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32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325" r:id="rId11"/>
    <p:sldId id="265" r:id="rId12"/>
    <p:sldId id="264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ziem Hardy" initials="NH" lastIdx="14" clrIdx="0">
    <p:extLst>
      <p:ext uri="{19B8F6BF-5375-455C-9EA6-DF929625EA0E}">
        <p15:presenceInfo xmlns:p15="http://schemas.microsoft.com/office/powerpoint/2012/main" userId="S-1-5-21-213254720-307716582-224688177-10662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2" end="17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6C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08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0D41FD-79C7-4499-B15F-7892F82E3687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547E34-6B53-4CCC-B10E-C3CE22067E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407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50900" y="3226996"/>
            <a:ext cx="7772400" cy="1006476"/>
          </a:xfrm>
        </p:spPr>
        <p:txBody>
          <a:bodyPr anchor="b"/>
          <a:lstStyle>
            <a:lvl1pPr algn="r">
              <a:defRPr sz="6000">
                <a:solidFill>
                  <a:srgbClr val="016C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765300" y="4378725"/>
            <a:ext cx="6858000" cy="601662"/>
          </a:xfrm>
        </p:spPr>
        <p:txBody>
          <a:bodyPr>
            <a:normAutofit/>
          </a:bodyPr>
          <a:lstStyle>
            <a:lvl1pPr marL="0" indent="0" algn="r">
              <a:buNone/>
              <a:defRPr sz="3600">
                <a:solidFill>
                  <a:srgbClr val="016C5D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Sub-title</a:t>
            </a:r>
          </a:p>
        </p:txBody>
      </p:sp>
    </p:spTree>
    <p:extLst>
      <p:ext uri="{BB962C8B-B14F-4D97-AF65-F5344CB8AC3E}">
        <p14:creationId xmlns:p14="http://schemas.microsoft.com/office/powerpoint/2010/main" val="3241714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18CFC-51A8-471E-80CF-04C2033E1761}" type="datetime1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www.liasa.org.za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188A3-DC90-4E82-A7DC-3629085D82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732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3ABB0-1E0D-40C2-A535-BEDFB7C84784}" type="datetime1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www.liasa.org.za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188A3-DC90-4E82-A7DC-3629085D82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224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8C87A-0727-408A-856E-0F111F1B1800}" type="datetime1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www.liasa.org.za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188A3-DC90-4E82-A7DC-3629085D82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133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016C5D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AD013-33D8-4239-BF1F-214B20A1D1E2}" type="datetime1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www.liasa.org.za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188A3-DC90-4E82-A7DC-3629085D82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110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7D48B-CACC-4DE2-AEBD-1AB6C520C099}" type="datetime1">
              <a:rPr lang="en-US" smtClean="0"/>
              <a:t>5/29/2025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www.liasa.org.za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188A3-DC90-4E82-A7DC-3629085D82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196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B0CBD-B155-4E5C-B0B2-E302D58396B5}" type="datetime1">
              <a:rPr lang="en-US" smtClean="0"/>
              <a:t>5/29/2025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www.liasa.org.za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188A3-DC90-4E82-A7DC-3629085D82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655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F7F31-E7DC-4432-9E94-798C3AAB89B5}" type="datetime1">
              <a:rPr lang="en-US" smtClean="0"/>
              <a:t>5/29/2025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www.liasa.org.za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188A3-DC90-4E82-A7DC-3629085D82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215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0B0AA-0B30-4D5D-835F-AB42DC926391}" type="datetime1">
              <a:rPr lang="en-US" smtClean="0"/>
              <a:t>5/29/2025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www.liasa.org.za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188A3-DC90-4E82-A7DC-3629085D82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972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C1167-F652-40AB-891E-8464E16CCD86}" type="datetime1">
              <a:rPr lang="en-US" smtClean="0"/>
              <a:t>5/29/2025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www.liasa.org.za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188A3-DC90-4E82-A7DC-3629085D82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525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828D5-33B1-4F2B-BCD5-93A38A9CAB73}" type="datetime1">
              <a:rPr lang="en-US" smtClean="0"/>
              <a:t>5/29/2025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www.liasa.org.za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188A3-DC90-4E82-A7DC-3629085D82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967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718342"/>
            <a:ext cx="7359650" cy="10175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C71A43-E836-43F0-8BA1-F86C108DA2CE}" type="datetime1">
              <a:rPr lang="en-US" smtClean="0"/>
              <a:t>5/29/2025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www.liasa.org.za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188A3-DC90-4E82-A7DC-3629085D82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74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016C5D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16C5D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016C5D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16C5D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16C5D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16C5D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mailto:president@liasa.org.za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>
            <a:extLst>
              <a:ext uri="{FF2B5EF4-FFF2-40B4-BE49-F238E27FC236}">
                <a16:creationId xmlns:a16="http://schemas.microsoft.com/office/drawing/2014/main" id="{9DC0E9BF-3F4E-3274-314A-33E4A4A8CE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2427928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Recommendations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Invest in library infrastructure and training.</a:t>
            </a:r>
          </a:p>
          <a:p>
            <a:r>
              <a:rPr dirty="0"/>
              <a:t>Embed libraries in national literacy policy.</a:t>
            </a:r>
          </a:p>
          <a:p>
            <a:r>
              <a:rPr dirty="0"/>
              <a:t>Promote reading as a family and community activity.</a:t>
            </a:r>
          </a:p>
          <a:p>
            <a:r>
              <a:rPr dirty="0"/>
              <a:t>Expand mobile and digital library services.</a:t>
            </a:r>
            <a:endParaRPr lang="en-ZA" dirty="0"/>
          </a:p>
          <a:p>
            <a:r>
              <a:rPr lang="en-ZA" dirty="0"/>
              <a:t>Implement National Policy for LIS in South Africa </a:t>
            </a:r>
          </a:p>
          <a:p>
            <a:r>
              <a:rPr lang="en-ZA" dirty="0"/>
              <a:t>Implement Transformation Charter</a:t>
            </a:r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Call to 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Libraries are not just buildings—they are engines of change.</a:t>
            </a:r>
          </a:p>
          <a:p>
            <a:r>
              <a:t>Let’s empower every child in South Africa to read for meaning.</a:t>
            </a:r>
          </a:p>
          <a:p>
            <a:r>
              <a:t>Together, we can turn the page on illiteracy.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Let’s engage: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>
                <a:hlinkClick r:id="rId2"/>
              </a:rPr>
              <a:t>president@liasa.org.za</a:t>
            </a:r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188A3-DC90-4E82-A7DC-3629085D82B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78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849" y="2104845"/>
            <a:ext cx="8019451" cy="2128627"/>
          </a:xfrm>
        </p:spPr>
        <p:txBody>
          <a:bodyPr>
            <a:normAutofit/>
          </a:bodyPr>
          <a:lstStyle/>
          <a:p>
            <a:r>
              <a:rPr lang="en-ZA" sz="3600" dirty="0"/>
              <a:t>The Role of Libraries in Eradicating Illiteracy and Improving Reading for Meaning in South African Children</a:t>
            </a:r>
            <a:endParaRPr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3849" y="4395977"/>
            <a:ext cx="6858000" cy="601662"/>
          </a:xfrm>
        </p:spPr>
        <p:txBody>
          <a:bodyPr>
            <a:normAutofit fontScale="62500" lnSpcReduction="20000"/>
          </a:bodyPr>
          <a:lstStyle/>
          <a:p>
            <a:r>
              <a:rPr dirty="0"/>
              <a:t>Presented at the National Reading Summit </a:t>
            </a:r>
            <a:r>
              <a:rPr lang="en-ZA" dirty="0" err="1"/>
              <a:t>Umfolozi</a:t>
            </a:r>
            <a:r>
              <a:rPr lang="en-ZA" dirty="0"/>
              <a:t> </a:t>
            </a:r>
            <a:r>
              <a:rPr dirty="0"/>
              <a:t>2025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South Africa faces a literacy crisis: 78% of Grade 4 learners cannot read for meaning.</a:t>
            </a:r>
          </a:p>
          <a:p>
            <a:r>
              <a:rPr dirty="0"/>
              <a:t>Libraries are uniquely positioned to address this challenge.</a:t>
            </a:r>
          </a:p>
          <a:p>
            <a:r>
              <a:rPr dirty="0"/>
              <a:t>This presentation explores how libraries can be leveraged to improve literacy outcomes.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The Literacy Landscape in South Africa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High rates of functional illiteracy among children and youth.</a:t>
            </a:r>
          </a:p>
          <a:p>
            <a:r>
              <a:t>Socio-economic disparities limit access to books and learning resources.</a:t>
            </a:r>
          </a:p>
          <a:p>
            <a:r>
              <a:t>PIRLS 2016: South Africa ranked last out of 50 countries in reading comprehension.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Why Libraries Matter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Equitable Access: Free access to books, digital tools, and learning spaces.</a:t>
            </a:r>
          </a:p>
          <a:p>
            <a:r>
              <a:t>Community Hubs: Safe, inclusive environments for learning and engagement.</a:t>
            </a:r>
          </a:p>
          <a:p>
            <a:r>
              <a:t>Support for Multilingualism: Resources in all 11 official languages.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Libraries as Literacy Champions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Early Childhood Programs: Storytime, reading circles, and parent-child reading sessions.</a:t>
            </a:r>
          </a:p>
          <a:p>
            <a:r>
              <a:t>School Partnerships: Mobile libraries, book donations, and reading clubs.</a:t>
            </a:r>
          </a:p>
          <a:p>
            <a:r>
              <a:t>Digital Literacy: Access to e-books, audiobooks, and online learning platforms.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Case Studies and Success Stories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Room to Read South Africa: Literacy programs aligned with national curriculum.</a:t>
            </a:r>
          </a:p>
          <a:p>
            <a:r>
              <a:rPr dirty="0"/>
              <a:t>The Book Bus: Weekly reading support in under-resourced schools.</a:t>
            </a:r>
          </a:p>
          <a:p>
            <a:r>
              <a:rPr dirty="0"/>
              <a:t>Community Libraries: Local initiatives fostering a culture of reading</a:t>
            </a:r>
            <a:endParaRPr lang="en-ZA" dirty="0"/>
          </a:p>
          <a:p>
            <a:r>
              <a:rPr lang="en-ZA" dirty="0" err="1"/>
              <a:t>Puku</a:t>
            </a:r>
            <a:r>
              <a:rPr lang="en-ZA" dirty="0"/>
              <a:t> Children Literature Foundation</a:t>
            </a:r>
          </a:p>
          <a:p>
            <a:endParaRPr lang="en-ZA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Libraries and Reading for Meaning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9419" y="2222440"/>
            <a:ext cx="7886700" cy="4351338"/>
          </a:xfrm>
        </p:spPr>
        <p:txBody>
          <a:bodyPr/>
          <a:lstStyle/>
          <a:p>
            <a:r>
              <a:rPr dirty="0"/>
              <a:t>Focus on comprehension, not just decoding.</a:t>
            </a:r>
          </a:p>
          <a:p>
            <a:r>
              <a:rPr dirty="0"/>
              <a:t>Interactive reading sessions and guided discussions.</a:t>
            </a:r>
          </a:p>
          <a:p>
            <a:r>
              <a:rPr dirty="0"/>
              <a:t>Training librarians to facilitate reading for meaning.</a:t>
            </a:r>
            <a:endParaRPr lang="en-ZA" dirty="0"/>
          </a:p>
          <a:p>
            <a:r>
              <a:rPr lang="en-ZA"/>
              <a:t>Creat</a:t>
            </a:r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Challenges and Opportunities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Challenges: Funding, infrastructure, and staffing.</a:t>
            </a:r>
          </a:p>
          <a:p>
            <a:r>
              <a:rPr dirty="0"/>
              <a:t>Opportunities:</a:t>
            </a:r>
          </a:p>
          <a:p>
            <a:pPr lvl="1"/>
            <a:r>
              <a:rPr dirty="0"/>
              <a:t> Public-private partnerships.</a:t>
            </a:r>
            <a:endParaRPr lang="en-ZA" dirty="0"/>
          </a:p>
          <a:p>
            <a:pPr lvl="1"/>
            <a:r>
              <a:rPr dirty="0"/>
              <a:t>Volunteer programs and reading ambassadors.</a:t>
            </a:r>
            <a:endParaRPr lang="en-ZA" dirty="0"/>
          </a:p>
          <a:p>
            <a:pPr lvl="1"/>
            <a:r>
              <a:rPr dirty="0"/>
              <a:t>Integration with national literacy strategies.</a:t>
            </a:r>
            <a:endParaRPr lang="en-ZA" dirty="0"/>
          </a:p>
          <a:p>
            <a:pPr lvl="1"/>
            <a:r>
              <a:rPr lang="en-ZA" dirty="0"/>
              <a:t>SWIP Project</a:t>
            </a:r>
          </a:p>
          <a:p>
            <a:pPr lvl="1"/>
            <a:r>
              <a:rPr lang="en-ZA" dirty="0"/>
              <a:t>Funda Mzansi</a:t>
            </a:r>
          </a:p>
          <a:p>
            <a:pPr lvl="1"/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8efc1bb9-b90f-4a48-bf6c-ba0686193b80}" enabled="0" method="" siteId="{8efc1bb9-b90f-4a48-bf6c-ba0686193b8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17392</TotalTime>
  <Words>390</Words>
  <Application>Microsoft Office PowerPoint</Application>
  <PresentationFormat>On-screen Show (4:3)</PresentationFormat>
  <Paragraphs>54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Century Gothic</vt:lpstr>
      <vt:lpstr>Office Theme</vt:lpstr>
      <vt:lpstr>PowerPoint Presentation</vt:lpstr>
      <vt:lpstr>The Role of Libraries in Eradicating Illiteracy and Improving Reading for Meaning in South African Children</vt:lpstr>
      <vt:lpstr>Introduction</vt:lpstr>
      <vt:lpstr>The Literacy Landscape in South Africa</vt:lpstr>
      <vt:lpstr>Why Libraries Matter</vt:lpstr>
      <vt:lpstr>Libraries as Literacy Champions</vt:lpstr>
      <vt:lpstr>Case Studies and Success Stories</vt:lpstr>
      <vt:lpstr>Libraries and Reading for Meaning</vt:lpstr>
      <vt:lpstr>Challenges and Opportunities</vt:lpstr>
      <vt:lpstr>Recommendations</vt:lpstr>
      <vt:lpstr>Call to Action</vt:lpstr>
      <vt:lpstr>Thank you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Ina Smith</dc:creator>
  <cp:lastModifiedBy>Tshegofatso Rasekgotoma</cp:lastModifiedBy>
  <cp:revision>98</cp:revision>
  <dcterms:created xsi:type="dcterms:W3CDTF">2016-07-11T16:49:14Z</dcterms:created>
  <dcterms:modified xsi:type="dcterms:W3CDTF">2025-05-29T07:23:13Z</dcterms:modified>
</cp:coreProperties>
</file>