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90" r:id="rId3"/>
    <p:sldId id="262" r:id="rId4"/>
    <p:sldId id="263" r:id="rId5"/>
    <p:sldId id="270" r:id="rId6"/>
    <p:sldId id="277" r:id="rId7"/>
    <p:sldId id="278" r:id="rId8"/>
    <p:sldId id="279" r:id="rId9"/>
    <p:sldId id="289" r:id="rId10"/>
    <p:sldId id="291" r:id="rId11"/>
    <p:sldId id="288" r:id="rId12"/>
    <p:sldId id="276" r:id="rId13"/>
    <p:sldId id="28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838" autoAdjust="0"/>
    <p:restoredTop sz="84480" autoAdjust="0"/>
  </p:normalViewPr>
  <p:slideViewPr>
    <p:cSldViewPr snapToGrid="0" snapToObjects="1">
      <p:cViewPr>
        <p:scale>
          <a:sx n="65" d="100"/>
          <a:sy n="65" d="100"/>
        </p:scale>
        <p:origin x="8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image" Target="../media/image4.png"/></Relationships>
</file>

<file path=ppt/diagrams/_rels/data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 Id="rId4" Type="http://schemas.openxmlformats.org/officeDocument/2006/relationships/image" Target="../media/image9.svg"/></Relationships>
</file>

<file path=ppt/diagrams/_rels/drawing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image" Target="../media/image4.png"/></Relationships>
</file>

<file path=ppt/diagrams/_rels/drawing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 Id="rId4" Type="http://schemas.openxmlformats.org/officeDocument/2006/relationships/image" Target="../media/image9.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D4F24E-0326-42F9-893F-CE5A1B4FE95B}" type="doc">
      <dgm:prSet loTypeId="urn:microsoft.com/office/officeart/2005/8/layout/default" loCatId="list" qsTypeId="urn:microsoft.com/office/officeart/2005/8/quickstyle/simple5" qsCatId="simple" csTypeId="urn:microsoft.com/office/officeart/2005/8/colors/accent1_2" csCatId="accent1" phldr="1"/>
      <dgm:spPr/>
      <dgm:t>
        <a:bodyPr/>
        <a:lstStyle/>
        <a:p>
          <a:endParaRPr lang="en-US"/>
        </a:p>
      </dgm:t>
    </dgm:pt>
    <dgm:pt modelId="{272E52B8-B02B-4260-A9AC-16657ADBEE12}">
      <dgm:prSet/>
      <dgm:spPr/>
      <dgm:t>
        <a:bodyPr/>
        <a:lstStyle/>
        <a:p>
          <a:r>
            <a:rPr lang="en-US" dirty="0"/>
            <a:t>Reading is crucial from an early age to profession.  In general, reading is a cognitive- linguistic activity comprising several component skills which are decoding and comprehension (Arcos,2013).</a:t>
          </a:r>
        </a:p>
      </dgm:t>
    </dgm:pt>
    <dgm:pt modelId="{992C3A73-E12A-44DA-A7A7-FC3F8DA289D5}" type="parTrans" cxnId="{6F41C457-9ACF-4775-BDB4-B47385AAA6A1}">
      <dgm:prSet/>
      <dgm:spPr/>
      <dgm:t>
        <a:bodyPr/>
        <a:lstStyle/>
        <a:p>
          <a:endParaRPr lang="en-US"/>
        </a:p>
      </dgm:t>
    </dgm:pt>
    <dgm:pt modelId="{B391B2CE-204F-413F-A4ED-CE017A2C125A}" type="sibTrans" cxnId="{6F41C457-9ACF-4775-BDB4-B47385AAA6A1}">
      <dgm:prSet/>
      <dgm:spPr/>
      <dgm:t>
        <a:bodyPr/>
        <a:lstStyle/>
        <a:p>
          <a:endParaRPr lang="en-US"/>
        </a:p>
      </dgm:t>
    </dgm:pt>
    <dgm:pt modelId="{3E324D5B-CA6C-4895-BFB6-25C35DB52F38}">
      <dgm:prSet/>
      <dgm:spPr/>
      <dgm:t>
        <a:bodyPr/>
        <a:lstStyle/>
        <a:p>
          <a:r>
            <a:rPr lang="en-US" dirty="0"/>
            <a:t>It is widely known that South Africa has a reading crisis, as acknowledged in a Department of Basic Education report on teaching reading in the foundation phase (Grade 1-3)</a:t>
          </a:r>
        </a:p>
      </dgm:t>
    </dgm:pt>
    <dgm:pt modelId="{4E51B52C-A502-47A9-999F-33BBC8F756B1}" type="parTrans" cxnId="{BE261434-185E-4EB3-BCEC-27119CCA788D}">
      <dgm:prSet/>
      <dgm:spPr/>
      <dgm:t>
        <a:bodyPr/>
        <a:lstStyle/>
        <a:p>
          <a:endParaRPr lang="en-US"/>
        </a:p>
      </dgm:t>
    </dgm:pt>
    <dgm:pt modelId="{9DF61854-4C5C-41B4-AAB5-F2D6896207B4}" type="sibTrans" cxnId="{BE261434-185E-4EB3-BCEC-27119CCA788D}">
      <dgm:prSet/>
      <dgm:spPr/>
      <dgm:t>
        <a:bodyPr/>
        <a:lstStyle/>
        <a:p>
          <a:endParaRPr lang="en-US"/>
        </a:p>
      </dgm:t>
    </dgm:pt>
    <dgm:pt modelId="{A8CE3A4B-AC27-4136-9FD4-2118DC1A95DD}">
      <dgm:prSet/>
      <dgm:spPr/>
      <dgm:t>
        <a:bodyPr/>
        <a:lstStyle/>
        <a:p>
          <a:r>
            <a:rPr lang="en-US" dirty="0"/>
            <a:t>According to Cronje, (2021), most children do not learn to read well and with understanding in the home language, as well as in English second language (PIRLS, 2021)</a:t>
          </a:r>
        </a:p>
      </dgm:t>
    </dgm:pt>
    <dgm:pt modelId="{EFE8B9DC-6D54-4EDD-95C6-FA287EC1FE2D}" type="parTrans" cxnId="{ABAAAD40-1E9C-4AC8-8370-D102BAFE0F0D}">
      <dgm:prSet/>
      <dgm:spPr/>
      <dgm:t>
        <a:bodyPr/>
        <a:lstStyle/>
        <a:p>
          <a:endParaRPr lang="en-US"/>
        </a:p>
      </dgm:t>
    </dgm:pt>
    <dgm:pt modelId="{BECA868C-3F5A-4889-9E53-F00731EE9EC7}" type="sibTrans" cxnId="{ABAAAD40-1E9C-4AC8-8370-D102BAFE0F0D}">
      <dgm:prSet/>
      <dgm:spPr/>
      <dgm:t>
        <a:bodyPr/>
        <a:lstStyle/>
        <a:p>
          <a:endParaRPr lang="en-US"/>
        </a:p>
      </dgm:t>
    </dgm:pt>
    <dgm:pt modelId="{284B57B8-F538-4FA1-A7F4-D71D818B45D1}">
      <dgm:prSet/>
      <dgm:spPr/>
      <dgm:t>
        <a:bodyPr/>
        <a:lstStyle/>
        <a:p>
          <a:r>
            <a:rPr lang="en-US" dirty="0"/>
            <a:t>The National Reading Survey 2023 Findings Report Published by Polzer-</a:t>
          </a:r>
          <a:r>
            <a:rPr lang="en-US" dirty="0" err="1"/>
            <a:t>Ngwato</a:t>
          </a:r>
          <a:r>
            <a:rPr lang="en-US" dirty="0"/>
            <a:t> indicated that 17% of adults are Committed Readers, 26% of adults are Regular Readers, 23% of adults are Occasional Readers, 17% of adults are Functional Readers, 18% of adults are Non-Readers. </a:t>
          </a:r>
        </a:p>
      </dgm:t>
    </dgm:pt>
    <dgm:pt modelId="{E93C9A7A-B912-4B29-BB7E-E9D247635CCB}" type="parTrans" cxnId="{A4182F35-193E-4010-B605-D05F2A552A3B}">
      <dgm:prSet/>
      <dgm:spPr/>
      <dgm:t>
        <a:bodyPr/>
        <a:lstStyle/>
        <a:p>
          <a:endParaRPr lang="en-US"/>
        </a:p>
      </dgm:t>
    </dgm:pt>
    <dgm:pt modelId="{DBBB2B78-0BBF-4FDC-AA53-D33BD6017FB1}" type="sibTrans" cxnId="{A4182F35-193E-4010-B605-D05F2A552A3B}">
      <dgm:prSet/>
      <dgm:spPr/>
      <dgm:t>
        <a:bodyPr/>
        <a:lstStyle/>
        <a:p>
          <a:endParaRPr lang="en-US"/>
        </a:p>
      </dgm:t>
    </dgm:pt>
    <dgm:pt modelId="{5C63125D-F144-4B43-BE42-07DCAB0DEBF1}">
      <dgm:prSet/>
      <dgm:spPr/>
      <dgm:t>
        <a:bodyPr/>
        <a:lstStyle/>
        <a:p>
          <a:r>
            <a:rPr lang="en-US" dirty="0"/>
            <a:t>Foundation Phase teachers have generally not been taught to teach reading in the home language of African learners. There is also the problem that African languages are structured differently from English or Afrikaans.</a:t>
          </a:r>
        </a:p>
      </dgm:t>
    </dgm:pt>
    <dgm:pt modelId="{17AC11A4-B6C6-4D23-AE00-3C7195EAA704}" type="parTrans" cxnId="{078CE2C2-8308-4C31-BECB-7C7C28D957DC}">
      <dgm:prSet/>
      <dgm:spPr/>
      <dgm:t>
        <a:bodyPr/>
        <a:lstStyle/>
        <a:p>
          <a:endParaRPr lang="en-ZA"/>
        </a:p>
      </dgm:t>
    </dgm:pt>
    <dgm:pt modelId="{3B298719-8FD1-43A8-85C5-18764E0630F3}" type="sibTrans" cxnId="{078CE2C2-8308-4C31-BECB-7C7C28D957DC}">
      <dgm:prSet/>
      <dgm:spPr/>
      <dgm:t>
        <a:bodyPr/>
        <a:lstStyle/>
        <a:p>
          <a:endParaRPr lang="en-ZA"/>
        </a:p>
      </dgm:t>
    </dgm:pt>
    <dgm:pt modelId="{2150C164-A70A-4FA4-9F30-6CDE70E92BC7}">
      <dgm:prSet/>
      <dgm:spPr/>
      <dgm:t>
        <a:bodyPr/>
        <a:lstStyle/>
        <a:p>
          <a:r>
            <a:rPr lang="en-US" dirty="0"/>
            <a:t>This paper reviews literature on assessing the reading capabilities of South African youth: current-status, challenges and implication, guided by the Department of Basic Education , PIRLS, Nali Bali, and South African National Department of Education.</a:t>
          </a:r>
          <a:endParaRPr lang="en-ZA" dirty="0"/>
        </a:p>
      </dgm:t>
    </dgm:pt>
    <dgm:pt modelId="{05557035-9E14-4855-8B4D-18514C863DC3}" type="parTrans" cxnId="{1F44F14A-0F43-48D7-B816-4F8B2CFA1FFB}">
      <dgm:prSet/>
      <dgm:spPr/>
      <dgm:t>
        <a:bodyPr/>
        <a:lstStyle/>
        <a:p>
          <a:endParaRPr lang="en-ZA"/>
        </a:p>
      </dgm:t>
    </dgm:pt>
    <dgm:pt modelId="{EF5D8A0C-B4CD-47F7-94D4-B1BAEC8A37C1}" type="sibTrans" cxnId="{1F44F14A-0F43-48D7-B816-4F8B2CFA1FFB}">
      <dgm:prSet/>
      <dgm:spPr/>
      <dgm:t>
        <a:bodyPr/>
        <a:lstStyle/>
        <a:p>
          <a:endParaRPr lang="en-ZA"/>
        </a:p>
      </dgm:t>
    </dgm:pt>
    <dgm:pt modelId="{2B163741-D551-465D-B898-792875997AB7}" type="pres">
      <dgm:prSet presAssocID="{B0D4F24E-0326-42F9-893F-CE5A1B4FE95B}" presName="diagram" presStyleCnt="0">
        <dgm:presLayoutVars>
          <dgm:dir/>
          <dgm:resizeHandles val="exact"/>
        </dgm:presLayoutVars>
      </dgm:prSet>
      <dgm:spPr/>
    </dgm:pt>
    <dgm:pt modelId="{0B3C092D-8940-46EB-91F2-98EDE6579E86}" type="pres">
      <dgm:prSet presAssocID="{272E52B8-B02B-4260-A9AC-16657ADBEE12}" presName="node" presStyleLbl="node1" presStyleIdx="0" presStyleCnt="6" custScaleX="99129">
        <dgm:presLayoutVars>
          <dgm:bulletEnabled val="1"/>
        </dgm:presLayoutVars>
      </dgm:prSet>
      <dgm:spPr/>
    </dgm:pt>
    <dgm:pt modelId="{934C7E51-8228-4683-9CBA-538A9A5C30E2}" type="pres">
      <dgm:prSet presAssocID="{B391B2CE-204F-413F-A4ED-CE017A2C125A}" presName="sibTrans" presStyleCnt="0"/>
      <dgm:spPr/>
    </dgm:pt>
    <dgm:pt modelId="{9098CF75-CD53-44DC-98DD-679F8BB4CCAD}" type="pres">
      <dgm:prSet presAssocID="{2150C164-A70A-4FA4-9F30-6CDE70E92BC7}" presName="node" presStyleLbl="node1" presStyleIdx="1" presStyleCnt="6">
        <dgm:presLayoutVars>
          <dgm:bulletEnabled val="1"/>
        </dgm:presLayoutVars>
      </dgm:prSet>
      <dgm:spPr/>
    </dgm:pt>
    <dgm:pt modelId="{8306F1F5-6CA7-4B3A-BE8A-8AA4B6C41C37}" type="pres">
      <dgm:prSet presAssocID="{EF5D8A0C-B4CD-47F7-94D4-B1BAEC8A37C1}" presName="sibTrans" presStyleCnt="0"/>
      <dgm:spPr/>
    </dgm:pt>
    <dgm:pt modelId="{F23BECB2-11D9-4D69-B0E2-72647EBFF08E}" type="pres">
      <dgm:prSet presAssocID="{3E324D5B-CA6C-4895-BFB6-25C35DB52F38}" presName="node" presStyleLbl="node1" presStyleIdx="2" presStyleCnt="6">
        <dgm:presLayoutVars>
          <dgm:bulletEnabled val="1"/>
        </dgm:presLayoutVars>
      </dgm:prSet>
      <dgm:spPr/>
    </dgm:pt>
    <dgm:pt modelId="{CAF39987-EFF7-495A-8E8E-7F048D457916}" type="pres">
      <dgm:prSet presAssocID="{9DF61854-4C5C-41B4-AAB5-F2D6896207B4}" presName="sibTrans" presStyleCnt="0"/>
      <dgm:spPr/>
    </dgm:pt>
    <dgm:pt modelId="{7C15958F-341E-44D0-98D2-1BAADC535995}" type="pres">
      <dgm:prSet presAssocID="{A8CE3A4B-AC27-4136-9FD4-2118DC1A95DD}" presName="node" presStyleLbl="node1" presStyleIdx="3" presStyleCnt="6">
        <dgm:presLayoutVars>
          <dgm:bulletEnabled val="1"/>
        </dgm:presLayoutVars>
      </dgm:prSet>
      <dgm:spPr/>
    </dgm:pt>
    <dgm:pt modelId="{A778D369-D701-41BF-966B-097BB07B4B52}" type="pres">
      <dgm:prSet presAssocID="{BECA868C-3F5A-4889-9E53-F00731EE9EC7}" presName="sibTrans" presStyleCnt="0"/>
      <dgm:spPr/>
    </dgm:pt>
    <dgm:pt modelId="{5C6B3937-983D-44B9-A5C6-C5C354FC5841}" type="pres">
      <dgm:prSet presAssocID="{284B57B8-F538-4FA1-A7F4-D71D818B45D1}" presName="node" presStyleLbl="node1" presStyleIdx="4" presStyleCnt="6" custScaleX="107133" custLinFactNeighborY="1502">
        <dgm:presLayoutVars>
          <dgm:bulletEnabled val="1"/>
        </dgm:presLayoutVars>
      </dgm:prSet>
      <dgm:spPr/>
    </dgm:pt>
    <dgm:pt modelId="{3BFD95F4-D0B5-447C-9FDA-9ECA8BD66CD3}" type="pres">
      <dgm:prSet presAssocID="{DBBB2B78-0BBF-4FDC-AA53-D33BD6017FB1}" presName="sibTrans" presStyleCnt="0"/>
      <dgm:spPr/>
    </dgm:pt>
    <dgm:pt modelId="{F580A94E-03AA-4A4A-96C5-4482A4153311}" type="pres">
      <dgm:prSet presAssocID="{5C63125D-F144-4B43-BE42-07DCAB0DEBF1}" presName="node" presStyleLbl="node1" presStyleIdx="5" presStyleCnt="6">
        <dgm:presLayoutVars>
          <dgm:bulletEnabled val="1"/>
        </dgm:presLayoutVars>
      </dgm:prSet>
      <dgm:spPr/>
    </dgm:pt>
  </dgm:ptLst>
  <dgm:cxnLst>
    <dgm:cxn modelId="{5D8F3222-4F43-42F3-8507-0BD64ED15B02}" type="presOf" srcId="{A8CE3A4B-AC27-4136-9FD4-2118DC1A95DD}" destId="{7C15958F-341E-44D0-98D2-1BAADC535995}" srcOrd="0" destOrd="0" presId="urn:microsoft.com/office/officeart/2005/8/layout/default"/>
    <dgm:cxn modelId="{BE261434-185E-4EB3-BCEC-27119CCA788D}" srcId="{B0D4F24E-0326-42F9-893F-CE5A1B4FE95B}" destId="{3E324D5B-CA6C-4895-BFB6-25C35DB52F38}" srcOrd="2" destOrd="0" parTransId="{4E51B52C-A502-47A9-999F-33BBC8F756B1}" sibTransId="{9DF61854-4C5C-41B4-AAB5-F2D6896207B4}"/>
    <dgm:cxn modelId="{A4182F35-193E-4010-B605-D05F2A552A3B}" srcId="{B0D4F24E-0326-42F9-893F-CE5A1B4FE95B}" destId="{284B57B8-F538-4FA1-A7F4-D71D818B45D1}" srcOrd="4" destOrd="0" parTransId="{E93C9A7A-B912-4B29-BB7E-E9D247635CCB}" sibTransId="{DBBB2B78-0BBF-4FDC-AA53-D33BD6017FB1}"/>
    <dgm:cxn modelId="{ABAAAD40-1E9C-4AC8-8370-D102BAFE0F0D}" srcId="{B0D4F24E-0326-42F9-893F-CE5A1B4FE95B}" destId="{A8CE3A4B-AC27-4136-9FD4-2118DC1A95DD}" srcOrd="3" destOrd="0" parTransId="{EFE8B9DC-6D54-4EDD-95C6-FA287EC1FE2D}" sibTransId="{BECA868C-3F5A-4889-9E53-F00731EE9EC7}"/>
    <dgm:cxn modelId="{1F44F14A-0F43-48D7-B816-4F8B2CFA1FFB}" srcId="{B0D4F24E-0326-42F9-893F-CE5A1B4FE95B}" destId="{2150C164-A70A-4FA4-9F30-6CDE70E92BC7}" srcOrd="1" destOrd="0" parTransId="{05557035-9E14-4855-8B4D-18514C863DC3}" sibTransId="{EF5D8A0C-B4CD-47F7-94D4-B1BAEC8A37C1}"/>
    <dgm:cxn modelId="{41A5494E-0151-41A7-A661-366B25ABE612}" type="presOf" srcId="{2150C164-A70A-4FA4-9F30-6CDE70E92BC7}" destId="{9098CF75-CD53-44DC-98DD-679F8BB4CCAD}" srcOrd="0" destOrd="0" presId="urn:microsoft.com/office/officeart/2005/8/layout/default"/>
    <dgm:cxn modelId="{FA37C251-E44B-4C51-AE3C-17D40D8C1CB6}" type="presOf" srcId="{B0D4F24E-0326-42F9-893F-CE5A1B4FE95B}" destId="{2B163741-D551-465D-B898-792875997AB7}" srcOrd="0" destOrd="0" presId="urn:microsoft.com/office/officeart/2005/8/layout/default"/>
    <dgm:cxn modelId="{E3954D77-F919-4B9D-8138-B90C49AB90C3}" type="presOf" srcId="{272E52B8-B02B-4260-A9AC-16657ADBEE12}" destId="{0B3C092D-8940-46EB-91F2-98EDE6579E86}" srcOrd="0" destOrd="0" presId="urn:microsoft.com/office/officeart/2005/8/layout/default"/>
    <dgm:cxn modelId="{6F41C457-9ACF-4775-BDB4-B47385AAA6A1}" srcId="{B0D4F24E-0326-42F9-893F-CE5A1B4FE95B}" destId="{272E52B8-B02B-4260-A9AC-16657ADBEE12}" srcOrd="0" destOrd="0" parTransId="{992C3A73-E12A-44DA-A7A7-FC3F8DA289D5}" sibTransId="{B391B2CE-204F-413F-A4ED-CE017A2C125A}"/>
    <dgm:cxn modelId="{6F0624A6-89FD-429A-891B-83E479FA7D71}" type="presOf" srcId="{5C63125D-F144-4B43-BE42-07DCAB0DEBF1}" destId="{F580A94E-03AA-4A4A-96C5-4482A4153311}" srcOrd="0" destOrd="0" presId="urn:microsoft.com/office/officeart/2005/8/layout/default"/>
    <dgm:cxn modelId="{E20FF2B1-CDBF-4DE3-997A-0AD9EE137223}" type="presOf" srcId="{284B57B8-F538-4FA1-A7F4-D71D818B45D1}" destId="{5C6B3937-983D-44B9-A5C6-C5C354FC5841}" srcOrd="0" destOrd="0" presId="urn:microsoft.com/office/officeart/2005/8/layout/default"/>
    <dgm:cxn modelId="{078CE2C2-8308-4C31-BECB-7C7C28D957DC}" srcId="{B0D4F24E-0326-42F9-893F-CE5A1B4FE95B}" destId="{5C63125D-F144-4B43-BE42-07DCAB0DEBF1}" srcOrd="5" destOrd="0" parTransId="{17AC11A4-B6C6-4D23-AE00-3C7195EAA704}" sibTransId="{3B298719-8FD1-43A8-85C5-18764E0630F3}"/>
    <dgm:cxn modelId="{83767EF1-DD3D-4A90-A670-D5FF6C35EF87}" type="presOf" srcId="{3E324D5B-CA6C-4895-BFB6-25C35DB52F38}" destId="{F23BECB2-11D9-4D69-B0E2-72647EBFF08E}" srcOrd="0" destOrd="0" presId="urn:microsoft.com/office/officeart/2005/8/layout/default"/>
    <dgm:cxn modelId="{71DB46D3-57E3-4259-BD85-38BB47B51F92}" type="presParOf" srcId="{2B163741-D551-465D-B898-792875997AB7}" destId="{0B3C092D-8940-46EB-91F2-98EDE6579E86}" srcOrd="0" destOrd="0" presId="urn:microsoft.com/office/officeart/2005/8/layout/default"/>
    <dgm:cxn modelId="{43EEA3A1-E802-48CB-8ADE-FAE0E4C4EBAD}" type="presParOf" srcId="{2B163741-D551-465D-B898-792875997AB7}" destId="{934C7E51-8228-4683-9CBA-538A9A5C30E2}" srcOrd="1" destOrd="0" presId="urn:microsoft.com/office/officeart/2005/8/layout/default"/>
    <dgm:cxn modelId="{0FB62198-EFF5-484D-87E3-D688462B3E68}" type="presParOf" srcId="{2B163741-D551-465D-B898-792875997AB7}" destId="{9098CF75-CD53-44DC-98DD-679F8BB4CCAD}" srcOrd="2" destOrd="0" presId="urn:microsoft.com/office/officeart/2005/8/layout/default"/>
    <dgm:cxn modelId="{7D73A58F-CC34-41BD-A842-B047D475978D}" type="presParOf" srcId="{2B163741-D551-465D-B898-792875997AB7}" destId="{8306F1F5-6CA7-4B3A-BE8A-8AA4B6C41C37}" srcOrd="3" destOrd="0" presId="urn:microsoft.com/office/officeart/2005/8/layout/default"/>
    <dgm:cxn modelId="{0136F6B5-F225-4CE5-8C51-9EA480B95161}" type="presParOf" srcId="{2B163741-D551-465D-B898-792875997AB7}" destId="{F23BECB2-11D9-4D69-B0E2-72647EBFF08E}" srcOrd="4" destOrd="0" presId="urn:microsoft.com/office/officeart/2005/8/layout/default"/>
    <dgm:cxn modelId="{298BED02-4104-4A44-9388-CCCC56747FB7}" type="presParOf" srcId="{2B163741-D551-465D-B898-792875997AB7}" destId="{CAF39987-EFF7-495A-8E8E-7F048D457916}" srcOrd="5" destOrd="0" presId="urn:microsoft.com/office/officeart/2005/8/layout/default"/>
    <dgm:cxn modelId="{04E46A73-A785-4C26-AAFE-D5569C42476F}" type="presParOf" srcId="{2B163741-D551-465D-B898-792875997AB7}" destId="{7C15958F-341E-44D0-98D2-1BAADC535995}" srcOrd="6" destOrd="0" presId="urn:microsoft.com/office/officeart/2005/8/layout/default"/>
    <dgm:cxn modelId="{19826D6D-2CDF-4FB2-ABC0-30ED9C8C9088}" type="presParOf" srcId="{2B163741-D551-465D-B898-792875997AB7}" destId="{A778D369-D701-41BF-966B-097BB07B4B52}" srcOrd="7" destOrd="0" presId="urn:microsoft.com/office/officeart/2005/8/layout/default"/>
    <dgm:cxn modelId="{4C4FFE9D-3365-4504-B888-2B29A0058F7B}" type="presParOf" srcId="{2B163741-D551-465D-B898-792875997AB7}" destId="{5C6B3937-983D-44B9-A5C6-C5C354FC5841}" srcOrd="8" destOrd="0" presId="urn:microsoft.com/office/officeart/2005/8/layout/default"/>
    <dgm:cxn modelId="{F7550664-CB30-4043-9A69-8E4735847549}" type="presParOf" srcId="{2B163741-D551-465D-B898-792875997AB7}" destId="{3BFD95F4-D0B5-447C-9FDA-9ECA8BD66CD3}" srcOrd="9" destOrd="0" presId="urn:microsoft.com/office/officeart/2005/8/layout/default"/>
    <dgm:cxn modelId="{E8519580-FBB5-4DE2-9186-DED3DD8A930B}" type="presParOf" srcId="{2B163741-D551-465D-B898-792875997AB7}" destId="{F580A94E-03AA-4A4A-96C5-4482A4153311}"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EFE9B6-F1D4-4E2B-A29F-4B63F5A297F1}" type="doc">
      <dgm:prSet loTypeId="urn:microsoft.com/office/officeart/2005/8/layout/vList2" loCatId="list" qsTypeId="urn:microsoft.com/office/officeart/2005/8/quickstyle/simple3" qsCatId="simple" csTypeId="urn:microsoft.com/office/officeart/2005/8/colors/colorful1" csCatId="colorful" phldr="1"/>
      <dgm:spPr/>
      <dgm:t>
        <a:bodyPr/>
        <a:lstStyle/>
        <a:p>
          <a:endParaRPr lang="en-US"/>
        </a:p>
      </dgm:t>
    </dgm:pt>
    <dgm:pt modelId="{F6D72CAE-CD02-43F2-B096-09C64E229845}">
      <dgm:prSet custT="1"/>
      <dgm:spPr/>
      <dgm:t>
        <a:bodyPr/>
        <a:lstStyle/>
        <a:p>
          <a:pPr>
            <a:buNone/>
          </a:pPr>
          <a:r>
            <a:rPr lang="en-US" sz="1600" dirty="0"/>
            <a:t>The 2021 PIRLS report showed that approximately 80% of SA Grade 4 children do not have “basic reading skills” in the HL (Howie et al., 2017:11).</a:t>
          </a:r>
          <a:endParaRPr lang="en-ZA" sz="1600" dirty="0"/>
        </a:p>
      </dgm:t>
    </dgm:pt>
    <dgm:pt modelId="{7BC70B4D-83CD-4EDD-81BE-63302FB3F2EE}" type="sibTrans" cxnId="{DE283499-1A28-4DCE-8111-8A7DC7211DAC}">
      <dgm:prSet/>
      <dgm:spPr/>
      <dgm:t>
        <a:bodyPr/>
        <a:lstStyle/>
        <a:p>
          <a:endParaRPr lang="en-ZA"/>
        </a:p>
      </dgm:t>
    </dgm:pt>
    <dgm:pt modelId="{87B1CE61-915D-45B4-8C10-8189B828CB02}" type="parTrans" cxnId="{DE283499-1A28-4DCE-8111-8A7DC7211DAC}">
      <dgm:prSet/>
      <dgm:spPr/>
      <dgm:t>
        <a:bodyPr/>
        <a:lstStyle/>
        <a:p>
          <a:endParaRPr lang="en-ZA"/>
        </a:p>
      </dgm:t>
    </dgm:pt>
    <dgm:pt modelId="{F26B06F0-7A2F-4D9A-A26C-95807B8CA7D5}">
      <dgm:prSet/>
      <dgm:spPr/>
      <dgm:t>
        <a:bodyPr/>
        <a:lstStyle/>
        <a:p>
          <a:r>
            <a:rPr lang="en-US" dirty="0"/>
            <a:t>To resolve this issue, reading should be promoted at home, schools, and in the society to ensure that reading becomes a culture, so that the society will develop (Lal,2016).</a:t>
          </a:r>
          <a:endParaRPr lang="en-ZA" dirty="0"/>
        </a:p>
      </dgm:t>
    </dgm:pt>
    <dgm:pt modelId="{29172DE9-0BA1-4516-8846-CA380ABDCAB6}" type="sibTrans" cxnId="{C66989F5-B935-40C6-99E2-F63FF900BDDF}">
      <dgm:prSet/>
      <dgm:spPr/>
      <dgm:t>
        <a:bodyPr/>
        <a:lstStyle/>
        <a:p>
          <a:endParaRPr lang="en-ZA"/>
        </a:p>
      </dgm:t>
    </dgm:pt>
    <dgm:pt modelId="{9F8993C2-59CB-43EB-8AE2-28EEC31F0C78}" type="parTrans" cxnId="{C66989F5-B935-40C6-99E2-F63FF900BDDF}">
      <dgm:prSet/>
      <dgm:spPr/>
      <dgm:t>
        <a:bodyPr/>
        <a:lstStyle/>
        <a:p>
          <a:endParaRPr lang="en-ZA"/>
        </a:p>
      </dgm:t>
    </dgm:pt>
    <dgm:pt modelId="{FAFA85A5-D6A2-4A7F-9F1D-19A80873F2A9}">
      <dgm:prSet/>
      <dgm:spPr/>
      <dgm:t>
        <a:bodyPr/>
        <a:lstStyle/>
        <a:p>
          <a:pPr>
            <a:buNone/>
          </a:pPr>
          <a:r>
            <a:rPr lang="en-US" dirty="0"/>
            <a:t>When parents are illiterate, the educational aspirations for their children are often limited, impacting school attendance and performance</a:t>
          </a:r>
          <a:endParaRPr lang="en-ZA" dirty="0"/>
        </a:p>
      </dgm:t>
    </dgm:pt>
    <dgm:pt modelId="{13B1AEB2-7A52-42B5-B1C6-C975F5657D3A}" type="sibTrans" cxnId="{EA378B0D-EF3B-4773-88BE-4B5CA6A47171}">
      <dgm:prSet/>
      <dgm:spPr/>
      <dgm:t>
        <a:bodyPr/>
        <a:lstStyle/>
        <a:p>
          <a:endParaRPr lang="en-ZA"/>
        </a:p>
      </dgm:t>
    </dgm:pt>
    <dgm:pt modelId="{39318425-FB00-4CB7-AAF8-AF5CA8E0D08E}" type="parTrans" cxnId="{EA378B0D-EF3B-4773-88BE-4B5CA6A47171}">
      <dgm:prSet/>
      <dgm:spPr/>
      <dgm:t>
        <a:bodyPr/>
        <a:lstStyle/>
        <a:p>
          <a:endParaRPr lang="en-ZA"/>
        </a:p>
      </dgm:t>
    </dgm:pt>
    <dgm:pt modelId="{00AC17C1-56CC-48D7-B01B-1DEDAD4FA833}">
      <dgm:prSet/>
      <dgm:spPr/>
      <dgm:t>
        <a:bodyPr/>
        <a:lstStyle/>
        <a:p>
          <a:pPr>
            <a:buNone/>
          </a:pPr>
          <a:r>
            <a:rPr lang="en-US" dirty="0"/>
            <a:t>The impact of illiteracy and low skill ripple through society, impacting health, education, economy, and social well-being.</a:t>
          </a:r>
          <a:endParaRPr lang="en-ZA" dirty="0"/>
        </a:p>
      </dgm:t>
    </dgm:pt>
    <dgm:pt modelId="{30FE17C1-BC81-4D92-B8CB-A4E12CD80D88}" type="sibTrans" cxnId="{718BF7CE-11E7-47D4-85A2-54563D1FBB7A}">
      <dgm:prSet/>
      <dgm:spPr/>
      <dgm:t>
        <a:bodyPr/>
        <a:lstStyle/>
        <a:p>
          <a:endParaRPr lang="en-ZA"/>
        </a:p>
      </dgm:t>
    </dgm:pt>
    <dgm:pt modelId="{677CBF8A-7184-4524-A935-7DF23593DE0C}" type="parTrans" cxnId="{718BF7CE-11E7-47D4-85A2-54563D1FBB7A}">
      <dgm:prSet/>
      <dgm:spPr/>
      <dgm:t>
        <a:bodyPr/>
        <a:lstStyle/>
        <a:p>
          <a:endParaRPr lang="en-ZA"/>
        </a:p>
      </dgm:t>
    </dgm:pt>
    <dgm:pt modelId="{871DD93C-FBB6-4797-BF0E-59A2212AD86B}">
      <dgm:prSet/>
      <dgm:spPr/>
      <dgm:t>
        <a:bodyPr/>
        <a:lstStyle/>
        <a:p>
          <a:pPr>
            <a:buNone/>
          </a:pPr>
          <a:r>
            <a:rPr lang="en-ZA" dirty="0"/>
            <a:t>The Department of Basic Education indicated poor reading performance</a:t>
          </a:r>
          <a:r>
            <a:rPr lang="en-US" dirty="0"/>
            <a:t> of African language learners in Foundation Phase from grade 1-3, impacting the matric results. . Poor matriculation results are in part due to the low levels of students’ reading skills (South Africa. National Department of Education, 2021).</a:t>
          </a:r>
          <a:endParaRPr lang="en-ZA" dirty="0"/>
        </a:p>
      </dgm:t>
    </dgm:pt>
    <dgm:pt modelId="{F30D2592-1B68-45E8-AFC3-8955BBA592C7}" type="sibTrans" cxnId="{812EB09F-2C82-4FEB-B557-1AFDCEF61C17}">
      <dgm:prSet/>
      <dgm:spPr/>
      <dgm:t>
        <a:bodyPr/>
        <a:lstStyle/>
        <a:p>
          <a:endParaRPr lang="en-ZA"/>
        </a:p>
      </dgm:t>
    </dgm:pt>
    <dgm:pt modelId="{78929BAB-49B5-4F8A-8AF4-E709166B801F}" type="parTrans" cxnId="{812EB09F-2C82-4FEB-B557-1AFDCEF61C17}">
      <dgm:prSet/>
      <dgm:spPr/>
      <dgm:t>
        <a:bodyPr/>
        <a:lstStyle/>
        <a:p>
          <a:endParaRPr lang="en-ZA"/>
        </a:p>
      </dgm:t>
    </dgm:pt>
    <dgm:pt modelId="{1F69AFBF-41D1-43B5-94F3-A3B2937A44DD}" type="pres">
      <dgm:prSet presAssocID="{06EFE9B6-F1D4-4E2B-A29F-4B63F5A297F1}" presName="linear" presStyleCnt="0">
        <dgm:presLayoutVars>
          <dgm:animLvl val="lvl"/>
          <dgm:resizeHandles val="exact"/>
        </dgm:presLayoutVars>
      </dgm:prSet>
      <dgm:spPr/>
    </dgm:pt>
    <dgm:pt modelId="{5E6B5E4D-6440-466B-986F-505142BB630B}" type="pres">
      <dgm:prSet presAssocID="{F6D72CAE-CD02-43F2-B096-09C64E229845}" presName="parentText" presStyleLbl="node1" presStyleIdx="0" presStyleCnt="5" custScaleY="104794" custLinFactNeighborX="-13307" custLinFactNeighborY="-28272">
        <dgm:presLayoutVars>
          <dgm:chMax val="0"/>
          <dgm:bulletEnabled val="1"/>
        </dgm:presLayoutVars>
      </dgm:prSet>
      <dgm:spPr/>
    </dgm:pt>
    <dgm:pt modelId="{78B30E84-A1EA-488D-93C7-6A7E898B9672}" type="pres">
      <dgm:prSet presAssocID="{7BC70B4D-83CD-4EDD-81BE-63302FB3F2EE}" presName="spacer" presStyleCnt="0"/>
      <dgm:spPr/>
    </dgm:pt>
    <dgm:pt modelId="{607182E6-D231-45C1-8B3A-CA18032EE13C}" type="pres">
      <dgm:prSet presAssocID="{871DD93C-FBB6-4797-BF0E-59A2212AD86B}" presName="parentText" presStyleLbl="node1" presStyleIdx="1" presStyleCnt="5" custScaleY="134471">
        <dgm:presLayoutVars>
          <dgm:chMax val="0"/>
          <dgm:bulletEnabled val="1"/>
        </dgm:presLayoutVars>
      </dgm:prSet>
      <dgm:spPr/>
    </dgm:pt>
    <dgm:pt modelId="{74649F19-A47F-47D7-96FC-1427C8C7F7A2}" type="pres">
      <dgm:prSet presAssocID="{F30D2592-1B68-45E8-AFC3-8955BBA592C7}" presName="spacer" presStyleCnt="0"/>
      <dgm:spPr/>
    </dgm:pt>
    <dgm:pt modelId="{2922B05F-1EC2-4BCC-AF07-1DDC6E1C94F0}" type="pres">
      <dgm:prSet presAssocID="{00AC17C1-56CC-48D7-B01B-1DEDAD4FA833}" presName="parentText" presStyleLbl="node1" presStyleIdx="2" presStyleCnt="5">
        <dgm:presLayoutVars>
          <dgm:chMax val="0"/>
          <dgm:bulletEnabled val="1"/>
        </dgm:presLayoutVars>
      </dgm:prSet>
      <dgm:spPr/>
    </dgm:pt>
    <dgm:pt modelId="{92C46C6D-CD27-4FE4-80B1-0F6B7DAC3716}" type="pres">
      <dgm:prSet presAssocID="{30FE17C1-BC81-4D92-B8CB-A4E12CD80D88}" presName="spacer" presStyleCnt="0"/>
      <dgm:spPr/>
    </dgm:pt>
    <dgm:pt modelId="{B529F5DF-F9B6-4E99-A587-BA9E2198D8F5}" type="pres">
      <dgm:prSet presAssocID="{FAFA85A5-D6A2-4A7F-9F1D-19A80873F2A9}" presName="parentText" presStyleLbl="node1" presStyleIdx="3" presStyleCnt="5">
        <dgm:presLayoutVars>
          <dgm:chMax val="0"/>
          <dgm:bulletEnabled val="1"/>
        </dgm:presLayoutVars>
      </dgm:prSet>
      <dgm:spPr/>
    </dgm:pt>
    <dgm:pt modelId="{BE93B2BE-ECE2-49A9-B87A-271E08941D04}" type="pres">
      <dgm:prSet presAssocID="{13B1AEB2-7A52-42B5-B1C6-C975F5657D3A}" presName="spacer" presStyleCnt="0"/>
      <dgm:spPr/>
    </dgm:pt>
    <dgm:pt modelId="{CF0C30F9-40D0-437D-A087-B5A0E744E785}" type="pres">
      <dgm:prSet presAssocID="{F26B06F0-7A2F-4D9A-A26C-95807B8CA7D5}" presName="parentText" presStyleLbl="node1" presStyleIdx="4" presStyleCnt="5" custScaleY="137698">
        <dgm:presLayoutVars>
          <dgm:chMax val="0"/>
          <dgm:bulletEnabled val="1"/>
        </dgm:presLayoutVars>
      </dgm:prSet>
      <dgm:spPr/>
    </dgm:pt>
  </dgm:ptLst>
  <dgm:cxnLst>
    <dgm:cxn modelId="{EA378B0D-EF3B-4773-88BE-4B5CA6A47171}" srcId="{06EFE9B6-F1D4-4E2B-A29F-4B63F5A297F1}" destId="{FAFA85A5-D6A2-4A7F-9F1D-19A80873F2A9}" srcOrd="3" destOrd="0" parTransId="{39318425-FB00-4CB7-AAF8-AF5CA8E0D08E}" sibTransId="{13B1AEB2-7A52-42B5-B1C6-C975F5657D3A}"/>
    <dgm:cxn modelId="{9276632A-4647-413E-A64B-A7186957AF78}" type="presOf" srcId="{06EFE9B6-F1D4-4E2B-A29F-4B63F5A297F1}" destId="{1F69AFBF-41D1-43B5-94F3-A3B2937A44DD}" srcOrd="0" destOrd="0" presId="urn:microsoft.com/office/officeart/2005/8/layout/vList2"/>
    <dgm:cxn modelId="{4D5BBE33-9433-4734-8D00-8EF9A1ED8D27}" type="presOf" srcId="{00AC17C1-56CC-48D7-B01B-1DEDAD4FA833}" destId="{2922B05F-1EC2-4BCC-AF07-1DDC6E1C94F0}" srcOrd="0" destOrd="0" presId="urn:microsoft.com/office/officeart/2005/8/layout/vList2"/>
    <dgm:cxn modelId="{CA949F71-9787-4D0C-A52D-D49A353A0DED}" type="presOf" srcId="{F26B06F0-7A2F-4D9A-A26C-95807B8CA7D5}" destId="{CF0C30F9-40D0-437D-A087-B5A0E744E785}" srcOrd="0" destOrd="0" presId="urn:microsoft.com/office/officeart/2005/8/layout/vList2"/>
    <dgm:cxn modelId="{E5A2EC57-7A77-474D-9EAB-E52C480AFF8D}" type="presOf" srcId="{F6D72CAE-CD02-43F2-B096-09C64E229845}" destId="{5E6B5E4D-6440-466B-986F-505142BB630B}" srcOrd="0" destOrd="0" presId="urn:microsoft.com/office/officeart/2005/8/layout/vList2"/>
    <dgm:cxn modelId="{DC8E7F87-5FBB-45E1-BB88-AA107564FA17}" type="presOf" srcId="{FAFA85A5-D6A2-4A7F-9F1D-19A80873F2A9}" destId="{B529F5DF-F9B6-4E99-A587-BA9E2198D8F5}" srcOrd="0" destOrd="0" presId="urn:microsoft.com/office/officeart/2005/8/layout/vList2"/>
    <dgm:cxn modelId="{DE283499-1A28-4DCE-8111-8A7DC7211DAC}" srcId="{06EFE9B6-F1D4-4E2B-A29F-4B63F5A297F1}" destId="{F6D72CAE-CD02-43F2-B096-09C64E229845}" srcOrd="0" destOrd="0" parTransId="{87B1CE61-915D-45B4-8C10-8189B828CB02}" sibTransId="{7BC70B4D-83CD-4EDD-81BE-63302FB3F2EE}"/>
    <dgm:cxn modelId="{812EB09F-2C82-4FEB-B557-1AFDCEF61C17}" srcId="{06EFE9B6-F1D4-4E2B-A29F-4B63F5A297F1}" destId="{871DD93C-FBB6-4797-BF0E-59A2212AD86B}" srcOrd="1" destOrd="0" parTransId="{78929BAB-49B5-4F8A-8AF4-E709166B801F}" sibTransId="{F30D2592-1B68-45E8-AFC3-8955BBA592C7}"/>
    <dgm:cxn modelId="{3E94FACC-73B6-4542-B8F6-5BB1B9A8F0AB}" type="presOf" srcId="{871DD93C-FBB6-4797-BF0E-59A2212AD86B}" destId="{607182E6-D231-45C1-8B3A-CA18032EE13C}" srcOrd="0" destOrd="0" presId="urn:microsoft.com/office/officeart/2005/8/layout/vList2"/>
    <dgm:cxn modelId="{718BF7CE-11E7-47D4-85A2-54563D1FBB7A}" srcId="{06EFE9B6-F1D4-4E2B-A29F-4B63F5A297F1}" destId="{00AC17C1-56CC-48D7-B01B-1DEDAD4FA833}" srcOrd="2" destOrd="0" parTransId="{677CBF8A-7184-4524-A935-7DF23593DE0C}" sibTransId="{30FE17C1-BC81-4D92-B8CB-A4E12CD80D88}"/>
    <dgm:cxn modelId="{C66989F5-B935-40C6-99E2-F63FF900BDDF}" srcId="{06EFE9B6-F1D4-4E2B-A29F-4B63F5A297F1}" destId="{F26B06F0-7A2F-4D9A-A26C-95807B8CA7D5}" srcOrd="4" destOrd="0" parTransId="{9F8993C2-59CB-43EB-8AE2-28EEC31F0C78}" sibTransId="{29172DE9-0BA1-4516-8846-CA380ABDCAB6}"/>
    <dgm:cxn modelId="{499433F0-A72D-4D8C-A8B6-32241789709E}" type="presParOf" srcId="{1F69AFBF-41D1-43B5-94F3-A3B2937A44DD}" destId="{5E6B5E4D-6440-466B-986F-505142BB630B}" srcOrd="0" destOrd="0" presId="urn:microsoft.com/office/officeart/2005/8/layout/vList2"/>
    <dgm:cxn modelId="{C4CE565C-9D18-4335-A746-84D012D54F33}" type="presParOf" srcId="{1F69AFBF-41D1-43B5-94F3-A3B2937A44DD}" destId="{78B30E84-A1EA-488D-93C7-6A7E898B9672}" srcOrd="1" destOrd="0" presId="urn:microsoft.com/office/officeart/2005/8/layout/vList2"/>
    <dgm:cxn modelId="{77EB9BF6-917A-4FC2-B0EB-44226A5C25ED}" type="presParOf" srcId="{1F69AFBF-41D1-43B5-94F3-A3B2937A44DD}" destId="{607182E6-D231-45C1-8B3A-CA18032EE13C}" srcOrd="2" destOrd="0" presId="urn:microsoft.com/office/officeart/2005/8/layout/vList2"/>
    <dgm:cxn modelId="{F6CFA29E-8865-4870-A721-7716EA94CCAB}" type="presParOf" srcId="{1F69AFBF-41D1-43B5-94F3-A3B2937A44DD}" destId="{74649F19-A47F-47D7-96FC-1427C8C7F7A2}" srcOrd="3" destOrd="0" presId="urn:microsoft.com/office/officeart/2005/8/layout/vList2"/>
    <dgm:cxn modelId="{11ECB0D8-34CE-4623-86EB-0880167C1BA7}" type="presParOf" srcId="{1F69AFBF-41D1-43B5-94F3-A3B2937A44DD}" destId="{2922B05F-1EC2-4BCC-AF07-1DDC6E1C94F0}" srcOrd="4" destOrd="0" presId="urn:microsoft.com/office/officeart/2005/8/layout/vList2"/>
    <dgm:cxn modelId="{2033FC65-B6D1-4E26-B7C6-3E38ED9DFA93}" type="presParOf" srcId="{1F69AFBF-41D1-43B5-94F3-A3B2937A44DD}" destId="{92C46C6D-CD27-4FE4-80B1-0F6B7DAC3716}" srcOrd="5" destOrd="0" presId="urn:microsoft.com/office/officeart/2005/8/layout/vList2"/>
    <dgm:cxn modelId="{73FAD08E-57DE-4C44-B87A-452F1B668A65}" type="presParOf" srcId="{1F69AFBF-41D1-43B5-94F3-A3B2937A44DD}" destId="{B529F5DF-F9B6-4E99-A587-BA9E2198D8F5}" srcOrd="6" destOrd="0" presId="urn:microsoft.com/office/officeart/2005/8/layout/vList2"/>
    <dgm:cxn modelId="{FFB46DCB-ACED-40B2-8BA1-0C11E751434A}" type="presParOf" srcId="{1F69AFBF-41D1-43B5-94F3-A3B2937A44DD}" destId="{BE93B2BE-ECE2-49A9-B87A-271E08941D04}" srcOrd="7" destOrd="0" presId="urn:microsoft.com/office/officeart/2005/8/layout/vList2"/>
    <dgm:cxn modelId="{DE4575CC-83B0-4001-ADA2-26733319A98E}" type="presParOf" srcId="{1F69AFBF-41D1-43B5-94F3-A3B2937A44DD}" destId="{CF0C30F9-40D0-437D-A087-B5A0E744E785}" srcOrd="8"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623BABF-61D2-4681-8609-FE2F043508B5}" type="doc">
      <dgm:prSet loTypeId="urn:microsoft.com/office/officeart/2018/2/layout/IconLabelDescriptionList" loCatId="icon" qsTypeId="urn:microsoft.com/office/officeart/2005/8/quickstyle/simple5" qsCatId="simple" csTypeId="urn:microsoft.com/office/officeart/2005/8/colors/colorful4" csCatId="colorful" phldr="1"/>
      <dgm:spPr/>
      <dgm:t>
        <a:bodyPr/>
        <a:lstStyle/>
        <a:p>
          <a:endParaRPr lang="en-US"/>
        </a:p>
      </dgm:t>
    </dgm:pt>
    <dgm:pt modelId="{902106F2-66C9-46AE-89F4-EF113FA07FB8}">
      <dgm:prSet custT="1"/>
      <dgm:spPr/>
      <dgm:t>
        <a:bodyPr/>
        <a:lstStyle/>
        <a:p>
          <a:pPr>
            <a:lnSpc>
              <a:spcPct val="100000"/>
            </a:lnSpc>
            <a:defRPr b="1"/>
          </a:pPr>
          <a:r>
            <a:rPr lang="en-US" sz="1800"/>
            <a:t>Desktop  study-Literature review</a:t>
          </a:r>
        </a:p>
      </dgm:t>
    </dgm:pt>
    <dgm:pt modelId="{670073A7-EF73-4FB0-8E9D-15993A472F79}" type="parTrans" cxnId="{A94DC8A7-D05F-416F-96DB-B7FC997B5359}">
      <dgm:prSet/>
      <dgm:spPr/>
      <dgm:t>
        <a:bodyPr/>
        <a:lstStyle/>
        <a:p>
          <a:endParaRPr lang="en-US"/>
        </a:p>
      </dgm:t>
    </dgm:pt>
    <dgm:pt modelId="{E06AA398-28E6-415E-A9CB-F3A6A824DD14}" type="sibTrans" cxnId="{A94DC8A7-D05F-416F-96DB-B7FC997B5359}">
      <dgm:prSet/>
      <dgm:spPr/>
      <dgm:t>
        <a:bodyPr/>
        <a:lstStyle/>
        <a:p>
          <a:endParaRPr lang="en-US"/>
        </a:p>
      </dgm:t>
    </dgm:pt>
    <dgm:pt modelId="{F6F2FE38-124F-4510-BD6E-E135A826A1E4}">
      <dgm:prSet custT="1"/>
      <dgm:spPr/>
      <dgm:t>
        <a:bodyPr/>
        <a:lstStyle/>
        <a:p>
          <a:pPr>
            <a:lnSpc>
              <a:spcPct val="100000"/>
            </a:lnSpc>
          </a:pPr>
          <a:r>
            <a:rPr lang="en-ZA" sz="1800"/>
            <a:t>A </a:t>
          </a:r>
          <a:r>
            <a:rPr lang="en-US" sz="1800"/>
            <a:t>research method that involves collecting and analyzing </a:t>
          </a:r>
          <a:r>
            <a:rPr lang="en-US" sz="1800" b="1"/>
            <a:t>existing (secondary) data</a:t>
          </a:r>
          <a:r>
            <a:rPr lang="en-US" sz="1800"/>
            <a:t> from various sources without doing new fieldwork.</a:t>
          </a:r>
        </a:p>
      </dgm:t>
    </dgm:pt>
    <dgm:pt modelId="{7E206726-F5BD-4DE8-8C66-55DA54E5A6BC}" type="parTrans" cxnId="{62D3544C-BB9E-4914-90F3-62E17C2EC4A5}">
      <dgm:prSet/>
      <dgm:spPr/>
      <dgm:t>
        <a:bodyPr/>
        <a:lstStyle/>
        <a:p>
          <a:endParaRPr lang="en-US"/>
        </a:p>
      </dgm:t>
    </dgm:pt>
    <dgm:pt modelId="{BAD498AF-62A2-4F1D-AB8D-76D5E0177232}" type="sibTrans" cxnId="{62D3544C-BB9E-4914-90F3-62E17C2EC4A5}">
      <dgm:prSet/>
      <dgm:spPr/>
      <dgm:t>
        <a:bodyPr/>
        <a:lstStyle/>
        <a:p>
          <a:endParaRPr lang="en-US"/>
        </a:p>
      </dgm:t>
    </dgm:pt>
    <dgm:pt modelId="{FA4E039F-AAAC-4297-8AA3-D6B1E80D82E0}">
      <dgm:prSet custT="1"/>
      <dgm:spPr/>
      <dgm:t>
        <a:bodyPr/>
        <a:lstStyle/>
        <a:p>
          <a:pPr>
            <a:lnSpc>
              <a:spcPct val="100000"/>
            </a:lnSpc>
            <a:defRPr b="1"/>
          </a:pPr>
          <a:r>
            <a:rPr lang="en-US" sz="1800"/>
            <a:t>Sources of Information</a:t>
          </a:r>
        </a:p>
      </dgm:t>
    </dgm:pt>
    <dgm:pt modelId="{A0CAB80C-29B9-482C-9FD5-E9B5E4C326FA}" type="parTrans" cxnId="{581CD24E-2599-44FF-99F6-7ECC8E197A20}">
      <dgm:prSet/>
      <dgm:spPr/>
      <dgm:t>
        <a:bodyPr/>
        <a:lstStyle/>
        <a:p>
          <a:endParaRPr lang="en-US"/>
        </a:p>
      </dgm:t>
    </dgm:pt>
    <dgm:pt modelId="{829F3ED9-5556-4137-8D9A-EB52B8260EAD}" type="sibTrans" cxnId="{581CD24E-2599-44FF-99F6-7ECC8E197A20}">
      <dgm:prSet/>
      <dgm:spPr/>
      <dgm:t>
        <a:bodyPr/>
        <a:lstStyle/>
        <a:p>
          <a:endParaRPr lang="en-US"/>
        </a:p>
      </dgm:t>
    </dgm:pt>
    <dgm:pt modelId="{C30FD688-727A-4F6C-83E0-450DD0D95C52}">
      <dgm:prSet custT="1"/>
      <dgm:spPr/>
      <dgm:t>
        <a:bodyPr/>
        <a:lstStyle/>
        <a:p>
          <a:pPr>
            <a:lnSpc>
              <a:spcPct val="100000"/>
            </a:lnSpc>
          </a:pPr>
          <a:r>
            <a:rPr lang="en-US" sz="1800" dirty="0"/>
            <a:t>Academic journal articles, books and Government reports, PIRLS, Department of Basic Education, National Strategy for Reading, National department of Education were agencies used to review the literature. </a:t>
          </a:r>
        </a:p>
      </dgm:t>
    </dgm:pt>
    <dgm:pt modelId="{84222180-F341-4D37-BFE5-682870A143E7}" type="parTrans" cxnId="{00C3B011-4CC0-4A47-8E8F-855DAD7E6BA2}">
      <dgm:prSet/>
      <dgm:spPr/>
      <dgm:t>
        <a:bodyPr/>
        <a:lstStyle/>
        <a:p>
          <a:endParaRPr lang="en-US"/>
        </a:p>
      </dgm:t>
    </dgm:pt>
    <dgm:pt modelId="{589CE55D-FCA3-4795-8FAB-18DE6F0AF9FF}" type="sibTrans" cxnId="{00C3B011-4CC0-4A47-8E8F-855DAD7E6BA2}">
      <dgm:prSet/>
      <dgm:spPr/>
      <dgm:t>
        <a:bodyPr/>
        <a:lstStyle/>
        <a:p>
          <a:endParaRPr lang="en-US"/>
        </a:p>
      </dgm:t>
    </dgm:pt>
    <dgm:pt modelId="{D4F5A8FC-6834-428E-9C68-64938C890BFE}">
      <dgm:prSet custT="1"/>
      <dgm:spPr/>
      <dgm:t>
        <a:bodyPr/>
        <a:lstStyle/>
        <a:p>
          <a:pPr>
            <a:lnSpc>
              <a:spcPct val="100000"/>
            </a:lnSpc>
            <a:defRPr b="1"/>
          </a:pPr>
          <a:endParaRPr lang="en-US" sz="1800" dirty="0"/>
        </a:p>
      </dgm:t>
    </dgm:pt>
    <dgm:pt modelId="{AC1D505E-E8F2-4C54-A840-51927A4F0513}" type="parTrans" cxnId="{28F130AD-0EA2-4587-A6BD-164430C0A0B9}">
      <dgm:prSet/>
      <dgm:spPr/>
      <dgm:t>
        <a:bodyPr/>
        <a:lstStyle/>
        <a:p>
          <a:endParaRPr lang="en-US"/>
        </a:p>
      </dgm:t>
    </dgm:pt>
    <dgm:pt modelId="{8F08631C-BD09-4516-97AE-7135C6350F69}" type="sibTrans" cxnId="{28F130AD-0EA2-4587-A6BD-164430C0A0B9}">
      <dgm:prSet/>
      <dgm:spPr/>
      <dgm:t>
        <a:bodyPr/>
        <a:lstStyle/>
        <a:p>
          <a:endParaRPr lang="en-US"/>
        </a:p>
      </dgm:t>
    </dgm:pt>
    <dgm:pt modelId="{FA5BF2DA-A6EC-437E-9FAF-46F2EFF2187F}">
      <dgm:prSet custT="1"/>
      <dgm:spPr/>
      <dgm:t>
        <a:bodyPr/>
        <a:lstStyle/>
        <a:p>
          <a:pPr>
            <a:lnSpc>
              <a:spcPct val="100000"/>
            </a:lnSpc>
          </a:pPr>
          <a:endParaRPr lang="en-US" sz="1800" dirty="0"/>
        </a:p>
      </dgm:t>
    </dgm:pt>
    <dgm:pt modelId="{23F316E0-F46E-4728-8F46-AABAD32FEE75}" type="parTrans" cxnId="{D07C235F-A3B1-4EF3-BB72-E335AE3532CB}">
      <dgm:prSet/>
      <dgm:spPr/>
      <dgm:t>
        <a:bodyPr/>
        <a:lstStyle/>
        <a:p>
          <a:endParaRPr lang="en-US"/>
        </a:p>
      </dgm:t>
    </dgm:pt>
    <dgm:pt modelId="{CA2BA69E-2962-489E-B389-CDC267D922B8}" type="sibTrans" cxnId="{D07C235F-A3B1-4EF3-BB72-E335AE3532CB}">
      <dgm:prSet/>
      <dgm:spPr/>
      <dgm:t>
        <a:bodyPr/>
        <a:lstStyle/>
        <a:p>
          <a:endParaRPr lang="en-US"/>
        </a:p>
      </dgm:t>
    </dgm:pt>
    <dgm:pt modelId="{84B87AFB-ECC6-40D1-B536-DBC642CABAE7}" type="pres">
      <dgm:prSet presAssocID="{3623BABF-61D2-4681-8609-FE2F043508B5}" presName="root" presStyleCnt="0">
        <dgm:presLayoutVars>
          <dgm:dir/>
          <dgm:resizeHandles val="exact"/>
        </dgm:presLayoutVars>
      </dgm:prSet>
      <dgm:spPr/>
    </dgm:pt>
    <dgm:pt modelId="{F60F7C3D-3696-45F0-A040-0A160BCACE4C}" type="pres">
      <dgm:prSet presAssocID="{902106F2-66C9-46AE-89F4-EF113FA07FB8}" presName="compNode" presStyleCnt="0"/>
      <dgm:spPr/>
    </dgm:pt>
    <dgm:pt modelId="{9D09149C-1891-43DA-B212-2AFD6180FE7F}" type="pres">
      <dgm:prSet presAssocID="{902106F2-66C9-46AE-89F4-EF113FA07FB8}" presName="iconRect" presStyleLbl="node1" presStyleIdx="0" presStyleCnt="3" custLinFactNeighborX="22964"/>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pt>
    <dgm:pt modelId="{F4E5C111-7258-4104-90F4-37F46BAFDF29}" type="pres">
      <dgm:prSet presAssocID="{902106F2-66C9-46AE-89F4-EF113FA07FB8}" presName="iconSpace" presStyleCnt="0"/>
      <dgm:spPr/>
    </dgm:pt>
    <dgm:pt modelId="{15A2AF2F-85C4-4699-8805-EA22D3A9F5EE}" type="pres">
      <dgm:prSet presAssocID="{902106F2-66C9-46AE-89F4-EF113FA07FB8}" presName="parTx" presStyleLbl="revTx" presStyleIdx="0" presStyleCnt="6">
        <dgm:presLayoutVars>
          <dgm:chMax val="0"/>
          <dgm:chPref val="0"/>
        </dgm:presLayoutVars>
      </dgm:prSet>
      <dgm:spPr/>
    </dgm:pt>
    <dgm:pt modelId="{946E8735-80FC-41BD-A72F-074EDD545DAA}" type="pres">
      <dgm:prSet presAssocID="{902106F2-66C9-46AE-89F4-EF113FA07FB8}" presName="txSpace" presStyleCnt="0"/>
      <dgm:spPr/>
    </dgm:pt>
    <dgm:pt modelId="{ABCB0F5F-B946-434E-8C10-2C72AEFE257A}" type="pres">
      <dgm:prSet presAssocID="{902106F2-66C9-46AE-89F4-EF113FA07FB8}" presName="desTx" presStyleLbl="revTx" presStyleIdx="1" presStyleCnt="6">
        <dgm:presLayoutVars/>
      </dgm:prSet>
      <dgm:spPr/>
    </dgm:pt>
    <dgm:pt modelId="{2678AACE-363C-4FBF-87D5-A0D368A220D7}" type="pres">
      <dgm:prSet presAssocID="{E06AA398-28E6-415E-A9CB-F3A6A824DD14}" presName="sibTrans" presStyleCnt="0"/>
      <dgm:spPr/>
    </dgm:pt>
    <dgm:pt modelId="{F04FE4F4-FAA6-4E17-872A-B3707976CC32}" type="pres">
      <dgm:prSet presAssocID="{FA4E039F-AAAC-4297-8AA3-D6B1E80D82E0}" presName="compNode" presStyleCnt="0"/>
      <dgm:spPr/>
    </dgm:pt>
    <dgm:pt modelId="{8D1FD4DF-EA33-46C0-A8EE-C42AD064E366}" type="pres">
      <dgm:prSet presAssocID="{FA4E039F-AAAC-4297-8AA3-D6B1E80D82E0}" presName="iconRect" presStyleLbl="node1" presStyleIdx="1" presStyleCnt="3"/>
      <dgm:spPr>
        <a:blipFill>
          <a:blip xmlns:r="http://schemas.openxmlformats.org/officeDocument/2006/relationships" r:embed="rId2"/>
          <a:srcRect/>
          <a:stretch>
            <a:fillRect t="-5000" b="-5000"/>
          </a:stretch>
        </a:blipFill>
      </dgm:spPr>
    </dgm:pt>
    <dgm:pt modelId="{3C85BDDA-1A0C-4E13-B67C-91C2E61C2890}" type="pres">
      <dgm:prSet presAssocID="{FA4E039F-AAAC-4297-8AA3-D6B1E80D82E0}" presName="iconSpace" presStyleCnt="0"/>
      <dgm:spPr/>
    </dgm:pt>
    <dgm:pt modelId="{7945ADCD-914D-4446-BC8D-1015E9CF611E}" type="pres">
      <dgm:prSet presAssocID="{FA4E039F-AAAC-4297-8AA3-D6B1E80D82E0}" presName="parTx" presStyleLbl="revTx" presStyleIdx="2" presStyleCnt="6">
        <dgm:presLayoutVars>
          <dgm:chMax val="0"/>
          <dgm:chPref val="0"/>
        </dgm:presLayoutVars>
      </dgm:prSet>
      <dgm:spPr/>
    </dgm:pt>
    <dgm:pt modelId="{4A119498-0694-4A76-A723-C1B133EE251F}" type="pres">
      <dgm:prSet presAssocID="{FA4E039F-AAAC-4297-8AA3-D6B1E80D82E0}" presName="txSpace" presStyleCnt="0"/>
      <dgm:spPr/>
    </dgm:pt>
    <dgm:pt modelId="{08A1D299-BC4C-4CEF-992F-EFE42FEC466F}" type="pres">
      <dgm:prSet presAssocID="{FA4E039F-AAAC-4297-8AA3-D6B1E80D82E0}" presName="desTx" presStyleLbl="revTx" presStyleIdx="3" presStyleCnt="6" custScaleY="118076">
        <dgm:presLayoutVars/>
      </dgm:prSet>
      <dgm:spPr/>
    </dgm:pt>
    <dgm:pt modelId="{899359E1-CA06-4E91-8BFA-9D634E2B0F6B}" type="pres">
      <dgm:prSet presAssocID="{829F3ED9-5556-4137-8D9A-EB52B8260EAD}" presName="sibTrans" presStyleCnt="0"/>
      <dgm:spPr/>
    </dgm:pt>
    <dgm:pt modelId="{530B6FD5-8F4C-464D-BB06-07D0144082D3}" type="pres">
      <dgm:prSet presAssocID="{D4F5A8FC-6834-428E-9C68-64938C890BFE}" presName="compNode" presStyleCnt="0"/>
      <dgm:spPr/>
    </dgm:pt>
    <dgm:pt modelId="{FE2FCC37-0126-49E4-A225-C3AC5B672518}" type="pres">
      <dgm:prSet presAssocID="{D4F5A8FC-6834-428E-9C68-64938C890BFE}" presName="iconRect" presStyleLbl="node1" presStyleIdx="2" presStyleCnt="3"/>
      <dgm:spPr/>
    </dgm:pt>
    <dgm:pt modelId="{0E5DF6CC-202F-457A-B52C-DD9CA68A8E08}" type="pres">
      <dgm:prSet presAssocID="{D4F5A8FC-6834-428E-9C68-64938C890BFE}" presName="iconSpace" presStyleCnt="0"/>
      <dgm:spPr/>
    </dgm:pt>
    <dgm:pt modelId="{8C7990AD-3CD8-413A-882B-0DE87E153CC0}" type="pres">
      <dgm:prSet presAssocID="{D4F5A8FC-6834-428E-9C68-64938C890BFE}" presName="parTx" presStyleLbl="revTx" presStyleIdx="4" presStyleCnt="6">
        <dgm:presLayoutVars>
          <dgm:chMax val="0"/>
          <dgm:chPref val="0"/>
        </dgm:presLayoutVars>
      </dgm:prSet>
      <dgm:spPr/>
    </dgm:pt>
    <dgm:pt modelId="{C2525D67-C785-4F5F-A762-B50E615653BD}" type="pres">
      <dgm:prSet presAssocID="{D4F5A8FC-6834-428E-9C68-64938C890BFE}" presName="txSpace" presStyleCnt="0"/>
      <dgm:spPr/>
    </dgm:pt>
    <dgm:pt modelId="{BCAD5D70-04BB-406C-9D24-29FED690D994}" type="pres">
      <dgm:prSet presAssocID="{D4F5A8FC-6834-428E-9C68-64938C890BFE}" presName="desTx" presStyleLbl="revTx" presStyleIdx="5" presStyleCnt="6">
        <dgm:presLayoutVars/>
      </dgm:prSet>
      <dgm:spPr/>
    </dgm:pt>
  </dgm:ptLst>
  <dgm:cxnLst>
    <dgm:cxn modelId="{CB3F5E06-FB92-4F1A-99CC-1E59D91A09BE}" type="presOf" srcId="{FA4E039F-AAAC-4297-8AA3-D6B1E80D82E0}" destId="{7945ADCD-914D-4446-BC8D-1015E9CF611E}" srcOrd="0" destOrd="0" presId="urn:microsoft.com/office/officeart/2018/2/layout/IconLabelDescriptionList"/>
    <dgm:cxn modelId="{00C3B011-4CC0-4A47-8E8F-855DAD7E6BA2}" srcId="{FA4E039F-AAAC-4297-8AA3-D6B1E80D82E0}" destId="{C30FD688-727A-4F6C-83E0-450DD0D95C52}" srcOrd="0" destOrd="0" parTransId="{84222180-F341-4D37-BFE5-682870A143E7}" sibTransId="{589CE55D-FCA3-4795-8FAB-18DE6F0AF9FF}"/>
    <dgm:cxn modelId="{078CFC1C-2213-4491-8332-264FDFF794A1}" type="presOf" srcId="{F6F2FE38-124F-4510-BD6E-E135A826A1E4}" destId="{ABCB0F5F-B946-434E-8C10-2C72AEFE257A}" srcOrd="0" destOrd="0" presId="urn:microsoft.com/office/officeart/2018/2/layout/IconLabelDescriptionList"/>
    <dgm:cxn modelId="{B03E1534-1EEF-478E-B753-C992FBB111BF}" type="presOf" srcId="{D4F5A8FC-6834-428E-9C68-64938C890BFE}" destId="{8C7990AD-3CD8-413A-882B-0DE87E153CC0}" srcOrd="0" destOrd="0" presId="urn:microsoft.com/office/officeart/2018/2/layout/IconLabelDescriptionList"/>
    <dgm:cxn modelId="{A6C2385C-0F7B-4D69-90FE-2A8EEA5AFF4F}" type="presOf" srcId="{FA5BF2DA-A6EC-437E-9FAF-46F2EFF2187F}" destId="{BCAD5D70-04BB-406C-9D24-29FED690D994}" srcOrd="0" destOrd="0" presId="urn:microsoft.com/office/officeart/2018/2/layout/IconLabelDescriptionList"/>
    <dgm:cxn modelId="{D07C235F-A3B1-4EF3-BB72-E335AE3532CB}" srcId="{D4F5A8FC-6834-428E-9C68-64938C890BFE}" destId="{FA5BF2DA-A6EC-437E-9FAF-46F2EFF2187F}" srcOrd="0" destOrd="0" parTransId="{23F316E0-F46E-4728-8F46-AABAD32FEE75}" sibTransId="{CA2BA69E-2962-489E-B389-CDC267D922B8}"/>
    <dgm:cxn modelId="{42879D44-C547-4A9D-AA01-74F07385365D}" type="presOf" srcId="{3623BABF-61D2-4681-8609-FE2F043508B5}" destId="{84B87AFB-ECC6-40D1-B536-DBC642CABAE7}" srcOrd="0" destOrd="0" presId="urn:microsoft.com/office/officeart/2018/2/layout/IconLabelDescriptionList"/>
    <dgm:cxn modelId="{62D3544C-BB9E-4914-90F3-62E17C2EC4A5}" srcId="{902106F2-66C9-46AE-89F4-EF113FA07FB8}" destId="{F6F2FE38-124F-4510-BD6E-E135A826A1E4}" srcOrd="0" destOrd="0" parTransId="{7E206726-F5BD-4DE8-8C66-55DA54E5A6BC}" sibTransId="{BAD498AF-62A2-4F1D-AB8D-76D5E0177232}"/>
    <dgm:cxn modelId="{581CD24E-2599-44FF-99F6-7ECC8E197A20}" srcId="{3623BABF-61D2-4681-8609-FE2F043508B5}" destId="{FA4E039F-AAAC-4297-8AA3-D6B1E80D82E0}" srcOrd="1" destOrd="0" parTransId="{A0CAB80C-29B9-482C-9FD5-E9B5E4C326FA}" sibTransId="{829F3ED9-5556-4137-8D9A-EB52B8260EAD}"/>
    <dgm:cxn modelId="{A94DC8A7-D05F-416F-96DB-B7FC997B5359}" srcId="{3623BABF-61D2-4681-8609-FE2F043508B5}" destId="{902106F2-66C9-46AE-89F4-EF113FA07FB8}" srcOrd="0" destOrd="0" parTransId="{670073A7-EF73-4FB0-8E9D-15993A472F79}" sibTransId="{E06AA398-28E6-415E-A9CB-F3A6A824DD14}"/>
    <dgm:cxn modelId="{28F130AD-0EA2-4587-A6BD-164430C0A0B9}" srcId="{3623BABF-61D2-4681-8609-FE2F043508B5}" destId="{D4F5A8FC-6834-428E-9C68-64938C890BFE}" srcOrd="2" destOrd="0" parTransId="{AC1D505E-E8F2-4C54-A840-51927A4F0513}" sibTransId="{8F08631C-BD09-4516-97AE-7135C6350F69}"/>
    <dgm:cxn modelId="{E04615BC-3C01-4E16-829E-2E17BB2B0537}" type="presOf" srcId="{C30FD688-727A-4F6C-83E0-450DD0D95C52}" destId="{08A1D299-BC4C-4CEF-992F-EFE42FEC466F}" srcOrd="0" destOrd="0" presId="urn:microsoft.com/office/officeart/2018/2/layout/IconLabelDescriptionList"/>
    <dgm:cxn modelId="{E6CCEDE0-D5B1-457D-BAB7-5329EA3782C5}" type="presOf" srcId="{902106F2-66C9-46AE-89F4-EF113FA07FB8}" destId="{15A2AF2F-85C4-4699-8805-EA22D3A9F5EE}" srcOrd="0" destOrd="0" presId="urn:microsoft.com/office/officeart/2018/2/layout/IconLabelDescriptionList"/>
    <dgm:cxn modelId="{216FB830-B30D-4244-8208-A7C5C240BE22}" type="presParOf" srcId="{84B87AFB-ECC6-40D1-B536-DBC642CABAE7}" destId="{F60F7C3D-3696-45F0-A040-0A160BCACE4C}" srcOrd="0" destOrd="0" presId="urn:microsoft.com/office/officeart/2018/2/layout/IconLabelDescriptionList"/>
    <dgm:cxn modelId="{E35644D6-B0FC-4A87-8D10-27E91ECC7531}" type="presParOf" srcId="{F60F7C3D-3696-45F0-A040-0A160BCACE4C}" destId="{9D09149C-1891-43DA-B212-2AFD6180FE7F}" srcOrd="0" destOrd="0" presId="urn:microsoft.com/office/officeart/2018/2/layout/IconLabelDescriptionList"/>
    <dgm:cxn modelId="{9DCE8A92-702B-4320-9885-A15D081449D0}" type="presParOf" srcId="{F60F7C3D-3696-45F0-A040-0A160BCACE4C}" destId="{F4E5C111-7258-4104-90F4-37F46BAFDF29}" srcOrd="1" destOrd="0" presId="urn:microsoft.com/office/officeart/2018/2/layout/IconLabelDescriptionList"/>
    <dgm:cxn modelId="{4F1B5441-854E-4A77-97B3-65936B52410E}" type="presParOf" srcId="{F60F7C3D-3696-45F0-A040-0A160BCACE4C}" destId="{15A2AF2F-85C4-4699-8805-EA22D3A9F5EE}" srcOrd="2" destOrd="0" presId="urn:microsoft.com/office/officeart/2018/2/layout/IconLabelDescriptionList"/>
    <dgm:cxn modelId="{55403432-CEDD-47DC-8C36-2F062BD84BC3}" type="presParOf" srcId="{F60F7C3D-3696-45F0-A040-0A160BCACE4C}" destId="{946E8735-80FC-41BD-A72F-074EDD545DAA}" srcOrd="3" destOrd="0" presId="urn:microsoft.com/office/officeart/2018/2/layout/IconLabelDescriptionList"/>
    <dgm:cxn modelId="{53046F3F-CAD4-496A-91F2-1BB6E676B4B1}" type="presParOf" srcId="{F60F7C3D-3696-45F0-A040-0A160BCACE4C}" destId="{ABCB0F5F-B946-434E-8C10-2C72AEFE257A}" srcOrd="4" destOrd="0" presId="urn:microsoft.com/office/officeart/2018/2/layout/IconLabelDescriptionList"/>
    <dgm:cxn modelId="{4F4067C3-92AE-455E-96B1-E3094E87F10E}" type="presParOf" srcId="{84B87AFB-ECC6-40D1-B536-DBC642CABAE7}" destId="{2678AACE-363C-4FBF-87D5-A0D368A220D7}" srcOrd="1" destOrd="0" presId="urn:microsoft.com/office/officeart/2018/2/layout/IconLabelDescriptionList"/>
    <dgm:cxn modelId="{901E326E-03C3-4DE8-AA62-CA08F25D2790}" type="presParOf" srcId="{84B87AFB-ECC6-40D1-B536-DBC642CABAE7}" destId="{F04FE4F4-FAA6-4E17-872A-B3707976CC32}" srcOrd="2" destOrd="0" presId="urn:microsoft.com/office/officeart/2018/2/layout/IconLabelDescriptionList"/>
    <dgm:cxn modelId="{9EBF7D86-7B64-4D84-8F84-13DAE13A6D59}" type="presParOf" srcId="{F04FE4F4-FAA6-4E17-872A-B3707976CC32}" destId="{8D1FD4DF-EA33-46C0-A8EE-C42AD064E366}" srcOrd="0" destOrd="0" presId="urn:microsoft.com/office/officeart/2018/2/layout/IconLabelDescriptionList"/>
    <dgm:cxn modelId="{9D8BDCCF-38E7-4EF4-8FBB-C462E1C5A77B}" type="presParOf" srcId="{F04FE4F4-FAA6-4E17-872A-B3707976CC32}" destId="{3C85BDDA-1A0C-4E13-B67C-91C2E61C2890}" srcOrd="1" destOrd="0" presId="urn:microsoft.com/office/officeart/2018/2/layout/IconLabelDescriptionList"/>
    <dgm:cxn modelId="{BF6713D5-94CF-462C-AD9D-B2D6CAF28079}" type="presParOf" srcId="{F04FE4F4-FAA6-4E17-872A-B3707976CC32}" destId="{7945ADCD-914D-4446-BC8D-1015E9CF611E}" srcOrd="2" destOrd="0" presId="urn:microsoft.com/office/officeart/2018/2/layout/IconLabelDescriptionList"/>
    <dgm:cxn modelId="{1C24D4A7-0076-48DC-AA0E-47D08783A620}" type="presParOf" srcId="{F04FE4F4-FAA6-4E17-872A-B3707976CC32}" destId="{4A119498-0694-4A76-A723-C1B133EE251F}" srcOrd="3" destOrd="0" presId="urn:microsoft.com/office/officeart/2018/2/layout/IconLabelDescriptionList"/>
    <dgm:cxn modelId="{06500F9B-539C-4823-972A-C8B2FF0713E3}" type="presParOf" srcId="{F04FE4F4-FAA6-4E17-872A-B3707976CC32}" destId="{08A1D299-BC4C-4CEF-992F-EFE42FEC466F}" srcOrd="4" destOrd="0" presId="urn:microsoft.com/office/officeart/2018/2/layout/IconLabelDescriptionList"/>
    <dgm:cxn modelId="{C05EC3AA-5496-40B1-849D-05FE4D8393B4}" type="presParOf" srcId="{84B87AFB-ECC6-40D1-B536-DBC642CABAE7}" destId="{899359E1-CA06-4E91-8BFA-9D634E2B0F6B}" srcOrd="3" destOrd="0" presId="urn:microsoft.com/office/officeart/2018/2/layout/IconLabelDescriptionList"/>
    <dgm:cxn modelId="{BA138113-9760-4A24-AE63-2F7E9CC30248}" type="presParOf" srcId="{84B87AFB-ECC6-40D1-B536-DBC642CABAE7}" destId="{530B6FD5-8F4C-464D-BB06-07D0144082D3}" srcOrd="4" destOrd="0" presId="urn:microsoft.com/office/officeart/2018/2/layout/IconLabelDescriptionList"/>
    <dgm:cxn modelId="{123F4596-49FC-4B5D-877B-E0F8A3E0480B}" type="presParOf" srcId="{530B6FD5-8F4C-464D-BB06-07D0144082D3}" destId="{FE2FCC37-0126-49E4-A225-C3AC5B672518}" srcOrd="0" destOrd="0" presId="urn:microsoft.com/office/officeart/2018/2/layout/IconLabelDescriptionList"/>
    <dgm:cxn modelId="{B6610FE5-AB12-49CD-9E95-5B5DD5D0FAF3}" type="presParOf" srcId="{530B6FD5-8F4C-464D-BB06-07D0144082D3}" destId="{0E5DF6CC-202F-457A-B52C-DD9CA68A8E08}" srcOrd="1" destOrd="0" presId="urn:microsoft.com/office/officeart/2018/2/layout/IconLabelDescriptionList"/>
    <dgm:cxn modelId="{F59BFDFE-C773-47E4-A2F6-9D7DB103FD8D}" type="presParOf" srcId="{530B6FD5-8F4C-464D-BB06-07D0144082D3}" destId="{8C7990AD-3CD8-413A-882B-0DE87E153CC0}" srcOrd="2" destOrd="0" presId="urn:microsoft.com/office/officeart/2018/2/layout/IconLabelDescriptionList"/>
    <dgm:cxn modelId="{87F9C38A-37CE-4FA4-9933-393BE56181E2}" type="presParOf" srcId="{530B6FD5-8F4C-464D-BB06-07D0144082D3}" destId="{C2525D67-C785-4F5F-A762-B50E615653BD}" srcOrd="3" destOrd="0" presId="urn:microsoft.com/office/officeart/2018/2/layout/IconLabelDescriptionList"/>
    <dgm:cxn modelId="{7C8C11BA-2DB9-4197-8928-1B83762CD103}" type="presParOf" srcId="{530B6FD5-8F4C-464D-BB06-07D0144082D3}" destId="{BCAD5D70-04BB-406C-9D24-29FED690D994}" srcOrd="4" destOrd="0" presId="urn:microsoft.com/office/officeart/2018/2/layout/IconLabelDescri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05B2DB9-0D64-4BD6-A744-51D506F6BD7C}" type="doc">
      <dgm:prSet loTypeId="urn:microsoft.com/office/officeart/2018/2/layout/IconVerticalSolidList" loCatId="icon" qsTypeId="urn:microsoft.com/office/officeart/2005/8/quickstyle/simple5" qsCatId="simple" csTypeId="urn:microsoft.com/office/officeart/2005/8/colors/colorful4" csCatId="colorful" phldr="1"/>
      <dgm:spPr/>
      <dgm:t>
        <a:bodyPr/>
        <a:lstStyle/>
        <a:p>
          <a:endParaRPr lang="en-US"/>
        </a:p>
      </dgm:t>
    </dgm:pt>
    <dgm:pt modelId="{5ED525E8-82C8-483F-AD5F-CEDDE2E67036}">
      <dgm:prSet/>
      <dgm:spPr/>
      <dgm:t>
        <a:bodyPr/>
        <a:lstStyle/>
        <a:p>
          <a:pPr>
            <a:lnSpc>
              <a:spcPct val="100000"/>
            </a:lnSpc>
          </a:pPr>
          <a:r>
            <a:rPr lang="en-US" dirty="0"/>
            <a:t>PIRLS 2021 indicated that reading with children is increasing, but very few homes have  more than 10 picture books, and most parents use print materials . Few households have few books available  for children to read, due to economic status and  illiterate parents ( PIRLS, 2023)</a:t>
          </a:r>
        </a:p>
      </dgm:t>
    </dgm:pt>
    <dgm:pt modelId="{A2A7DFBC-E59F-4A54-A9BA-2BCF92FA1422}" type="parTrans" cxnId="{E77CEC4A-FE3F-4CC6-BDD4-92AA7ADE6500}">
      <dgm:prSet/>
      <dgm:spPr/>
      <dgm:t>
        <a:bodyPr/>
        <a:lstStyle/>
        <a:p>
          <a:endParaRPr lang="en-US"/>
        </a:p>
      </dgm:t>
    </dgm:pt>
    <dgm:pt modelId="{BD3B3FA6-F5E7-457E-B3BE-CAAC3CA99025}" type="sibTrans" cxnId="{E77CEC4A-FE3F-4CC6-BDD4-92AA7ADE6500}">
      <dgm:prSet/>
      <dgm:spPr/>
      <dgm:t>
        <a:bodyPr/>
        <a:lstStyle/>
        <a:p>
          <a:endParaRPr lang="en-US"/>
        </a:p>
      </dgm:t>
    </dgm:pt>
    <dgm:pt modelId="{E53FDF85-D2DB-4B6B-946D-86994BCACDCF}">
      <dgm:prSet/>
      <dgm:spPr/>
      <dgm:t>
        <a:bodyPr/>
        <a:lstStyle/>
        <a:p>
          <a:pPr>
            <a:lnSpc>
              <a:spcPct val="100000"/>
            </a:lnSpc>
          </a:pPr>
          <a:r>
            <a:rPr lang="en-US" dirty="0"/>
            <a:t>Reading Volume by Older Children (11-15) : adults reported that 84% of older children spent at least some time each week reading for enjoyment and 40% of older children are spending 11 hours per week or more reading for enjoyment indicated by the study of Polzer- </a:t>
          </a:r>
          <a:r>
            <a:rPr lang="en-US" dirty="0" err="1"/>
            <a:t>Ngwato</a:t>
          </a:r>
          <a:r>
            <a:rPr lang="en-US" dirty="0"/>
            <a:t>, 2023.</a:t>
          </a:r>
        </a:p>
      </dgm:t>
    </dgm:pt>
    <dgm:pt modelId="{608C1256-E09F-4678-9C0F-47CFE7D42D8B}" type="parTrans" cxnId="{9CCDB59B-3753-4377-85FE-D34B1EFFDBE9}">
      <dgm:prSet/>
      <dgm:spPr/>
      <dgm:t>
        <a:bodyPr/>
        <a:lstStyle/>
        <a:p>
          <a:endParaRPr lang="en-US"/>
        </a:p>
      </dgm:t>
    </dgm:pt>
    <dgm:pt modelId="{6694E33B-F1EB-416B-90C5-64AC953B72E3}" type="sibTrans" cxnId="{9CCDB59B-3753-4377-85FE-D34B1EFFDBE9}">
      <dgm:prSet/>
      <dgm:spPr/>
      <dgm:t>
        <a:bodyPr/>
        <a:lstStyle/>
        <a:p>
          <a:endParaRPr lang="en-US"/>
        </a:p>
      </dgm:t>
    </dgm:pt>
    <dgm:pt modelId="{06A16889-C766-4271-B3C2-CFEB64CBE7E6}">
      <dgm:prSet/>
      <dgm:spPr/>
      <dgm:t>
        <a:bodyPr/>
        <a:lstStyle/>
        <a:p>
          <a:pPr>
            <a:lnSpc>
              <a:spcPct val="100000"/>
            </a:lnSpc>
          </a:pPr>
          <a:r>
            <a:rPr lang="en-US" dirty="0"/>
            <a:t>In 2023, 52% of adults who live with children read with them (up from 35% in 2016). About three-quarters of these (73%) do so at least two or three times a week. It’s not just wealthier, urban people who read with kids: it happens across class, race and urban rural divides. Owning any number of books (not only children’s books) makes people more likely to read to children, and the effect is cumulative - people with more books are most likely to read</a:t>
          </a:r>
        </a:p>
      </dgm:t>
    </dgm:pt>
    <dgm:pt modelId="{E2667B80-90BC-45F7-B1D3-CE61D2E0C805}" type="parTrans" cxnId="{F8C426C3-EDFC-4414-A104-9A4E15654A75}">
      <dgm:prSet/>
      <dgm:spPr/>
      <dgm:t>
        <a:bodyPr/>
        <a:lstStyle/>
        <a:p>
          <a:endParaRPr lang="en-ZA"/>
        </a:p>
      </dgm:t>
    </dgm:pt>
    <dgm:pt modelId="{66EAB34A-9919-4CC1-94A2-DA4C041E476B}" type="sibTrans" cxnId="{F8C426C3-EDFC-4414-A104-9A4E15654A75}">
      <dgm:prSet/>
      <dgm:spPr/>
      <dgm:t>
        <a:bodyPr/>
        <a:lstStyle/>
        <a:p>
          <a:endParaRPr lang="en-ZA"/>
        </a:p>
      </dgm:t>
    </dgm:pt>
    <dgm:pt modelId="{A3C98971-E287-402C-9C75-46ED65FEDF9E}">
      <dgm:prSet/>
      <dgm:spPr/>
      <dgm:t>
        <a:bodyPr/>
        <a:lstStyle/>
        <a:p>
          <a:pPr>
            <a:lnSpc>
              <a:spcPct val="100000"/>
            </a:lnSpc>
          </a:pPr>
          <a:r>
            <a:rPr lang="en-ZA" dirty="0"/>
            <a:t>Reading depth indicate that </a:t>
          </a:r>
          <a:r>
            <a:rPr lang="en-US" dirty="0"/>
            <a:t>young people are less likely to read ‘deeply’, given the rise of digital communications and the use of digital devices for reading. Parents of young children lack appropriate material: only 31% of adults who live with children said their oldest child owned even one book by the age of five (Polzer-Ngwato,2023).</a:t>
          </a:r>
          <a:endParaRPr lang="en-ZA" dirty="0"/>
        </a:p>
        <a:p>
          <a:pPr>
            <a:lnSpc>
              <a:spcPct val="100000"/>
            </a:lnSpc>
          </a:pPr>
          <a:endParaRPr lang="en-US" dirty="0"/>
        </a:p>
      </dgm:t>
    </dgm:pt>
    <dgm:pt modelId="{461D1ED3-CAC9-4AA5-9D45-0AD30DB1192B}" type="parTrans" cxnId="{3B3895C0-91BF-4FE6-8B28-BC767F594AAF}">
      <dgm:prSet/>
      <dgm:spPr/>
      <dgm:t>
        <a:bodyPr/>
        <a:lstStyle/>
        <a:p>
          <a:endParaRPr lang="en-ZA"/>
        </a:p>
      </dgm:t>
    </dgm:pt>
    <dgm:pt modelId="{7DA07BC7-4DB1-44EA-87CB-25FD951528A8}" type="sibTrans" cxnId="{3B3895C0-91BF-4FE6-8B28-BC767F594AAF}">
      <dgm:prSet/>
      <dgm:spPr/>
      <dgm:t>
        <a:bodyPr/>
        <a:lstStyle/>
        <a:p>
          <a:endParaRPr lang="en-ZA"/>
        </a:p>
      </dgm:t>
    </dgm:pt>
    <dgm:pt modelId="{905881F5-AB2F-475F-8CD0-2F3EF5800E64}" type="pres">
      <dgm:prSet presAssocID="{305B2DB9-0D64-4BD6-A744-51D506F6BD7C}" presName="root" presStyleCnt="0">
        <dgm:presLayoutVars>
          <dgm:dir/>
          <dgm:resizeHandles val="exact"/>
        </dgm:presLayoutVars>
      </dgm:prSet>
      <dgm:spPr/>
    </dgm:pt>
    <dgm:pt modelId="{9E3F8B70-D868-48E6-95EE-EA3F04957379}" type="pres">
      <dgm:prSet presAssocID="{5ED525E8-82C8-483F-AD5F-CEDDE2E67036}" presName="compNode" presStyleCnt="0"/>
      <dgm:spPr/>
    </dgm:pt>
    <dgm:pt modelId="{1C17EFD2-BA5E-471A-89C3-414D94C7A48B}" type="pres">
      <dgm:prSet presAssocID="{5ED525E8-82C8-483F-AD5F-CEDDE2E67036}" presName="bgRect" presStyleLbl="bgShp" presStyleIdx="0" presStyleCnt="4"/>
      <dgm:spPr/>
    </dgm:pt>
    <dgm:pt modelId="{B5C18D5A-2618-4096-B14D-63478012AFE9}" type="pres">
      <dgm:prSet presAssocID="{5ED525E8-82C8-483F-AD5F-CEDDE2E67036}"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ooks"/>
        </a:ext>
      </dgm:extLst>
    </dgm:pt>
    <dgm:pt modelId="{372E2F6D-510A-40C9-9A09-18D958A2DF71}" type="pres">
      <dgm:prSet presAssocID="{5ED525E8-82C8-483F-AD5F-CEDDE2E67036}" presName="spaceRect" presStyleCnt="0"/>
      <dgm:spPr/>
    </dgm:pt>
    <dgm:pt modelId="{049F7C1D-B044-4C05-9412-EDCC8511BCEE}" type="pres">
      <dgm:prSet presAssocID="{5ED525E8-82C8-483F-AD5F-CEDDE2E67036}" presName="parTx" presStyleLbl="revTx" presStyleIdx="0" presStyleCnt="4" custScaleY="89633">
        <dgm:presLayoutVars>
          <dgm:chMax val="0"/>
          <dgm:chPref val="0"/>
        </dgm:presLayoutVars>
      </dgm:prSet>
      <dgm:spPr/>
    </dgm:pt>
    <dgm:pt modelId="{9081FC6D-D216-444D-9737-4887478754C7}" type="pres">
      <dgm:prSet presAssocID="{BD3B3FA6-F5E7-457E-B3BE-CAAC3CA99025}" presName="sibTrans" presStyleCnt="0"/>
      <dgm:spPr/>
    </dgm:pt>
    <dgm:pt modelId="{2736DA53-D2BD-4F5E-9F2D-EB7A30FFBA7C}" type="pres">
      <dgm:prSet presAssocID="{A3C98971-E287-402C-9C75-46ED65FEDF9E}" presName="compNode" presStyleCnt="0"/>
      <dgm:spPr/>
    </dgm:pt>
    <dgm:pt modelId="{B57E2FA2-FCD3-4CB2-AF42-94B18F063B56}" type="pres">
      <dgm:prSet presAssocID="{A3C98971-E287-402C-9C75-46ED65FEDF9E}" presName="bgRect" presStyleLbl="bgShp" presStyleIdx="1" presStyleCnt="4"/>
      <dgm:spPr/>
    </dgm:pt>
    <dgm:pt modelId="{ADFBBC89-438F-4B25-BC9B-B938D171772D}" type="pres">
      <dgm:prSet presAssocID="{A3C98971-E287-402C-9C75-46ED65FEDF9E}" presName="iconRect" presStyleLbl="node1" presStyleIdx="1" presStyleCnt="4"/>
      <dgm:spPr/>
    </dgm:pt>
    <dgm:pt modelId="{77F53A9B-20DF-4C4A-90D9-102013FBB28E}" type="pres">
      <dgm:prSet presAssocID="{A3C98971-E287-402C-9C75-46ED65FEDF9E}" presName="spaceRect" presStyleCnt="0"/>
      <dgm:spPr/>
    </dgm:pt>
    <dgm:pt modelId="{EB5ECB95-293A-4B01-B1DB-5CE0186402C1}" type="pres">
      <dgm:prSet presAssocID="{A3C98971-E287-402C-9C75-46ED65FEDF9E}" presName="parTx" presStyleLbl="revTx" presStyleIdx="1" presStyleCnt="4">
        <dgm:presLayoutVars>
          <dgm:chMax val="0"/>
          <dgm:chPref val="0"/>
        </dgm:presLayoutVars>
      </dgm:prSet>
      <dgm:spPr/>
    </dgm:pt>
    <dgm:pt modelId="{27DFCD5C-BB05-40DD-9227-CC9696097166}" type="pres">
      <dgm:prSet presAssocID="{7DA07BC7-4DB1-44EA-87CB-25FD951528A8}" presName="sibTrans" presStyleCnt="0"/>
      <dgm:spPr/>
    </dgm:pt>
    <dgm:pt modelId="{5C7610B2-A091-42DF-932D-843659957BDC}" type="pres">
      <dgm:prSet presAssocID="{06A16889-C766-4271-B3C2-CFEB64CBE7E6}" presName="compNode" presStyleCnt="0"/>
      <dgm:spPr/>
    </dgm:pt>
    <dgm:pt modelId="{BAC27BF1-3347-4519-91A9-98AA471F7BAF}" type="pres">
      <dgm:prSet presAssocID="{06A16889-C766-4271-B3C2-CFEB64CBE7E6}" presName="bgRect" presStyleLbl="bgShp" presStyleIdx="2" presStyleCnt="4"/>
      <dgm:spPr/>
    </dgm:pt>
    <dgm:pt modelId="{FC20E65D-C87A-425B-AE7A-87C7BF238722}" type="pres">
      <dgm:prSet presAssocID="{06A16889-C766-4271-B3C2-CFEB64CBE7E6}" presName="iconRect" presStyleLbl="node1" presStyleIdx="2" presStyleCnt="4"/>
      <dgm:spPr/>
    </dgm:pt>
    <dgm:pt modelId="{454F2E4F-0257-4F72-A766-2BA8EBC7190E}" type="pres">
      <dgm:prSet presAssocID="{06A16889-C766-4271-B3C2-CFEB64CBE7E6}" presName="spaceRect" presStyleCnt="0"/>
      <dgm:spPr/>
    </dgm:pt>
    <dgm:pt modelId="{A3E04850-DCDB-4567-9FDA-2FAB5E6E30C7}" type="pres">
      <dgm:prSet presAssocID="{06A16889-C766-4271-B3C2-CFEB64CBE7E6}" presName="parTx" presStyleLbl="revTx" presStyleIdx="2" presStyleCnt="4">
        <dgm:presLayoutVars>
          <dgm:chMax val="0"/>
          <dgm:chPref val="0"/>
        </dgm:presLayoutVars>
      </dgm:prSet>
      <dgm:spPr/>
    </dgm:pt>
    <dgm:pt modelId="{1BBE3339-4E4D-4CE5-9B8B-22C0F657417D}" type="pres">
      <dgm:prSet presAssocID="{66EAB34A-9919-4CC1-94A2-DA4C041E476B}" presName="sibTrans" presStyleCnt="0"/>
      <dgm:spPr/>
    </dgm:pt>
    <dgm:pt modelId="{059980DD-26EE-447C-BFF6-568D66877B58}" type="pres">
      <dgm:prSet presAssocID="{E53FDF85-D2DB-4B6B-946D-86994BCACDCF}" presName="compNode" presStyleCnt="0"/>
      <dgm:spPr/>
    </dgm:pt>
    <dgm:pt modelId="{D52A6DF0-404C-4B3F-9FFE-737F168EC9AA}" type="pres">
      <dgm:prSet presAssocID="{E53FDF85-D2DB-4B6B-946D-86994BCACDCF}" presName="bgRect" presStyleLbl="bgShp" presStyleIdx="3" presStyleCnt="4"/>
      <dgm:spPr/>
    </dgm:pt>
    <dgm:pt modelId="{9E3FEE03-CA8E-40A7-93E4-CE3C7C6741CD}" type="pres">
      <dgm:prSet presAssocID="{E53FDF85-D2DB-4B6B-946D-86994BCACDCF}" presName="iconRect" presStyleLbl="node1" presStyleIdx="3"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lassroom"/>
        </a:ext>
      </dgm:extLst>
    </dgm:pt>
    <dgm:pt modelId="{554705E5-0FFF-4CDA-87B8-FE46DCC3AE2D}" type="pres">
      <dgm:prSet presAssocID="{E53FDF85-D2DB-4B6B-946D-86994BCACDCF}" presName="spaceRect" presStyleCnt="0"/>
      <dgm:spPr/>
    </dgm:pt>
    <dgm:pt modelId="{8FD1C04B-A252-49F6-9F07-8FFD5C0061D0}" type="pres">
      <dgm:prSet presAssocID="{E53FDF85-D2DB-4B6B-946D-86994BCACDCF}" presName="parTx" presStyleLbl="revTx" presStyleIdx="3" presStyleCnt="4">
        <dgm:presLayoutVars>
          <dgm:chMax val="0"/>
          <dgm:chPref val="0"/>
        </dgm:presLayoutVars>
      </dgm:prSet>
      <dgm:spPr/>
    </dgm:pt>
  </dgm:ptLst>
  <dgm:cxnLst>
    <dgm:cxn modelId="{E77CEC4A-FE3F-4CC6-BDD4-92AA7ADE6500}" srcId="{305B2DB9-0D64-4BD6-A744-51D506F6BD7C}" destId="{5ED525E8-82C8-483F-AD5F-CEDDE2E67036}" srcOrd="0" destOrd="0" parTransId="{A2A7DFBC-E59F-4A54-A9BA-2BCF92FA1422}" sibTransId="{BD3B3FA6-F5E7-457E-B3BE-CAAC3CA99025}"/>
    <dgm:cxn modelId="{0DCB2F6B-45E2-47D6-A842-E359F5FE53F6}" type="presOf" srcId="{5ED525E8-82C8-483F-AD5F-CEDDE2E67036}" destId="{049F7C1D-B044-4C05-9412-EDCC8511BCEE}" srcOrd="0" destOrd="0" presId="urn:microsoft.com/office/officeart/2018/2/layout/IconVerticalSolidList"/>
    <dgm:cxn modelId="{2BDA816C-14EA-472F-8CA3-952D8CB273AD}" type="presOf" srcId="{E53FDF85-D2DB-4B6B-946D-86994BCACDCF}" destId="{8FD1C04B-A252-49F6-9F07-8FFD5C0061D0}" srcOrd="0" destOrd="0" presId="urn:microsoft.com/office/officeart/2018/2/layout/IconVerticalSolidList"/>
    <dgm:cxn modelId="{7A1D018D-94EA-41D5-9CCC-A75AD066B16B}" type="presOf" srcId="{06A16889-C766-4271-B3C2-CFEB64CBE7E6}" destId="{A3E04850-DCDB-4567-9FDA-2FAB5E6E30C7}" srcOrd="0" destOrd="0" presId="urn:microsoft.com/office/officeart/2018/2/layout/IconVerticalSolidList"/>
    <dgm:cxn modelId="{9CCDB59B-3753-4377-85FE-D34B1EFFDBE9}" srcId="{305B2DB9-0D64-4BD6-A744-51D506F6BD7C}" destId="{E53FDF85-D2DB-4B6B-946D-86994BCACDCF}" srcOrd="3" destOrd="0" parTransId="{608C1256-E09F-4678-9C0F-47CFE7D42D8B}" sibTransId="{6694E33B-F1EB-416B-90C5-64AC953B72E3}"/>
    <dgm:cxn modelId="{630622A6-C4E6-440C-8D92-0A67CD735FF3}" type="presOf" srcId="{A3C98971-E287-402C-9C75-46ED65FEDF9E}" destId="{EB5ECB95-293A-4B01-B1DB-5CE0186402C1}" srcOrd="0" destOrd="0" presId="urn:microsoft.com/office/officeart/2018/2/layout/IconVerticalSolidList"/>
    <dgm:cxn modelId="{3B3895C0-91BF-4FE6-8B28-BC767F594AAF}" srcId="{305B2DB9-0D64-4BD6-A744-51D506F6BD7C}" destId="{A3C98971-E287-402C-9C75-46ED65FEDF9E}" srcOrd="1" destOrd="0" parTransId="{461D1ED3-CAC9-4AA5-9D45-0AD30DB1192B}" sibTransId="{7DA07BC7-4DB1-44EA-87CB-25FD951528A8}"/>
    <dgm:cxn modelId="{F8C426C3-EDFC-4414-A104-9A4E15654A75}" srcId="{305B2DB9-0D64-4BD6-A744-51D506F6BD7C}" destId="{06A16889-C766-4271-B3C2-CFEB64CBE7E6}" srcOrd="2" destOrd="0" parTransId="{E2667B80-90BC-45F7-B1D3-CE61D2E0C805}" sibTransId="{66EAB34A-9919-4CC1-94A2-DA4C041E476B}"/>
    <dgm:cxn modelId="{BCCC67E6-7F6B-43E1-B433-33700CC0FF26}" type="presOf" srcId="{305B2DB9-0D64-4BD6-A744-51D506F6BD7C}" destId="{905881F5-AB2F-475F-8CD0-2F3EF5800E64}" srcOrd="0" destOrd="0" presId="urn:microsoft.com/office/officeart/2018/2/layout/IconVerticalSolidList"/>
    <dgm:cxn modelId="{7E7F2B89-D275-4ABB-AF23-6F58804AA4DF}" type="presParOf" srcId="{905881F5-AB2F-475F-8CD0-2F3EF5800E64}" destId="{9E3F8B70-D868-48E6-95EE-EA3F04957379}" srcOrd="0" destOrd="0" presId="urn:microsoft.com/office/officeart/2018/2/layout/IconVerticalSolidList"/>
    <dgm:cxn modelId="{D036F320-49B8-426D-A854-15E1E330D8FA}" type="presParOf" srcId="{9E3F8B70-D868-48E6-95EE-EA3F04957379}" destId="{1C17EFD2-BA5E-471A-89C3-414D94C7A48B}" srcOrd="0" destOrd="0" presId="urn:microsoft.com/office/officeart/2018/2/layout/IconVerticalSolidList"/>
    <dgm:cxn modelId="{7A4A0731-E2E7-4FB9-A2A8-5002A78F6F0C}" type="presParOf" srcId="{9E3F8B70-D868-48E6-95EE-EA3F04957379}" destId="{B5C18D5A-2618-4096-B14D-63478012AFE9}" srcOrd="1" destOrd="0" presId="urn:microsoft.com/office/officeart/2018/2/layout/IconVerticalSolidList"/>
    <dgm:cxn modelId="{4CE311EC-E9E9-4723-8A07-E20AB7CAB3E4}" type="presParOf" srcId="{9E3F8B70-D868-48E6-95EE-EA3F04957379}" destId="{372E2F6D-510A-40C9-9A09-18D958A2DF71}" srcOrd="2" destOrd="0" presId="urn:microsoft.com/office/officeart/2018/2/layout/IconVerticalSolidList"/>
    <dgm:cxn modelId="{32697E99-0CF9-4934-9C36-269CC908A74A}" type="presParOf" srcId="{9E3F8B70-D868-48E6-95EE-EA3F04957379}" destId="{049F7C1D-B044-4C05-9412-EDCC8511BCEE}" srcOrd="3" destOrd="0" presId="urn:microsoft.com/office/officeart/2018/2/layout/IconVerticalSolidList"/>
    <dgm:cxn modelId="{833F8206-4927-4AAE-9A96-4E7BCF441A41}" type="presParOf" srcId="{905881F5-AB2F-475F-8CD0-2F3EF5800E64}" destId="{9081FC6D-D216-444D-9737-4887478754C7}" srcOrd="1" destOrd="0" presId="urn:microsoft.com/office/officeart/2018/2/layout/IconVerticalSolidList"/>
    <dgm:cxn modelId="{CD9A2F3F-95E2-4CB6-9210-02EFBBC5DE5D}" type="presParOf" srcId="{905881F5-AB2F-475F-8CD0-2F3EF5800E64}" destId="{2736DA53-D2BD-4F5E-9F2D-EB7A30FFBA7C}" srcOrd="2" destOrd="0" presId="urn:microsoft.com/office/officeart/2018/2/layout/IconVerticalSolidList"/>
    <dgm:cxn modelId="{B38E5707-3F74-47DF-9AA7-28A85DD80058}" type="presParOf" srcId="{2736DA53-D2BD-4F5E-9F2D-EB7A30FFBA7C}" destId="{B57E2FA2-FCD3-4CB2-AF42-94B18F063B56}" srcOrd="0" destOrd="0" presId="urn:microsoft.com/office/officeart/2018/2/layout/IconVerticalSolidList"/>
    <dgm:cxn modelId="{3FCCBDAB-A2BA-4B24-BAC5-EC338BEED47D}" type="presParOf" srcId="{2736DA53-D2BD-4F5E-9F2D-EB7A30FFBA7C}" destId="{ADFBBC89-438F-4B25-BC9B-B938D171772D}" srcOrd="1" destOrd="0" presId="urn:microsoft.com/office/officeart/2018/2/layout/IconVerticalSolidList"/>
    <dgm:cxn modelId="{EF2FD67F-0078-40B3-88FB-70B2A09A38A8}" type="presParOf" srcId="{2736DA53-D2BD-4F5E-9F2D-EB7A30FFBA7C}" destId="{77F53A9B-20DF-4C4A-90D9-102013FBB28E}" srcOrd="2" destOrd="0" presId="urn:microsoft.com/office/officeart/2018/2/layout/IconVerticalSolidList"/>
    <dgm:cxn modelId="{7C7F3DEF-EEFA-4669-9293-99421A948F10}" type="presParOf" srcId="{2736DA53-D2BD-4F5E-9F2D-EB7A30FFBA7C}" destId="{EB5ECB95-293A-4B01-B1DB-5CE0186402C1}" srcOrd="3" destOrd="0" presId="urn:microsoft.com/office/officeart/2018/2/layout/IconVerticalSolidList"/>
    <dgm:cxn modelId="{5F314B04-5C29-47BC-84E6-25354A46D16E}" type="presParOf" srcId="{905881F5-AB2F-475F-8CD0-2F3EF5800E64}" destId="{27DFCD5C-BB05-40DD-9227-CC9696097166}" srcOrd="3" destOrd="0" presId="urn:microsoft.com/office/officeart/2018/2/layout/IconVerticalSolidList"/>
    <dgm:cxn modelId="{056B29B4-B849-4D11-AEFA-2A134D958BCC}" type="presParOf" srcId="{905881F5-AB2F-475F-8CD0-2F3EF5800E64}" destId="{5C7610B2-A091-42DF-932D-843659957BDC}" srcOrd="4" destOrd="0" presId="urn:microsoft.com/office/officeart/2018/2/layout/IconVerticalSolidList"/>
    <dgm:cxn modelId="{EF4849D0-4234-4A26-8D5D-57F52ECB86B2}" type="presParOf" srcId="{5C7610B2-A091-42DF-932D-843659957BDC}" destId="{BAC27BF1-3347-4519-91A9-98AA471F7BAF}" srcOrd="0" destOrd="0" presId="urn:microsoft.com/office/officeart/2018/2/layout/IconVerticalSolidList"/>
    <dgm:cxn modelId="{AF0954BE-A0B3-4325-9243-9D73F3F91FF4}" type="presParOf" srcId="{5C7610B2-A091-42DF-932D-843659957BDC}" destId="{FC20E65D-C87A-425B-AE7A-87C7BF238722}" srcOrd="1" destOrd="0" presId="urn:microsoft.com/office/officeart/2018/2/layout/IconVerticalSolidList"/>
    <dgm:cxn modelId="{4746CCA6-8572-4974-9CA6-00CA068D8E48}" type="presParOf" srcId="{5C7610B2-A091-42DF-932D-843659957BDC}" destId="{454F2E4F-0257-4F72-A766-2BA8EBC7190E}" srcOrd="2" destOrd="0" presId="urn:microsoft.com/office/officeart/2018/2/layout/IconVerticalSolidList"/>
    <dgm:cxn modelId="{060524E9-34CE-43CE-B202-685FD81CDF6E}" type="presParOf" srcId="{5C7610B2-A091-42DF-932D-843659957BDC}" destId="{A3E04850-DCDB-4567-9FDA-2FAB5E6E30C7}" srcOrd="3" destOrd="0" presId="urn:microsoft.com/office/officeart/2018/2/layout/IconVerticalSolidList"/>
    <dgm:cxn modelId="{1CC8E13D-66B2-4BED-874C-9951EC928135}" type="presParOf" srcId="{905881F5-AB2F-475F-8CD0-2F3EF5800E64}" destId="{1BBE3339-4E4D-4CE5-9B8B-22C0F657417D}" srcOrd="5" destOrd="0" presId="urn:microsoft.com/office/officeart/2018/2/layout/IconVerticalSolidList"/>
    <dgm:cxn modelId="{8F3FB570-3012-4EFD-8B6F-97E541F08968}" type="presParOf" srcId="{905881F5-AB2F-475F-8CD0-2F3EF5800E64}" destId="{059980DD-26EE-447C-BFF6-568D66877B58}" srcOrd="6" destOrd="0" presId="urn:microsoft.com/office/officeart/2018/2/layout/IconVerticalSolidList"/>
    <dgm:cxn modelId="{67C3B48F-3A5B-4F7D-A311-820B8E8D17B2}" type="presParOf" srcId="{059980DD-26EE-447C-BFF6-568D66877B58}" destId="{D52A6DF0-404C-4B3F-9FFE-737F168EC9AA}" srcOrd="0" destOrd="0" presId="urn:microsoft.com/office/officeart/2018/2/layout/IconVerticalSolidList"/>
    <dgm:cxn modelId="{A20530FA-575E-449C-ADAA-51A6908ABECE}" type="presParOf" srcId="{059980DD-26EE-447C-BFF6-568D66877B58}" destId="{9E3FEE03-CA8E-40A7-93E4-CE3C7C6741CD}" srcOrd="1" destOrd="0" presId="urn:microsoft.com/office/officeart/2018/2/layout/IconVerticalSolidList"/>
    <dgm:cxn modelId="{62E5C494-19E6-4E21-A080-72E21AB70F4E}" type="presParOf" srcId="{059980DD-26EE-447C-BFF6-568D66877B58}" destId="{554705E5-0FFF-4CDA-87B8-FE46DCC3AE2D}" srcOrd="2" destOrd="0" presId="urn:microsoft.com/office/officeart/2018/2/layout/IconVerticalSolidList"/>
    <dgm:cxn modelId="{4343F3D8-CFA5-47B4-81B5-3942C082991D}" type="presParOf" srcId="{059980DD-26EE-447C-BFF6-568D66877B58}" destId="{8FD1C04B-A252-49F6-9F07-8FFD5C0061D0}"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707EF1A-F1C9-40D3-94BC-A180B8E708EE}" type="doc">
      <dgm:prSet loTypeId="urn:microsoft.com/office/officeart/2005/8/layout/vList2" loCatId="list" qsTypeId="urn:microsoft.com/office/officeart/2005/8/quickstyle/simple5" qsCatId="simple" csTypeId="urn:microsoft.com/office/officeart/2005/8/colors/colorful3" csCatId="colorful" phldr="1"/>
      <dgm:spPr/>
      <dgm:t>
        <a:bodyPr/>
        <a:lstStyle/>
        <a:p>
          <a:endParaRPr lang="en-US"/>
        </a:p>
      </dgm:t>
    </dgm:pt>
    <dgm:pt modelId="{5E8292AC-90F0-4E9A-9371-C29362CB3BDA}">
      <dgm:prSet/>
      <dgm:spPr/>
      <dgm:t>
        <a:bodyPr/>
        <a:lstStyle/>
        <a:p>
          <a:r>
            <a:rPr lang="en-US" dirty="0"/>
            <a:t>Barriers to Reading with children such as time, whereby parent do not get enough time to read for their children.  </a:t>
          </a:r>
        </a:p>
      </dgm:t>
    </dgm:pt>
    <dgm:pt modelId="{64A5526C-3C60-4327-A1BB-47FC4890CA99}" type="parTrans" cxnId="{D02CAEE7-2100-4A87-B724-DAE670EC8E54}">
      <dgm:prSet/>
      <dgm:spPr/>
      <dgm:t>
        <a:bodyPr/>
        <a:lstStyle/>
        <a:p>
          <a:endParaRPr lang="en-US"/>
        </a:p>
      </dgm:t>
    </dgm:pt>
    <dgm:pt modelId="{892F1EEF-3CC1-4ABA-811E-FDDDE6263EA2}" type="sibTrans" cxnId="{D02CAEE7-2100-4A87-B724-DAE670EC8E54}">
      <dgm:prSet/>
      <dgm:spPr/>
      <dgm:t>
        <a:bodyPr/>
        <a:lstStyle/>
        <a:p>
          <a:endParaRPr lang="en-US"/>
        </a:p>
      </dgm:t>
    </dgm:pt>
    <dgm:pt modelId="{5830CD6A-F304-4B10-8E84-D48FDB46B745}">
      <dgm:prSet/>
      <dgm:spPr/>
      <dgm:t>
        <a:bodyPr/>
        <a:lstStyle/>
        <a:p>
          <a:r>
            <a:rPr lang="en-ZA" dirty="0"/>
            <a:t>Limited books written in African Languages</a:t>
          </a:r>
          <a:endParaRPr lang="en-US" dirty="0"/>
        </a:p>
      </dgm:t>
    </dgm:pt>
    <dgm:pt modelId="{6F59F6AE-D314-4430-89CF-5212E64A73B6}" type="parTrans" cxnId="{8C57BF74-130F-40C8-95E7-BCBA1BB18F9E}">
      <dgm:prSet/>
      <dgm:spPr/>
      <dgm:t>
        <a:bodyPr/>
        <a:lstStyle/>
        <a:p>
          <a:endParaRPr lang="en-US"/>
        </a:p>
      </dgm:t>
    </dgm:pt>
    <dgm:pt modelId="{C89F34D7-43D3-4C8F-8CB0-45C7BEA4D849}" type="sibTrans" cxnId="{8C57BF74-130F-40C8-95E7-BCBA1BB18F9E}">
      <dgm:prSet/>
      <dgm:spPr/>
      <dgm:t>
        <a:bodyPr/>
        <a:lstStyle/>
        <a:p>
          <a:endParaRPr lang="en-US"/>
        </a:p>
      </dgm:t>
    </dgm:pt>
    <dgm:pt modelId="{132C5BF4-D9CF-4FD2-9D30-AA162FED9515}">
      <dgm:prSet/>
      <dgm:spPr/>
      <dgm:t>
        <a:bodyPr/>
        <a:lstStyle/>
        <a:p>
          <a:r>
            <a:rPr lang="en-US" dirty="0"/>
            <a:t> Lack of  reading for children in childhood development </a:t>
          </a:r>
        </a:p>
      </dgm:t>
    </dgm:pt>
    <dgm:pt modelId="{924475D4-3BD4-4C4B-AD78-4DA90E670941}" type="parTrans" cxnId="{B8D29A08-C845-43F1-AA29-D207B6DE823C}">
      <dgm:prSet/>
      <dgm:spPr/>
      <dgm:t>
        <a:bodyPr/>
        <a:lstStyle/>
        <a:p>
          <a:endParaRPr lang="en-US"/>
        </a:p>
      </dgm:t>
    </dgm:pt>
    <dgm:pt modelId="{915BF3CD-A6D4-49B8-94C4-674310E1416B}" type="sibTrans" cxnId="{B8D29A08-C845-43F1-AA29-D207B6DE823C}">
      <dgm:prSet/>
      <dgm:spPr/>
      <dgm:t>
        <a:bodyPr/>
        <a:lstStyle/>
        <a:p>
          <a:endParaRPr lang="en-US"/>
        </a:p>
      </dgm:t>
    </dgm:pt>
    <dgm:pt modelId="{C22D60B1-EF1A-42CD-BBFE-ED59C609953A}">
      <dgm:prSet/>
      <dgm:spPr/>
      <dgm:t>
        <a:bodyPr/>
        <a:lstStyle/>
        <a:p>
          <a:r>
            <a:rPr lang="en-ZA" dirty="0"/>
            <a:t>Availability of reading sources, such as printed books, electronic devices to access e-resources and lack of ICT skills </a:t>
          </a:r>
          <a:endParaRPr lang="en-US" dirty="0"/>
        </a:p>
      </dgm:t>
    </dgm:pt>
    <dgm:pt modelId="{B9D5A38D-6AFF-4FB3-BC03-2055B28F570B}" type="parTrans" cxnId="{AC5B4BD4-BC76-49E3-A860-8CE3D1CD871C}">
      <dgm:prSet/>
      <dgm:spPr/>
      <dgm:t>
        <a:bodyPr/>
        <a:lstStyle/>
        <a:p>
          <a:endParaRPr lang="en-US"/>
        </a:p>
      </dgm:t>
    </dgm:pt>
    <dgm:pt modelId="{72273134-761B-43CC-BBCE-726592371A07}" type="sibTrans" cxnId="{AC5B4BD4-BC76-49E3-A860-8CE3D1CD871C}">
      <dgm:prSet/>
      <dgm:spPr/>
      <dgm:t>
        <a:bodyPr/>
        <a:lstStyle/>
        <a:p>
          <a:endParaRPr lang="en-US"/>
        </a:p>
      </dgm:t>
    </dgm:pt>
    <dgm:pt modelId="{376E17FD-368C-4911-9489-AC0231D1DE41}">
      <dgm:prSet/>
      <dgm:spPr/>
      <dgm:t>
        <a:bodyPr/>
        <a:lstStyle/>
        <a:p>
          <a:r>
            <a:rPr lang="en-US" dirty="0"/>
            <a:t>The Socio-economic Order of the Classroom (overcrowding, inadequate infrastructure, and classroom space,)</a:t>
          </a:r>
        </a:p>
      </dgm:t>
    </dgm:pt>
    <dgm:pt modelId="{A2CB41E2-1E3D-4D95-887E-E836659E81E9}" type="parTrans" cxnId="{77F05D89-64D4-41BC-9D67-CDA060D34570}">
      <dgm:prSet/>
      <dgm:spPr/>
      <dgm:t>
        <a:bodyPr/>
        <a:lstStyle/>
        <a:p>
          <a:endParaRPr lang="en-ZA"/>
        </a:p>
      </dgm:t>
    </dgm:pt>
    <dgm:pt modelId="{C01C0692-9791-43B1-B09C-3D55347A6F22}" type="sibTrans" cxnId="{77F05D89-64D4-41BC-9D67-CDA060D34570}">
      <dgm:prSet/>
      <dgm:spPr/>
      <dgm:t>
        <a:bodyPr/>
        <a:lstStyle/>
        <a:p>
          <a:endParaRPr lang="en-ZA"/>
        </a:p>
      </dgm:t>
    </dgm:pt>
    <dgm:pt modelId="{03A92E7D-0300-440A-B842-9953C713D443}">
      <dgm:prSet/>
      <dgm:spPr/>
      <dgm:t>
        <a:bodyPr/>
        <a:lstStyle/>
        <a:p>
          <a:r>
            <a:rPr lang="en-ZA" dirty="0"/>
            <a:t>Illiterate parent</a:t>
          </a:r>
          <a:endParaRPr lang="en-US" dirty="0"/>
        </a:p>
      </dgm:t>
    </dgm:pt>
    <dgm:pt modelId="{773F573F-3E1F-48B7-AB1F-0CA9B3FB981B}" type="parTrans" cxnId="{00F3DA80-FD1F-4666-8F9C-C2EB91E4243B}">
      <dgm:prSet/>
      <dgm:spPr/>
      <dgm:t>
        <a:bodyPr/>
        <a:lstStyle/>
        <a:p>
          <a:endParaRPr lang="en-ZA"/>
        </a:p>
      </dgm:t>
    </dgm:pt>
    <dgm:pt modelId="{A90EAEE1-178C-4574-9BFC-F66FC6EAE54B}" type="sibTrans" cxnId="{00F3DA80-FD1F-4666-8F9C-C2EB91E4243B}">
      <dgm:prSet/>
      <dgm:spPr/>
      <dgm:t>
        <a:bodyPr/>
        <a:lstStyle/>
        <a:p>
          <a:endParaRPr lang="en-ZA"/>
        </a:p>
      </dgm:t>
    </dgm:pt>
    <dgm:pt modelId="{D2CF7876-90EE-46B1-B26D-98B92D39A036}" type="pres">
      <dgm:prSet presAssocID="{9707EF1A-F1C9-40D3-94BC-A180B8E708EE}" presName="linear" presStyleCnt="0">
        <dgm:presLayoutVars>
          <dgm:animLvl val="lvl"/>
          <dgm:resizeHandles val="exact"/>
        </dgm:presLayoutVars>
      </dgm:prSet>
      <dgm:spPr/>
    </dgm:pt>
    <dgm:pt modelId="{792F2C0E-4719-48FF-AA16-7DECAB65710D}" type="pres">
      <dgm:prSet presAssocID="{5E8292AC-90F0-4E9A-9371-C29362CB3BDA}" presName="parentText" presStyleLbl="node1" presStyleIdx="0" presStyleCnt="6" custScaleY="146810">
        <dgm:presLayoutVars>
          <dgm:chMax val="0"/>
          <dgm:bulletEnabled val="1"/>
        </dgm:presLayoutVars>
      </dgm:prSet>
      <dgm:spPr/>
    </dgm:pt>
    <dgm:pt modelId="{5EA2B6E6-6819-46F6-A9DD-CAAE4614C926}" type="pres">
      <dgm:prSet presAssocID="{892F1EEF-3CC1-4ABA-811E-FDDDE6263EA2}" presName="spacer" presStyleCnt="0"/>
      <dgm:spPr/>
    </dgm:pt>
    <dgm:pt modelId="{3638893B-6B64-4A52-BD56-7234AED02669}" type="pres">
      <dgm:prSet presAssocID="{5830CD6A-F304-4B10-8E84-D48FDB46B745}" presName="parentText" presStyleLbl="node1" presStyleIdx="1" presStyleCnt="6" custScaleY="140917">
        <dgm:presLayoutVars>
          <dgm:chMax val="0"/>
          <dgm:bulletEnabled val="1"/>
        </dgm:presLayoutVars>
      </dgm:prSet>
      <dgm:spPr/>
    </dgm:pt>
    <dgm:pt modelId="{A3CEF0AE-ED3A-49B8-A8FB-CD22C32A4760}" type="pres">
      <dgm:prSet presAssocID="{C89F34D7-43D3-4C8F-8CB0-45C7BEA4D849}" presName="spacer" presStyleCnt="0"/>
      <dgm:spPr/>
    </dgm:pt>
    <dgm:pt modelId="{F607B0C1-201B-46CA-9800-58878BC17304}" type="pres">
      <dgm:prSet presAssocID="{132C5BF4-D9CF-4FD2-9D30-AA162FED9515}" presName="parentText" presStyleLbl="node1" presStyleIdx="2" presStyleCnt="6" custScaleY="134171">
        <dgm:presLayoutVars>
          <dgm:chMax val="0"/>
          <dgm:bulletEnabled val="1"/>
        </dgm:presLayoutVars>
      </dgm:prSet>
      <dgm:spPr/>
    </dgm:pt>
    <dgm:pt modelId="{15E69E17-91BD-45DB-96E5-A3558352B8D4}" type="pres">
      <dgm:prSet presAssocID="{915BF3CD-A6D4-49B8-94C4-674310E1416B}" presName="spacer" presStyleCnt="0"/>
      <dgm:spPr/>
    </dgm:pt>
    <dgm:pt modelId="{3791ACB6-1A3F-4B8B-A2ED-65934D5FC04C}" type="pres">
      <dgm:prSet presAssocID="{C22D60B1-EF1A-42CD-BBFE-ED59C609953A}" presName="parentText" presStyleLbl="node1" presStyleIdx="3" presStyleCnt="6" custScaleY="161379">
        <dgm:presLayoutVars>
          <dgm:chMax val="0"/>
          <dgm:bulletEnabled val="1"/>
        </dgm:presLayoutVars>
      </dgm:prSet>
      <dgm:spPr/>
    </dgm:pt>
    <dgm:pt modelId="{7BD74CCC-8A6A-4293-801A-A0823CD0180A}" type="pres">
      <dgm:prSet presAssocID="{72273134-761B-43CC-BBCE-726592371A07}" presName="spacer" presStyleCnt="0"/>
      <dgm:spPr/>
    </dgm:pt>
    <dgm:pt modelId="{8E31B3E5-73FF-43F2-9D47-6506D6E9F7D8}" type="pres">
      <dgm:prSet presAssocID="{376E17FD-368C-4911-9489-AC0231D1DE41}" presName="parentText" presStyleLbl="node1" presStyleIdx="4" presStyleCnt="6" custScaleY="191972">
        <dgm:presLayoutVars>
          <dgm:chMax val="0"/>
          <dgm:bulletEnabled val="1"/>
        </dgm:presLayoutVars>
      </dgm:prSet>
      <dgm:spPr/>
    </dgm:pt>
    <dgm:pt modelId="{A8149A84-C43D-45DC-A655-7BC8E2A407EC}" type="pres">
      <dgm:prSet presAssocID="{C01C0692-9791-43B1-B09C-3D55347A6F22}" presName="spacer" presStyleCnt="0"/>
      <dgm:spPr/>
    </dgm:pt>
    <dgm:pt modelId="{A0542DCC-0A2F-4AB1-BBD0-52D748261597}" type="pres">
      <dgm:prSet presAssocID="{03A92E7D-0300-440A-B842-9953C713D443}" presName="parentText" presStyleLbl="node1" presStyleIdx="5" presStyleCnt="6" custScaleY="184205">
        <dgm:presLayoutVars>
          <dgm:chMax val="0"/>
          <dgm:bulletEnabled val="1"/>
        </dgm:presLayoutVars>
      </dgm:prSet>
      <dgm:spPr/>
    </dgm:pt>
  </dgm:ptLst>
  <dgm:cxnLst>
    <dgm:cxn modelId="{B8D29A08-C845-43F1-AA29-D207B6DE823C}" srcId="{9707EF1A-F1C9-40D3-94BC-A180B8E708EE}" destId="{132C5BF4-D9CF-4FD2-9D30-AA162FED9515}" srcOrd="2" destOrd="0" parTransId="{924475D4-3BD4-4C4B-AD78-4DA90E670941}" sibTransId="{915BF3CD-A6D4-49B8-94C4-674310E1416B}"/>
    <dgm:cxn modelId="{8B85E417-3F5E-43A0-A9FE-C16E1E02C9E0}" type="presOf" srcId="{03A92E7D-0300-440A-B842-9953C713D443}" destId="{A0542DCC-0A2F-4AB1-BBD0-52D748261597}" srcOrd="0" destOrd="0" presId="urn:microsoft.com/office/officeart/2005/8/layout/vList2"/>
    <dgm:cxn modelId="{8EFF922D-9790-4496-9F0C-B8DABB061CD9}" type="presOf" srcId="{5830CD6A-F304-4B10-8E84-D48FDB46B745}" destId="{3638893B-6B64-4A52-BD56-7234AED02669}" srcOrd="0" destOrd="0" presId="urn:microsoft.com/office/officeart/2005/8/layout/vList2"/>
    <dgm:cxn modelId="{9801FB52-0182-432B-999B-1EA206FB11DB}" type="presOf" srcId="{C22D60B1-EF1A-42CD-BBFE-ED59C609953A}" destId="{3791ACB6-1A3F-4B8B-A2ED-65934D5FC04C}" srcOrd="0" destOrd="0" presId="urn:microsoft.com/office/officeart/2005/8/layout/vList2"/>
    <dgm:cxn modelId="{8C57BF74-130F-40C8-95E7-BCBA1BB18F9E}" srcId="{9707EF1A-F1C9-40D3-94BC-A180B8E708EE}" destId="{5830CD6A-F304-4B10-8E84-D48FDB46B745}" srcOrd="1" destOrd="0" parTransId="{6F59F6AE-D314-4430-89CF-5212E64A73B6}" sibTransId="{C89F34D7-43D3-4C8F-8CB0-45C7BEA4D849}"/>
    <dgm:cxn modelId="{00F3DA80-FD1F-4666-8F9C-C2EB91E4243B}" srcId="{9707EF1A-F1C9-40D3-94BC-A180B8E708EE}" destId="{03A92E7D-0300-440A-B842-9953C713D443}" srcOrd="5" destOrd="0" parTransId="{773F573F-3E1F-48B7-AB1F-0CA9B3FB981B}" sibTransId="{A90EAEE1-178C-4574-9BFC-F66FC6EAE54B}"/>
    <dgm:cxn modelId="{77F05D89-64D4-41BC-9D67-CDA060D34570}" srcId="{9707EF1A-F1C9-40D3-94BC-A180B8E708EE}" destId="{376E17FD-368C-4911-9489-AC0231D1DE41}" srcOrd="4" destOrd="0" parTransId="{A2CB41E2-1E3D-4D95-887E-E836659E81E9}" sibTransId="{C01C0692-9791-43B1-B09C-3D55347A6F22}"/>
    <dgm:cxn modelId="{4EBD15A4-4DA4-440C-A82A-38601D6899A1}" type="presOf" srcId="{376E17FD-368C-4911-9489-AC0231D1DE41}" destId="{8E31B3E5-73FF-43F2-9D47-6506D6E9F7D8}" srcOrd="0" destOrd="0" presId="urn:microsoft.com/office/officeart/2005/8/layout/vList2"/>
    <dgm:cxn modelId="{C25C45A8-6513-4B0C-AEBB-B7267D071CD6}" type="presOf" srcId="{132C5BF4-D9CF-4FD2-9D30-AA162FED9515}" destId="{F607B0C1-201B-46CA-9800-58878BC17304}" srcOrd="0" destOrd="0" presId="urn:microsoft.com/office/officeart/2005/8/layout/vList2"/>
    <dgm:cxn modelId="{1E93B2BD-6371-402D-A8F7-0F4A01ECEE64}" type="presOf" srcId="{9707EF1A-F1C9-40D3-94BC-A180B8E708EE}" destId="{D2CF7876-90EE-46B1-B26D-98B92D39A036}" srcOrd="0" destOrd="0" presId="urn:microsoft.com/office/officeart/2005/8/layout/vList2"/>
    <dgm:cxn modelId="{AC5B4BD4-BC76-49E3-A860-8CE3D1CD871C}" srcId="{9707EF1A-F1C9-40D3-94BC-A180B8E708EE}" destId="{C22D60B1-EF1A-42CD-BBFE-ED59C609953A}" srcOrd="3" destOrd="0" parTransId="{B9D5A38D-6AFF-4FB3-BC03-2055B28F570B}" sibTransId="{72273134-761B-43CC-BBCE-726592371A07}"/>
    <dgm:cxn modelId="{D02CAEE7-2100-4A87-B724-DAE670EC8E54}" srcId="{9707EF1A-F1C9-40D3-94BC-A180B8E708EE}" destId="{5E8292AC-90F0-4E9A-9371-C29362CB3BDA}" srcOrd="0" destOrd="0" parTransId="{64A5526C-3C60-4327-A1BB-47FC4890CA99}" sibTransId="{892F1EEF-3CC1-4ABA-811E-FDDDE6263EA2}"/>
    <dgm:cxn modelId="{39851BF6-7FBB-4FE4-9AF8-87AA675EFF0E}" type="presOf" srcId="{5E8292AC-90F0-4E9A-9371-C29362CB3BDA}" destId="{792F2C0E-4719-48FF-AA16-7DECAB65710D}" srcOrd="0" destOrd="0" presId="urn:microsoft.com/office/officeart/2005/8/layout/vList2"/>
    <dgm:cxn modelId="{38F4A4DC-AF1E-488A-B8A7-89A2B7975017}" type="presParOf" srcId="{D2CF7876-90EE-46B1-B26D-98B92D39A036}" destId="{792F2C0E-4719-48FF-AA16-7DECAB65710D}" srcOrd="0" destOrd="0" presId="urn:microsoft.com/office/officeart/2005/8/layout/vList2"/>
    <dgm:cxn modelId="{2A3E961A-DE6C-49B5-B43A-76019DDFAE8A}" type="presParOf" srcId="{D2CF7876-90EE-46B1-B26D-98B92D39A036}" destId="{5EA2B6E6-6819-46F6-A9DD-CAAE4614C926}" srcOrd="1" destOrd="0" presId="urn:microsoft.com/office/officeart/2005/8/layout/vList2"/>
    <dgm:cxn modelId="{5F497573-C5E3-406A-A854-400BF6C2973E}" type="presParOf" srcId="{D2CF7876-90EE-46B1-B26D-98B92D39A036}" destId="{3638893B-6B64-4A52-BD56-7234AED02669}" srcOrd="2" destOrd="0" presId="urn:microsoft.com/office/officeart/2005/8/layout/vList2"/>
    <dgm:cxn modelId="{96BE6DB7-1E70-433F-A730-F254654F7750}" type="presParOf" srcId="{D2CF7876-90EE-46B1-B26D-98B92D39A036}" destId="{A3CEF0AE-ED3A-49B8-A8FB-CD22C32A4760}" srcOrd="3" destOrd="0" presId="urn:microsoft.com/office/officeart/2005/8/layout/vList2"/>
    <dgm:cxn modelId="{EB53E2BE-8ED4-4079-BFA8-5153BF82092D}" type="presParOf" srcId="{D2CF7876-90EE-46B1-B26D-98B92D39A036}" destId="{F607B0C1-201B-46CA-9800-58878BC17304}" srcOrd="4" destOrd="0" presId="urn:microsoft.com/office/officeart/2005/8/layout/vList2"/>
    <dgm:cxn modelId="{A35915BC-1B09-49EF-AEFA-40EAF4423B9B}" type="presParOf" srcId="{D2CF7876-90EE-46B1-B26D-98B92D39A036}" destId="{15E69E17-91BD-45DB-96E5-A3558352B8D4}" srcOrd="5" destOrd="0" presId="urn:microsoft.com/office/officeart/2005/8/layout/vList2"/>
    <dgm:cxn modelId="{371DF3A6-5533-49F6-94CE-206F0229C694}" type="presParOf" srcId="{D2CF7876-90EE-46B1-B26D-98B92D39A036}" destId="{3791ACB6-1A3F-4B8B-A2ED-65934D5FC04C}" srcOrd="6" destOrd="0" presId="urn:microsoft.com/office/officeart/2005/8/layout/vList2"/>
    <dgm:cxn modelId="{C14ADB48-E79C-4054-ACA1-3F4D82B5061C}" type="presParOf" srcId="{D2CF7876-90EE-46B1-B26D-98B92D39A036}" destId="{7BD74CCC-8A6A-4293-801A-A0823CD0180A}" srcOrd="7" destOrd="0" presId="urn:microsoft.com/office/officeart/2005/8/layout/vList2"/>
    <dgm:cxn modelId="{73A82390-6EC2-4087-83B7-1177286A770F}" type="presParOf" srcId="{D2CF7876-90EE-46B1-B26D-98B92D39A036}" destId="{8E31B3E5-73FF-43F2-9D47-6506D6E9F7D8}" srcOrd="8" destOrd="0" presId="urn:microsoft.com/office/officeart/2005/8/layout/vList2"/>
    <dgm:cxn modelId="{F066CFF1-D904-4905-93CB-0EBEEFDE3665}" type="presParOf" srcId="{D2CF7876-90EE-46B1-B26D-98B92D39A036}" destId="{A8149A84-C43D-45DC-A655-7BC8E2A407EC}" srcOrd="9" destOrd="0" presId="urn:microsoft.com/office/officeart/2005/8/layout/vList2"/>
    <dgm:cxn modelId="{D6535F19-9B01-48F3-AAEE-CDEE92143AFA}" type="presParOf" srcId="{D2CF7876-90EE-46B1-B26D-98B92D39A036}" destId="{A0542DCC-0A2F-4AB1-BBD0-52D748261597}"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3C092D-8940-46EB-91F2-98EDE6579E86}">
      <dsp:nvSpPr>
        <dsp:cNvPr id="0" name=""/>
        <dsp:cNvSpPr/>
      </dsp:nvSpPr>
      <dsp:spPr>
        <a:xfrm>
          <a:off x="141250" y="243265"/>
          <a:ext cx="3488497" cy="211148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Reading is crucial from an early age to profession.  In general, reading is a cognitive- linguistic activity comprising several component skills which are decoding and comprehension (Arcos,2013).</a:t>
          </a:r>
        </a:p>
      </dsp:txBody>
      <dsp:txXfrm>
        <a:off x="141250" y="243265"/>
        <a:ext cx="3488497" cy="2111489"/>
      </dsp:txXfrm>
    </dsp:sp>
    <dsp:sp modelId="{9098CF75-CD53-44DC-98DD-679F8BB4CCAD}">
      <dsp:nvSpPr>
        <dsp:cNvPr id="0" name=""/>
        <dsp:cNvSpPr/>
      </dsp:nvSpPr>
      <dsp:spPr>
        <a:xfrm>
          <a:off x="3981663" y="243265"/>
          <a:ext cx="3519149" cy="211148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This paper reviews literature on assessing the reading capabilities of South African youth: current-status, challenges and implication, guided by the Department of Basic Education , PIRLS, Nali Bali, and South African National Department of Education.</a:t>
          </a:r>
          <a:endParaRPr lang="en-ZA" sz="1700" kern="1200" dirty="0"/>
        </a:p>
      </dsp:txBody>
      <dsp:txXfrm>
        <a:off x="3981663" y="243265"/>
        <a:ext cx="3519149" cy="2111489"/>
      </dsp:txXfrm>
    </dsp:sp>
    <dsp:sp modelId="{F23BECB2-11D9-4D69-B0E2-72647EBFF08E}">
      <dsp:nvSpPr>
        <dsp:cNvPr id="0" name=""/>
        <dsp:cNvSpPr/>
      </dsp:nvSpPr>
      <dsp:spPr>
        <a:xfrm>
          <a:off x="7852727" y="243265"/>
          <a:ext cx="3519149" cy="211148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It is widely known that South Africa has a reading crisis, as acknowledged in a Department of Basic Education report on teaching reading in the foundation phase (Grade 1-3)</a:t>
          </a:r>
        </a:p>
      </dsp:txBody>
      <dsp:txXfrm>
        <a:off x="7852727" y="243265"/>
        <a:ext cx="3519149" cy="2111489"/>
      </dsp:txXfrm>
    </dsp:sp>
    <dsp:sp modelId="{7C15958F-341E-44D0-98D2-1BAADC535995}">
      <dsp:nvSpPr>
        <dsp:cNvPr id="0" name=""/>
        <dsp:cNvSpPr/>
      </dsp:nvSpPr>
      <dsp:spPr>
        <a:xfrm>
          <a:off x="414" y="2706669"/>
          <a:ext cx="3519149" cy="211148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According to Cronje, (2021), most children do not learn to read well and with understanding in the home language, as well as in English second language (PIRLS, 2021)</a:t>
          </a:r>
        </a:p>
      </dsp:txBody>
      <dsp:txXfrm>
        <a:off x="414" y="2706669"/>
        <a:ext cx="3519149" cy="2111489"/>
      </dsp:txXfrm>
    </dsp:sp>
    <dsp:sp modelId="{5C6B3937-983D-44B9-A5C6-C5C354FC5841}">
      <dsp:nvSpPr>
        <dsp:cNvPr id="0" name=""/>
        <dsp:cNvSpPr/>
      </dsp:nvSpPr>
      <dsp:spPr>
        <a:xfrm>
          <a:off x="3871478" y="2738384"/>
          <a:ext cx="3770170" cy="211148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The National Reading Survey 2023 Findings Report Published by Polzer-</a:t>
          </a:r>
          <a:r>
            <a:rPr lang="en-US" sz="1700" kern="1200" dirty="0" err="1"/>
            <a:t>Ngwato</a:t>
          </a:r>
          <a:r>
            <a:rPr lang="en-US" sz="1700" kern="1200" dirty="0"/>
            <a:t> indicated that 17% of adults are Committed Readers, 26% of adults are Regular Readers, 23% of adults are Occasional Readers, 17% of adults are Functional Readers, 18% of adults are Non-Readers. </a:t>
          </a:r>
        </a:p>
      </dsp:txBody>
      <dsp:txXfrm>
        <a:off x="3871478" y="2738384"/>
        <a:ext cx="3770170" cy="2111489"/>
      </dsp:txXfrm>
    </dsp:sp>
    <dsp:sp modelId="{F580A94E-03AA-4A4A-96C5-4482A4153311}">
      <dsp:nvSpPr>
        <dsp:cNvPr id="0" name=""/>
        <dsp:cNvSpPr/>
      </dsp:nvSpPr>
      <dsp:spPr>
        <a:xfrm>
          <a:off x="7993563" y="2706669"/>
          <a:ext cx="3519149" cy="2111489"/>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Foundation Phase teachers have generally not been taught to teach reading in the home language of African learners. There is also the problem that African languages are structured differently from English or Afrikaans.</a:t>
          </a:r>
        </a:p>
      </dsp:txBody>
      <dsp:txXfrm>
        <a:off x="7993563" y="2706669"/>
        <a:ext cx="3519149" cy="21114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6B5E4D-6440-466B-986F-505142BB630B}">
      <dsp:nvSpPr>
        <dsp:cNvPr id="0" name=""/>
        <dsp:cNvSpPr/>
      </dsp:nvSpPr>
      <dsp:spPr>
        <a:xfrm>
          <a:off x="0" y="0"/>
          <a:ext cx="10515600" cy="815886"/>
        </a:xfrm>
        <a:prstGeom prst="round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t>The 2021 PIRLS report showed that approximately 80% of SA Grade 4 children do not have “basic reading skills” in the HL (Howie et al., 2017:11).</a:t>
          </a:r>
          <a:endParaRPr lang="en-ZA" sz="1600" kern="1200" dirty="0"/>
        </a:p>
      </dsp:txBody>
      <dsp:txXfrm>
        <a:off x="39828" y="39828"/>
        <a:ext cx="10435944" cy="736230"/>
      </dsp:txXfrm>
    </dsp:sp>
    <dsp:sp modelId="{607182E6-D231-45C1-8B3A-CA18032EE13C}">
      <dsp:nvSpPr>
        <dsp:cNvPr id="0" name=""/>
        <dsp:cNvSpPr/>
      </dsp:nvSpPr>
      <dsp:spPr>
        <a:xfrm>
          <a:off x="0" y="862968"/>
          <a:ext cx="10515600" cy="1046939"/>
        </a:xfrm>
        <a:prstGeom prst="round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ZA" sz="1400" kern="1200" dirty="0"/>
            <a:t>The Department of Basic Education indicated poor reading performance</a:t>
          </a:r>
          <a:r>
            <a:rPr lang="en-US" sz="1400" kern="1200" dirty="0"/>
            <a:t> of African language learners in Foundation Phase from grade 1-3, impacting the matric results. . Poor matriculation results are in part due to the low levels of students’ reading skills (South Africa. National Department of Education, 2021).</a:t>
          </a:r>
          <a:endParaRPr lang="en-ZA" sz="1400" kern="1200" dirty="0"/>
        </a:p>
      </dsp:txBody>
      <dsp:txXfrm>
        <a:off x="51107" y="914075"/>
        <a:ext cx="10413386" cy="944725"/>
      </dsp:txXfrm>
    </dsp:sp>
    <dsp:sp modelId="{2922B05F-1EC2-4BCC-AF07-1DDC6E1C94F0}">
      <dsp:nvSpPr>
        <dsp:cNvPr id="0" name=""/>
        <dsp:cNvSpPr/>
      </dsp:nvSpPr>
      <dsp:spPr>
        <a:xfrm>
          <a:off x="0" y="1950228"/>
          <a:ext cx="10515600" cy="778561"/>
        </a:xfrm>
        <a:prstGeom prst="round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The impact of illiteracy and low skill ripple through society, impacting health, education, economy, and social well-being.</a:t>
          </a:r>
          <a:endParaRPr lang="en-ZA" sz="1400" kern="1200" dirty="0"/>
        </a:p>
      </dsp:txBody>
      <dsp:txXfrm>
        <a:off x="38006" y="1988234"/>
        <a:ext cx="10439588" cy="702549"/>
      </dsp:txXfrm>
    </dsp:sp>
    <dsp:sp modelId="{B529F5DF-F9B6-4E99-A587-BA9E2198D8F5}">
      <dsp:nvSpPr>
        <dsp:cNvPr id="0" name=""/>
        <dsp:cNvSpPr/>
      </dsp:nvSpPr>
      <dsp:spPr>
        <a:xfrm>
          <a:off x="0" y="2769109"/>
          <a:ext cx="10515600" cy="778561"/>
        </a:xfrm>
        <a:prstGeom prst="round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When parents are illiterate, the educational aspirations for their children are often limited, impacting school attendance and performance</a:t>
          </a:r>
          <a:endParaRPr lang="en-ZA" sz="1400" kern="1200" dirty="0"/>
        </a:p>
      </dsp:txBody>
      <dsp:txXfrm>
        <a:off x="38006" y="2807115"/>
        <a:ext cx="10439588" cy="702549"/>
      </dsp:txXfrm>
    </dsp:sp>
    <dsp:sp modelId="{CF0C30F9-40D0-437D-A087-B5A0E744E785}">
      <dsp:nvSpPr>
        <dsp:cNvPr id="0" name=""/>
        <dsp:cNvSpPr/>
      </dsp:nvSpPr>
      <dsp:spPr>
        <a:xfrm>
          <a:off x="0" y="3587991"/>
          <a:ext cx="10515600" cy="1072064"/>
        </a:xfrm>
        <a:prstGeom prst="roundRect">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t>To resolve this issue, reading should be promoted at home, schools, and in the society to ensure that reading becomes a culture, so that the society will develop (Lal,2016).</a:t>
          </a:r>
          <a:endParaRPr lang="en-ZA" sz="1400" kern="1200" dirty="0"/>
        </a:p>
      </dsp:txBody>
      <dsp:txXfrm>
        <a:off x="52334" y="3640325"/>
        <a:ext cx="10410932" cy="9673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09149C-1891-43DA-B212-2AFD6180FE7F}">
      <dsp:nvSpPr>
        <dsp:cNvPr id="0" name=""/>
        <dsp:cNvSpPr/>
      </dsp:nvSpPr>
      <dsp:spPr>
        <a:xfrm>
          <a:off x="219969" y="0"/>
          <a:ext cx="912207" cy="851030"/>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15A2AF2F-85C4-4699-8805-EA22D3A9F5EE}">
      <dsp:nvSpPr>
        <dsp:cNvPr id="0" name=""/>
        <dsp:cNvSpPr/>
      </dsp:nvSpPr>
      <dsp:spPr>
        <a:xfrm>
          <a:off x="10490" y="976845"/>
          <a:ext cx="2606308" cy="52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100000"/>
            </a:lnSpc>
            <a:spcBef>
              <a:spcPct val="0"/>
            </a:spcBef>
            <a:spcAft>
              <a:spcPct val="35000"/>
            </a:spcAft>
            <a:buNone/>
            <a:defRPr b="1"/>
          </a:pPr>
          <a:r>
            <a:rPr lang="en-US" sz="1800" kern="1200"/>
            <a:t>Desktop  study-Literature review</a:t>
          </a:r>
        </a:p>
      </dsp:txBody>
      <dsp:txXfrm>
        <a:off x="10490" y="976845"/>
        <a:ext cx="2606308" cy="524808"/>
      </dsp:txXfrm>
    </dsp:sp>
    <dsp:sp modelId="{ABCB0F5F-B946-434E-8C10-2C72AEFE257A}">
      <dsp:nvSpPr>
        <dsp:cNvPr id="0" name=""/>
        <dsp:cNvSpPr/>
      </dsp:nvSpPr>
      <dsp:spPr>
        <a:xfrm>
          <a:off x="10490" y="1560172"/>
          <a:ext cx="2606308" cy="15791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100000"/>
            </a:lnSpc>
            <a:spcBef>
              <a:spcPct val="0"/>
            </a:spcBef>
            <a:spcAft>
              <a:spcPct val="35000"/>
            </a:spcAft>
            <a:buNone/>
          </a:pPr>
          <a:r>
            <a:rPr lang="en-ZA" sz="1800" kern="1200"/>
            <a:t>A </a:t>
          </a:r>
          <a:r>
            <a:rPr lang="en-US" sz="1800" kern="1200"/>
            <a:t>research method that involves collecting and analyzing </a:t>
          </a:r>
          <a:r>
            <a:rPr lang="en-US" sz="1800" b="1" kern="1200"/>
            <a:t>existing (secondary) data</a:t>
          </a:r>
          <a:r>
            <a:rPr lang="en-US" sz="1800" kern="1200"/>
            <a:t> from various sources without doing new fieldwork.</a:t>
          </a:r>
        </a:p>
      </dsp:txBody>
      <dsp:txXfrm>
        <a:off x="10490" y="1560172"/>
        <a:ext cx="2606308" cy="1579148"/>
      </dsp:txXfrm>
    </dsp:sp>
    <dsp:sp modelId="{8D1FD4DF-EA33-46C0-A8EE-C42AD064E366}">
      <dsp:nvSpPr>
        <dsp:cNvPr id="0" name=""/>
        <dsp:cNvSpPr/>
      </dsp:nvSpPr>
      <dsp:spPr>
        <a:xfrm>
          <a:off x="3072902" y="-71361"/>
          <a:ext cx="912207" cy="851030"/>
        </a:xfrm>
        <a:prstGeom prst="rect">
          <a:avLst/>
        </a:prstGeom>
        <a:blipFill>
          <a:blip xmlns:r="http://schemas.openxmlformats.org/officeDocument/2006/relationships" r:embed="rId2"/>
          <a:srcRect/>
          <a:stretch>
            <a:fillRect t="-5000" b="-5000"/>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7945ADCD-914D-4446-BC8D-1015E9CF611E}">
      <dsp:nvSpPr>
        <dsp:cNvPr id="0" name=""/>
        <dsp:cNvSpPr/>
      </dsp:nvSpPr>
      <dsp:spPr>
        <a:xfrm>
          <a:off x="3072902" y="905483"/>
          <a:ext cx="2606308" cy="52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100000"/>
            </a:lnSpc>
            <a:spcBef>
              <a:spcPct val="0"/>
            </a:spcBef>
            <a:spcAft>
              <a:spcPct val="35000"/>
            </a:spcAft>
            <a:buNone/>
            <a:defRPr b="1"/>
          </a:pPr>
          <a:r>
            <a:rPr lang="en-US" sz="1800" kern="1200"/>
            <a:t>Sources of Information</a:t>
          </a:r>
        </a:p>
      </dsp:txBody>
      <dsp:txXfrm>
        <a:off x="3072902" y="905483"/>
        <a:ext cx="2606308" cy="524808"/>
      </dsp:txXfrm>
    </dsp:sp>
    <dsp:sp modelId="{08A1D299-BC4C-4CEF-992F-EFE42FEC466F}">
      <dsp:nvSpPr>
        <dsp:cNvPr id="0" name=""/>
        <dsp:cNvSpPr/>
      </dsp:nvSpPr>
      <dsp:spPr>
        <a:xfrm>
          <a:off x="3072902" y="1346086"/>
          <a:ext cx="2606308" cy="18645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100000"/>
            </a:lnSpc>
            <a:spcBef>
              <a:spcPct val="0"/>
            </a:spcBef>
            <a:spcAft>
              <a:spcPct val="35000"/>
            </a:spcAft>
            <a:buNone/>
          </a:pPr>
          <a:r>
            <a:rPr lang="en-US" sz="1800" kern="1200" dirty="0"/>
            <a:t>Academic journal articles, books and Government reports, PIRLS, Department of Basic Education, National Strategy for Reading, National department of Education were agencies used to review the literature. </a:t>
          </a:r>
        </a:p>
      </dsp:txBody>
      <dsp:txXfrm>
        <a:off x="3072902" y="1346086"/>
        <a:ext cx="2606308" cy="1864595"/>
      </dsp:txXfrm>
    </dsp:sp>
    <dsp:sp modelId="{FE2FCC37-0126-49E4-A225-C3AC5B672518}">
      <dsp:nvSpPr>
        <dsp:cNvPr id="0" name=""/>
        <dsp:cNvSpPr/>
      </dsp:nvSpPr>
      <dsp:spPr>
        <a:xfrm>
          <a:off x="6135315" y="0"/>
          <a:ext cx="912207" cy="851030"/>
        </a:xfrm>
        <a:prstGeom prst="rect">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8C7990AD-3CD8-413A-882B-0DE87E153CC0}">
      <dsp:nvSpPr>
        <dsp:cNvPr id="0" name=""/>
        <dsp:cNvSpPr/>
      </dsp:nvSpPr>
      <dsp:spPr>
        <a:xfrm>
          <a:off x="6135315" y="976845"/>
          <a:ext cx="2606308" cy="524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100000"/>
            </a:lnSpc>
            <a:spcBef>
              <a:spcPct val="0"/>
            </a:spcBef>
            <a:spcAft>
              <a:spcPct val="35000"/>
            </a:spcAft>
            <a:buNone/>
            <a:defRPr b="1"/>
          </a:pPr>
          <a:endParaRPr lang="en-US" sz="1800" kern="1200" dirty="0"/>
        </a:p>
      </dsp:txBody>
      <dsp:txXfrm>
        <a:off x="6135315" y="976845"/>
        <a:ext cx="2606308" cy="524808"/>
      </dsp:txXfrm>
    </dsp:sp>
    <dsp:sp modelId="{BCAD5D70-04BB-406C-9D24-29FED690D994}">
      <dsp:nvSpPr>
        <dsp:cNvPr id="0" name=""/>
        <dsp:cNvSpPr/>
      </dsp:nvSpPr>
      <dsp:spPr>
        <a:xfrm>
          <a:off x="6135315" y="1560172"/>
          <a:ext cx="2606308" cy="15791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00100">
            <a:lnSpc>
              <a:spcPct val="100000"/>
            </a:lnSpc>
            <a:spcBef>
              <a:spcPct val="0"/>
            </a:spcBef>
            <a:spcAft>
              <a:spcPct val="35000"/>
            </a:spcAft>
            <a:buNone/>
          </a:pPr>
          <a:endParaRPr lang="en-US" sz="1800" kern="1200" dirty="0"/>
        </a:p>
      </dsp:txBody>
      <dsp:txXfrm>
        <a:off x="6135315" y="1560172"/>
        <a:ext cx="2606308" cy="15791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17EFD2-BA5E-471A-89C3-414D94C7A48B}">
      <dsp:nvSpPr>
        <dsp:cNvPr id="0" name=""/>
        <dsp:cNvSpPr/>
      </dsp:nvSpPr>
      <dsp:spPr>
        <a:xfrm>
          <a:off x="0" y="364726"/>
          <a:ext cx="10515600" cy="823799"/>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B5C18D5A-2618-4096-B14D-63478012AFE9}">
      <dsp:nvSpPr>
        <dsp:cNvPr id="0" name=""/>
        <dsp:cNvSpPr/>
      </dsp:nvSpPr>
      <dsp:spPr>
        <a:xfrm>
          <a:off x="249199" y="550080"/>
          <a:ext cx="453089" cy="45308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049F7C1D-B044-4C05-9412-EDCC8511BCEE}">
      <dsp:nvSpPr>
        <dsp:cNvPr id="0" name=""/>
        <dsp:cNvSpPr/>
      </dsp:nvSpPr>
      <dsp:spPr>
        <a:xfrm>
          <a:off x="951488" y="406578"/>
          <a:ext cx="9463971" cy="7237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451" tIns="85451" rIns="85451" bIns="85451" numCol="1" spcCol="1270" anchor="ctr" anchorCtr="0">
          <a:noAutofit/>
        </a:bodyPr>
        <a:lstStyle/>
        <a:p>
          <a:pPr marL="0" lvl="0" indent="0" algn="l" defTabSz="622300">
            <a:lnSpc>
              <a:spcPct val="100000"/>
            </a:lnSpc>
            <a:spcBef>
              <a:spcPct val="0"/>
            </a:spcBef>
            <a:spcAft>
              <a:spcPct val="35000"/>
            </a:spcAft>
            <a:buNone/>
          </a:pPr>
          <a:r>
            <a:rPr lang="en-US" sz="1400" kern="1200" dirty="0"/>
            <a:t>PIRLS 2021 indicated that reading with children is increasing, but very few homes have  more than 10 picture books, and most parents use print materials . Few households have few books available  for children to read, due to economic status and  illiterate parents ( PIRLS, 2023)</a:t>
          </a:r>
        </a:p>
      </dsp:txBody>
      <dsp:txXfrm>
        <a:off x="951488" y="406578"/>
        <a:ext cx="9463971" cy="723709"/>
      </dsp:txXfrm>
    </dsp:sp>
    <dsp:sp modelId="{B57E2FA2-FCD3-4CB2-AF42-94B18F063B56}">
      <dsp:nvSpPr>
        <dsp:cNvPr id="0" name=""/>
        <dsp:cNvSpPr/>
      </dsp:nvSpPr>
      <dsp:spPr>
        <a:xfrm>
          <a:off x="0" y="1439526"/>
          <a:ext cx="10515600" cy="823799"/>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ADFBBC89-438F-4B25-BC9B-B938D171772D}">
      <dsp:nvSpPr>
        <dsp:cNvPr id="0" name=""/>
        <dsp:cNvSpPr/>
      </dsp:nvSpPr>
      <dsp:spPr>
        <a:xfrm>
          <a:off x="249199" y="1624881"/>
          <a:ext cx="453089" cy="453089"/>
        </a:xfrm>
        <a:prstGeom prst="rect">
          <a:avLst/>
        </a:prstGeom>
        <a:gradFill rotWithShape="0">
          <a:gsLst>
            <a:gs pos="0">
              <a:schemeClr val="accent4">
                <a:hueOff val="3266964"/>
                <a:satOff val="-13592"/>
                <a:lumOff val="3203"/>
                <a:alphaOff val="0"/>
                <a:satMod val="103000"/>
                <a:lumMod val="102000"/>
                <a:tint val="94000"/>
              </a:schemeClr>
            </a:gs>
            <a:gs pos="50000">
              <a:schemeClr val="accent4">
                <a:hueOff val="3266964"/>
                <a:satOff val="-13592"/>
                <a:lumOff val="3203"/>
                <a:alphaOff val="0"/>
                <a:satMod val="110000"/>
                <a:lumMod val="100000"/>
                <a:shade val="100000"/>
              </a:schemeClr>
            </a:gs>
            <a:gs pos="100000">
              <a:schemeClr val="accent4">
                <a:hueOff val="3266964"/>
                <a:satOff val="-13592"/>
                <a:lumOff val="320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EB5ECB95-293A-4B01-B1DB-5CE0186402C1}">
      <dsp:nvSpPr>
        <dsp:cNvPr id="0" name=""/>
        <dsp:cNvSpPr/>
      </dsp:nvSpPr>
      <dsp:spPr>
        <a:xfrm>
          <a:off x="951488" y="1439526"/>
          <a:ext cx="9463971" cy="8074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451" tIns="85451" rIns="85451" bIns="85451" numCol="1" spcCol="1270" anchor="ctr" anchorCtr="0">
          <a:noAutofit/>
        </a:bodyPr>
        <a:lstStyle/>
        <a:p>
          <a:pPr marL="0" lvl="0" indent="0" algn="l" defTabSz="622300">
            <a:lnSpc>
              <a:spcPct val="100000"/>
            </a:lnSpc>
            <a:spcBef>
              <a:spcPct val="0"/>
            </a:spcBef>
            <a:spcAft>
              <a:spcPct val="35000"/>
            </a:spcAft>
            <a:buNone/>
          </a:pPr>
          <a:r>
            <a:rPr lang="en-ZA" sz="1400" kern="1200" dirty="0"/>
            <a:t>Reading depth indicate that </a:t>
          </a:r>
          <a:r>
            <a:rPr lang="en-US" sz="1400" kern="1200" dirty="0"/>
            <a:t>young people are less likely to read ‘deeply’, given the rise of digital communications and the use of digital devices for reading. Parents of young children lack appropriate material: only 31% of adults who live with children said their oldest child owned even one book by the age of five (Polzer-Ngwato,2023).</a:t>
          </a:r>
          <a:endParaRPr lang="en-ZA" sz="1400" kern="1200" dirty="0"/>
        </a:p>
        <a:p>
          <a:pPr marL="0" lvl="0" indent="0" algn="l" defTabSz="622300">
            <a:lnSpc>
              <a:spcPct val="100000"/>
            </a:lnSpc>
            <a:spcBef>
              <a:spcPct val="0"/>
            </a:spcBef>
            <a:spcAft>
              <a:spcPct val="35000"/>
            </a:spcAft>
            <a:buNone/>
          </a:pPr>
          <a:endParaRPr lang="en-US" sz="1400" kern="1200" dirty="0"/>
        </a:p>
      </dsp:txBody>
      <dsp:txXfrm>
        <a:off x="951488" y="1439526"/>
        <a:ext cx="9463971" cy="807414"/>
      </dsp:txXfrm>
    </dsp:sp>
    <dsp:sp modelId="{BAC27BF1-3347-4519-91A9-98AA471F7BAF}">
      <dsp:nvSpPr>
        <dsp:cNvPr id="0" name=""/>
        <dsp:cNvSpPr/>
      </dsp:nvSpPr>
      <dsp:spPr>
        <a:xfrm>
          <a:off x="0" y="2514327"/>
          <a:ext cx="10515600" cy="823799"/>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FC20E65D-C87A-425B-AE7A-87C7BF238722}">
      <dsp:nvSpPr>
        <dsp:cNvPr id="0" name=""/>
        <dsp:cNvSpPr/>
      </dsp:nvSpPr>
      <dsp:spPr>
        <a:xfrm>
          <a:off x="249199" y="2699682"/>
          <a:ext cx="453089" cy="453089"/>
        </a:xfrm>
        <a:prstGeom prst="rect">
          <a:avLst/>
        </a:prstGeom>
        <a:gradFill rotWithShape="0">
          <a:gsLst>
            <a:gs pos="0">
              <a:schemeClr val="accent4">
                <a:hueOff val="6533927"/>
                <a:satOff val="-27185"/>
                <a:lumOff val="6405"/>
                <a:alphaOff val="0"/>
                <a:satMod val="103000"/>
                <a:lumMod val="102000"/>
                <a:tint val="94000"/>
              </a:schemeClr>
            </a:gs>
            <a:gs pos="50000">
              <a:schemeClr val="accent4">
                <a:hueOff val="6533927"/>
                <a:satOff val="-27185"/>
                <a:lumOff val="6405"/>
                <a:alphaOff val="0"/>
                <a:satMod val="110000"/>
                <a:lumMod val="100000"/>
                <a:shade val="100000"/>
              </a:schemeClr>
            </a:gs>
            <a:gs pos="100000">
              <a:schemeClr val="accent4">
                <a:hueOff val="6533927"/>
                <a:satOff val="-27185"/>
                <a:lumOff val="640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A3E04850-DCDB-4567-9FDA-2FAB5E6E30C7}">
      <dsp:nvSpPr>
        <dsp:cNvPr id="0" name=""/>
        <dsp:cNvSpPr/>
      </dsp:nvSpPr>
      <dsp:spPr>
        <a:xfrm>
          <a:off x="951488" y="2514327"/>
          <a:ext cx="9463971" cy="8074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451" tIns="85451" rIns="85451" bIns="85451" numCol="1" spcCol="1270" anchor="ctr" anchorCtr="0">
          <a:noAutofit/>
        </a:bodyPr>
        <a:lstStyle/>
        <a:p>
          <a:pPr marL="0" lvl="0" indent="0" algn="l" defTabSz="622300">
            <a:lnSpc>
              <a:spcPct val="100000"/>
            </a:lnSpc>
            <a:spcBef>
              <a:spcPct val="0"/>
            </a:spcBef>
            <a:spcAft>
              <a:spcPct val="35000"/>
            </a:spcAft>
            <a:buNone/>
          </a:pPr>
          <a:r>
            <a:rPr lang="en-US" sz="1400" kern="1200" dirty="0"/>
            <a:t>In 2023, 52% of adults who live with children read with them (up from 35% in 2016). About three-quarters of these (73%) do so at least two or three times a week. It’s not just wealthier, urban people who read with kids: it happens across class, race and urban rural divides. Owning any number of books (not only children’s books) makes people more likely to read to children, and the effect is cumulative - people with more books are most likely to read</a:t>
          </a:r>
        </a:p>
      </dsp:txBody>
      <dsp:txXfrm>
        <a:off x="951488" y="2514327"/>
        <a:ext cx="9463971" cy="807414"/>
      </dsp:txXfrm>
    </dsp:sp>
    <dsp:sp modelId="{D52A6DF0-404C-4B3F-9FFE-737F168EC9AA}">
      <dsp:nvSpPr>
        <dsp:cNvPr id="0" name=""/>
        <dsp:cNvSpPr/>
      </dsp:nvSpPr>
      <dsp:spPr>
        <a:xfrm>
          <a:off x="0" y="3589128"/>
          <a:ext cx="10515600" cy="823799"/>
        </a:xfrm>
        <a:prstGeom prst="roundRect">
          <a:avLst>
            <a:gd name="adj" fmla="val 1000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9E3FEE03-CA8E-40A7-93E4-CE3C7C6741CD}">
      <dsp:nvSpPr>
        <dsp:cNvPr id="0" name=""/>
        <dsp:cNvSpPr/>
      </dsp:nvSpPr>
      <dsp:spPr>
        <a:xfrm>
          <a:off x="249199" y="3774483"/>
          <a:ext cx="453089" cy="45308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8FD1C04B-A252-49F6-9F07-8FFD5C0061D0}">
      <dsp:nvSpPr>
        <dsp:cNvPr id="0" name=""/>
        <dsp:cNvSpPr/>
      </dsp:nvSpPr>
      <dsp:spPr>
        <a:xfrm>
          <a:off x="951488" y="3589128"/>
          <a:ext cx="9463971" cy="8074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451" tIns="85451" rIns="85451" bIns="85451" numCol="1" spcCol="1270" anchor="ctr" anchorCtr="0">
          <a:noAutofit/>
        </a:bodyPr>
        <a:lstStyle/>
        <a:p>
          <a:pPr marL="0" lvl="0" indent="0" algn="l" defTabSz="622300">
            <a:lnSpc>
              <a:spcPct val="100000"/>
            </a:lnSpc>
            <a:spcBef>
              <a:spcPct val="0"/>
            </a:spcBef>
            <a:spcAft>
              <a:spcPct val="35000"/>
            </a:spcAft>
            <a:buNone/>
          </a:pPr>
          <a:r>
            <a:rPr lang="en-US" sz="1400" kern="1200" dirty="0"/>
            <a:t>Reading Volume by Older Children (11-15) : adults reported that 84% of older children spent at least some time each week reading for enjoyment and 40% of older children are spending 11 hours per week or more reading for enjoyment indicated by the study of Polzer- </a:t>
          </a:r>
          <a:r>
            <a:rPr lang="en-US" sz="1400" kern="1200" dirty="0" err="1"/>
            <a:t>Ngwato</a:t>
          </a:r>
          <a:r>
            <a:rPr lang="en-US" sz="1400" kern="1200" dirty="0"/>
            <a:t>, 2023.</a:t>
          </a:r>
        </a:p>
      </dsp:txBody>
      <dsp:txXfrm>
        <a:off x="951488" y="3589128"/>
        <a:ext cx="9463971" cy="80741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2F2C0E-4719-48FF-AA16-7DECAB65710D}">
      <dsp:nvSpPr>
        <dsp:cNvPr id="0" name=""/>
        <dsp:cNvSpPr/>
      </dsp:nvSpPr>
      <dsp:spPr>
        <a:xfrm>
          <a:off x="0" y="97206"/>
          <a:ext cx="10515600" cy="598610"/>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t>Barriers to Reading with children such as time, whereby parent do not get enough time to read for their children.  </a:t>
          </a:r>
        </a:p>
      </dsp:txBody>
      <dsp:txXfrm>
        <a:off x="29222" y="126428"/>
        <a:ext cx="10457156" cy="540166"/>
      </dsp:txXfrm>
    </dsp:sp>
    <dsp:sp modelId="{3638893B-6B64-4A52-BD56-7234AED02669}">
      <dsp:nvSpPr>
        <dsp:cNvPr id="0" name=""/>
        <dsp:cNvSpPr/>
      </dsp:nvSpPr>
      <dsp:spPr>
        <a:xfrm>
          <a:off x="0" y="744776"/>
          <a:ext cx="10515600" cy="574582"/>
        </a:xfrm>
        <a:prstGeom prst="roundRect">
          <a:avLst/>
        </a:prstGeom>
        <a:gradFill rotWithShape="0">
          <a:gsLst>
            <a:gs pos="0">
              <a:schemeClr val="accent3">
                <a:hueOff val="542120"/>
                <a:satOff val="20000"/>
                <a:lumOff val="-2941"/>
                <a:alphaOff val="0"/>
                <a:satMod val="103000"/>
                <a:lumMod val="102000"/>
                <a:tint val="94000"/>
              </a:schemeClr>
            </a:gs>
            <a:gs pos="50000">
              <a:schemeClr val="accent3">
                <a:hueOff val="542120"/>
                <a:satOff val="20000"/>
                <a:lumOff val="-2941"/>
                <a:alphaOff val="0"/>
                <a:satMod val="110000"/>
                <a:lumMod val="100000"/>
                <a:shade val="100000"/>
              </a:schemeClr>
            </a:gs>
            <a:gs pos="100000">
              <a:schemeClr val="accent3">
                <a:hueOff val="542120"/>
                <a:satOff val="20000"/>
                <a:lumOff val="-294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ZA" sz="1700" kern="1200" dirty="0"/>
            <a:t>Limited books written in African Languages</a:t>
          </a:r>
          <a:endParaRPr lang="en-US" sz="1700" kern="1200" dirty="0"/>
        </a:p>
      </dsp:txBody>
      <dsp:txXfrm>
        <a:off x="28049" y="772825"/>
        <a:ext cx="10459502" cy="518484"/>
      </dsp:txXfrm>
    </dsp:sp>
    <dsp:sp modelId="{F607B0C1-201B-46CA-9800-58878BC17304}">
      <dsp:nvSpPr>
        <dsp:cNvPr id="0" name=""/>
        <dsp:cNvSpPr/>
      </dsp:nvSpPr>
      <dsp:spPr>
        <a:xfrm>
          <a:off x="0" y="1368318"/>
          <a:ext cx="10515600" cy="547075"/>
        </a:xfrm>
        <a:prstGeom prst="roundRect">
          <a:avLst/>
        </a:prstGeom>
        <a:gradFill rotWithShape="0">
          <a:gsLst>
            <a:gs pos="0">
              <a:schemeClr val="accent3">
                <a:hueOff val="1084240"/>
                <a:satOff val="40000"/>
                <a:lumOff val="-5882"/>
                <a:alphaOff val="0"/>
                <a:satMod val="103000"/>
                <a:lumMod val="102000"/>
                <a:tint val="94000"/>
              </a:schemeClr>
            </a:gs>
            <a:gs pos="50000">
              <a:schemeClr val="accent3">
                <a:hueOff val="1084240"/>
                <a:satOff val="40000"/>
                <a:lumOff val="-5882"/>
                <a:alphaOff val="0"/>
                <a:satMod val="110000"/>
                <a:lumMod val="100000"/>
                <a:shade val="100000"/>
              </a:schemeClr>
            </a:gs>
            <a:gs pos="100000">
              <a:schemeClr val="accent3">
                <a:hueOff val="1084240"/>
                <a:satOff val="40000"/>
                <a:lumOff val="-588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t> Lack of  reading for children in childhood development </a:t>
          </a:r>
        </a:p>
      </dsp:txBody>
      <dsp:txXfrm>
        <a:off x="26706" y="1395024"/>
        <a:ext cx="10462188" cy="493663"/>
      </dsp:txXfrm>
    </dsp:sp>
    <dsp:sp modelId="{3791ACB6-1A3F-4B8B-A2ED-65934D5FC04C}">
      <dsp:nvSpPr>
        <dsp:cNvPr id="0" name=""/>
        <dsp:cNvSpPr/>
      </dsp:nvSpPr>
      <dsp:spPr>
        <a:xfrm>
          <a:off x="0" y="1964354"/>
          <a:ext cx="10515600" cy="658014"/>
        </a:xfrm>
        <a:prstGeom prst="roundRect">
          <a:avLst/>
        </a:prstGeom>
        <a:gradFill rotWithShape="0">
          <a:gsLst>
            <a:gs pos="0">
              <a:schemeClr val="accent3">
                <a:hueOff val="1626359"/>
                <a:satOff val="60000"/>
                <a:lumOff val="-8824"/>
                <a:alphaOff val="0"/>
                <a:satMod val="103000"/>
                <a:lumMod val="102000"/>
                <a:tint val="94000"/>
              </a:schemeClr>
            </a:gs>
            <a:gs pos="50000">
              <a:schemeClr val="accent3">
                <a:hueOff val="1626359"/>
                <a:satOff val="60000"/>
                <a:lumOff val="-8824"/>
                <a:alphaOff val="0"/>
                <a:satMod val="110000"/>
                <a:lumMod val="100000"/>
                <a:shade val="100000"/>
              </a:schemeClr>
            </a:gs>
            <a:gs pos="100000">
              <a:schemeClr val="accent3">
                <a:hueOff val="1626359"/>
                <a:satOff val="60000"/>
                <a:lumOff val="-882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ZA" sz="1700" kern="1200" dirty="0"/>
            <a:t>Availability of reading sources, such as printed books, electronic devices to access e-resources and lack of ICT skills </a:t>
          </a:r>
          <a:endParaRPr lang="en-US" sz="1700" kern="1200" dirty="0"/>
        </a:p>
      </dsp:txBody>
      <dsp:txXfrm>
        <a:off x="32122" y="1996476"/>
        <a:ext cx="10451356" cy="593770"/>
      </dsp:txXfrm>
    </dsp:sp>
    <dsp:sp modelId="{8E31B3E5-73FF-43F2-9D47-6506D6E9F7D8}">
      <dsp:nvSpPr>
        <dsp:cNvPr id="0" name=""/>
        <dsp:cNvSpPr/>
      </dsp:nvSpPr>
      <dsp:spPr>
        <a:xfrm>
          <a:off x="0" y="2671328"/>
          <a:ext cx="10515600" cy="782756"/>
        </a:xfrm>
        <a:prstGeom prst="roundRect">
          <a:avLst/>
        </a:prstGeom>
        <a:gradFill rotWithShape="0">
          <a:gsLst>
            <a:gs pos="0">
              <a:schemeClr val="accent3">
                <a:hueOff val="2168479"/>
                <a:satOff val="80000"/>
                <a:lumOff val="-11765"/>
                <a:alphaOff val="0"/>
                <a:satMod val="103000"/>
                <a:lumMod val="102000"/>
                <a:tint val="94000"/>
              </a:schemeClr>
            </a:gs>
            <a:gs pos="50000">
              <a:schemeClr val="accent3">
                <a:hueOff val="2168479"/>
                <a:satOff val="80000"/>
                <a:lumOff val="-11765"/>
                <a:alphaOff val="0"/>
                <a:satMod val="110000"/>
                <a:lumMod val="100000"/>
                <a:shade val="100000"/>
              </a:schemeClr>
            </a:gs>
            <a:gs pos="100000">
              <a:schemeClr val="accent3">
                <a:hueOff val="2168479"/>
                <a:satOff val="80000"/>
                <a:lumOff val="-1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t>The Socio-economic Order of the Classroom (overcrowding, inadequate infrastructure, and classroom space,)</a:t>
          </a:r>
        </a:p>
      </dsp:txBody>
      <dsp:txXfrm>
        <a:off x="38211" y="2709539"/>
        <a:ext cx="10439178" cy="706334"/>
      </dsp:txXfrm>
    </dsp:sp>
    <dsp:sp modelId="{A0542DCC-0A2F-4AB1-BBD0-52D748261597}">
      <dsp:nvSpPr>
        <dsp:cNvPr id="0" name=""/>
        <dsp:cNvSpPr/>
      </dsp:nvSpPr>
      <dsp:spPr>
        <a:xfrm>
          <a:off x="0" y="3503045"/>
          <a:ext cx="10515600" cy="751086"/>
        </a:xfrm>
        <a:prstGeom prst="roundRect">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ZA" sz="1700" kern="1200" dirty="0"/>
            <a:t>Illiterate parent</a:t>
          </a:r>
          <a:endParaRPr lang="en-US" sz="1700" kern="1200" dirty="0"/>
        </a:p>
      </dsp:txBody>
      <dsp:txXfrm>
        <a:off x="36665" y="3539710"/>
        <a:ext cx="10442270" cy="67775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BA3BBD-6242-C249-8516-7B3AA11674CF}" type="datetimeFigureOut">
              <a:rPr lang="en-US" smtClean="0"/>
              <a:t>5/29/2025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CCBA47-E15B-4B4D-83D6-853F1EF83261}" type="slidenum">
              <a:rPr lang="en-US" smtClean="0"/>
              <a:t>‹#›</a:t>
            </a:fld>
            <a:endParaRPr lang="en-US" dirty="0"/>
          </a:p>
        </p:txBody>
      </p:sp>
    </p:spTree>
    <p:extLst>
      <p:ext uri="{BB962C8B-B14F-4D97-AF65-F5344CB8AC3E}">
        <p14:creationId xmlns:p14="http://schemas.microsoft.com/office/powerpoint/2010/main" val="527159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A9CCBA47-E15B-4B4D-83D6-853F1EF83261}" type="slidenum">
              <a:rPr lang="en-US" smtClean="0"/>
              <a:t>1</a:t>
            </a:fld>
            <a:endParaRPr lang="en-US" dirty="0"/>
          </a:p>
        </p:txBody>
      </p:sp>
    </p:spTree>
    <p:extLst>
      <p:ext uri="{BB962C8B-B14F-4D97-AF65-F5344CB8AC3E}">
        <p14:creationId xmlns:p14="http://schemas.microsoft.com/office/powerpoint/2010/main" val="3469862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A9CCBA47-E15B-4B4D-83D6-853F1EF83261}" type="slidenum">
              <a:rPr lang="en-US" smtClean="0"/>
              <a:t>4</a:t>
            </a:fld>
            <a:endParaRPr lang="en-US" dirty="0"/>
          </a:p>
        </p:txBody>
      </p:sp>
    </p:spTree>
    <p:extLst>
      <p:ext uri="{BB962C8B-B14F-4D97-AF65-F5344CB8AC3E}">
        <p14:creationId xmlns:p14="http://schemas.microsoft.com/office/powerpoint/2010/main" val="1440732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A9CCBA47-E15B-4B4D-83D6-853F1EF83261}" type="slidenum">
              <a:rPr lang="en-US" smtClean="0"/>
              <a:t>6</a:t>
            </a:fld>
            <a:endParaRPr lang="en-US" dirty="0"/>
          </a:p>
        </p:txBody>
      </p:sp>
    </p:spTree>
    <p:extLst>
      <p:ext uri="{BB962C8B-B14F-4D97-AF65-F5344CB8AC3E}">
        <p14:creationId xmlns:p14="http://schemas.microsoft.com/office/powerpoint/2010/main" val="852772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fld id="{A9CCBA47-E15B-4B4D-83D6-853F1EF83261}" type="slidenum">
              <a:rPr lang="en-US" smtClean="0"/>
              <a:t>8</a:t>
            </a:fld>
            <a:endParaRPr lang="en-US" dirty="0"/>
          </a:p>
        </p:txBody>
      </p:sp>
    </p:spTree>
    <p:extLst>
      <p:ext uri="{BB962C8B-B14F-4D97-AF65-F5344CB8AC3E}">
        <p14:creationId xmlns:p14="http://schemas.microsoft.com/office/powerpoint/2010/main" val="2973341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6D039-561A-8D4D-9CE6-110D9D3C5C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5B7BBE-6B9F-DF40-BC43-2122287B1B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01D755-9BF7-1349-A182-93C3619A07E7}"/>
              </a:ext>
            </a:extLst>
          </p:cNvPr>
          <p:cNvSpPr>
            <a:spLocks noGrp="1"/>
          </p:cNvSpPr>
          <p:nvPr>
            <p:ph type="dt" sz="half" idx="10"/>
          </p:nvPr>
        </p:nvSpPr>
        <p:spPr/>
        <p:txBody>
          <a:bodyPr/>
          <a:lstStyle/>
          <a:p>
            <a:fld id="{1F635B26-DA32-FC42-81F9-1E6180DD43B2}" type="datetimeFigureOut">
              <a:rPr lang="en-US" smtClean="0"/>
              <a:t>5/29/2025</a:t>
            </a:fld>
            <a:endParaRPr lang="en-US" dirty="0"/>
          </a:p>
        </p:txBody>
      </p:sp>
      <p:sp>
        <p:nvSpPr>
          <p:cNvPr id="5" name="Footer Placeholder 4">
            <a:extLst>
              <a:ext uri="{FF2B5EF4-FFF2-40B4-BE49-F238E27FC236}">
                <a16:creationId xmlns:a16="http://schemas.microsoft.com/office/drawing/2014/main" id="{59BE966B-126B-8A42-8C1C-0CC82A85662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FCD40C9-6BAE-6C4D-85EC-ED38F169ABAD}"/>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2070004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D0AE-F481-6545-AB45-09D58E6693F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BEA7817-AFDD-1446-8328-6F95B69681D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79F010-A982-2D4E-9EB9-AC1F0BA54FDA}"/>
              </a:ext>
            </a:extLst>
          </p:cNvPr>
          <p:cNvSpPr>
            <a:spLocks noGrp="1"/>
          </p:cNvSpPr>
          <p:nvPr>
            <p:ph type="dt" sz="half" idx="10"/>
          </p:nvPr>
        </p:nvSpPr>
        <p:spPr/>
        <p:txBody>
          <a:bodyPr/>
          <a:lstStyle/>
          <a:p>
            <a:fld id="{1F635B26-DA32-FC42-81F9-1E6180DD43B2}" type="datetimeFigureOut">
              <a:rPr lang="en-US" smtClean="0"/>
              <a:t>5/29/2025</a:t>
            </a:fld>
            <a:endParaRPr lang="en-US" dirty="0"/>
          </a:p>
        </p:txBody>
      </p:sp>
      <p:sp>
        <p:nvSpPr>
          <p:cNvPr id="5" name="Footer Placeholder 4">
            <a:extLst>
              <a:ext uri="{FF2B5EF4-FFF2-40B4-BE49-F238E27FC236}">
                <a16:creationId xmlns:a16="http://schemas.microsoft.com/office/drawing/2014/main" id="{B350CFA0-68D8-5C4B-970E-0903BBC9F06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2855B78-4409-074C-A37C-DD3C3A222CC1}"/>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2869565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9BB6B3-AC6E-9949-9F0D-5F5B3B10D79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115E51-0D1F-A641-954D-63B7051C155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A908A6-4C54-634F-8DC3-1B720DC10DDE}"/>
              </a:ext>
            </a:extLst>
          </p:cNvPr>
          <p:cNvSpPr>
            <a:spLocks noGrp="1"/>
          </p:cNvSpPr>
          <p:nvPr>
            <p:ph type="dt" sz="half" idx="10"/>
          </p:nvPr>
        </p:nvSpPr>
        <p:spPr/>
        <p:txBody>
          <a:bodyPr/>
          <a:lstStyle/>
          <a:p>
            <a:fld id="{1F635B26-DA32-FC42-81F9-1E6180DD43B2}" type="datetimeFigureOut">
              <a:rPr lang="en-US" smtClean="0"/>
              <a:t>5/29/2025</a:t>
            </a:fld>
            <a:endParaRPr lang="en-US" dirty="0"/>
          </a:p>
        </p:txBody>
      </p:sp>
      <p:sp>
        <p:nvSpPr>
          <p:cNvPr id="5" name="Footer Placeholder 4">
            <a:extLst>
              <a:ext uri="{FF2B5EF4-FFF2-40B4-BE49-F238E27FC236}">
                <a16:creationId xmlns:a16="http://schemas.microsoft.com/office/drawing/2014/main" id="{F5F8FA82-3418-4242-A2CE-15CC44A2F6A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35A26D0-32B3-7E4B-A31F-9B1FB69ACFED}"/>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3369094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D1768-6639-7C40-BBDD-5734536D02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E3DD76-54DF-FE45-BB67-0B0659DD80D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2AC8A4-90AC-5449-BBF5-B3FF9D0A595C}"/>
              </a:ext>
            </a:extLst>
          </p:cNvPr>
          <p:cNvSpPr>
            <a:spLocks noGrp="1"/>
          </p:cNvSpPr>
          <p:nvPr>
            <p:ph type="dt" sz="half" idx="10"/>
          </p:nvPr>
        </p:nvSpPr>
        <p:spPr/>
        <p:txBody>
          <a:bodyPr/>
          <a:lstStyle/>
          <a:p>
            <a:fld id="{1F635B26-DA32-FC42-81F9-1E6180DD43B2}" type="datetimeFigureOut">
              <a:rPr lang="en-US" smtClean="0"/>
              <a:t>5/29/2025</a:t>
            </a:fld>
            <a:endParaRPr lang="en-US" dirty="0"/>
          </a:p>
        </p:txBody>
      </p:sp>
      <p:sp>
        <p:nvSpPr>
          <p:cNvPr id="5" name="Footer Placeholder 4">
            <a:extLst>
              <a:ext uri="{FF2B5EF4-FFF2-40B4-BE49-F238E27FC236}">
                <a16:creationId xmlns:a16="http://schemas.microsoft.com/office/drawing/2014/main" id="{90165E48-637F-6C49-87B7-04D1AF8CDC6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CE838DA-371B-0747-B901-BFE578F5082E}"/>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623563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87EC3-5554-9B44-8879-FBF373079C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6629A1-3DDC-5D4A-AA65-E0CA11979E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D033BC9-9357-294D-9E2F-B079DE2089E2}"/>
              </a:ext>
            </a:extLst>
          </p:cNvPr>
          <p:cNvSpPr>
            <a:spLocks noGrp="1"/>
          </p:cNvSpPr>
          <p:nvPr>
            <p:ph type="dt" sz="half" idx="10"/>
          </p:nvPr>
        </p:nvSpPr>
        <p:spPr/>
        <p:txBody>
          <a:bodyPr/>
          <a:lstStyle/>
          <a:p>
            <a:fld id="{1F635B26-DA32-FC42-81F9-1E6180DD43B2}" type="datetimeFigureOut">
              <a:rPr lang="en-US" smtClean="0"/>
              <a:t>5/29/2025</a:t>
            </a:fld>
            <a:endParaRPr lang="en-US" dirty="0"/>
          </a:p>
        </p:txBody>
      </p:sp>
      <p:sp>
        <p:nvSpPr>
          <p:cNvPr id="5" name="Footer Placeholder 4">
            <a:extLst>
              <a:ext uri="{FF2B5EF4-FFF2-40B4-BE49-F238E27FC236}">
                <a16:creationId xmlns:a16="http://schemas.microsoft.com/office/drawing/2014/main" id="{35281EBF-0ED7-7C41-82CE-CA1F58BD0C7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613CF36-3E4E-2F49-8040-0443ACE19AF0}"/>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3592907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85B78-4778-5D44-AC7D-ECBC17606D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EFCBC0-30F8-E14C-81B5-8F284267E86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7629CBF-51D0-6F46-B066-9AF977C2CDD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E0B35A9-7A29-DE4A-B26E-2F7DADBD7F07}"/>
              </a:ext>
            </a:extLst>
          </p:cNvPr>
          <p:cNvSpPr>
            <a:spLocks noGrp="1"/>
          </p:cNvSpPr>
          <p:nvPr>
            <p:ph type="dt" sz="half" idx="10"/>
          </p:nvPr>
        </p:nvSpPr>
        <p:spPr/>
        <p:txBody>
          <a:bodyPr/>
          <a:lstStyle/>
          <a:p>
            <a:fld id="{1F635B26-DA32-FC42-81F9-1E6180DD43B2}" type="datetimeFigureOut">
              <a:rPr lang="en-US" smtClean="0"/>
              <a:t>5/29/2025</a:t>
            </a:fld>
            <a:endParaRPr lang="en-US" dirty="0"/>
          </a:p>
        </p:txBody>
      </p:sp>
      <p:sp>
        <p:nvSpPr>
          <p:cNvPr id="6" name="Footer Placeholder 5">
            <a:extLst>
              <a:ext uri="{FF2B5EF4-FFF2-40B4-BE49-F238E27FC236}">
                <a16:creationId xmlns:a16="http://schemas.microsoft.com/office/drawing/2014/main" id="{E9EFCD0C-D715-4E46-AED5-CDB09FB5F7D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456864E-204F-5647-929B-2F89A99E5EB4}"/>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1085600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BAE2A-ACB1-6643-82CF-60F12C9914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EA4020E-A385-F740-9787-3F13E388BC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75674C5-6CCC-2548-95A9-C9F96E12D5B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B43B50C-115D-C143-8BD7-8F6AF3BC09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A286DCF-725B-0D49-B806-FD8186B8863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9B3296-5EFA-8C47-98FD-9B8663A39882}"/>
              </a:ext>
            </a:extLst>
          </p:cNvPr>
          <p:cNvSpPr>
            <a:spLocks noGrp="1"/>
          </p:cNvSpPr>
          <p:nvPr>
            <p:ph type="dt" sz="half" idx="10"/>
          </p:nvPr>
        </p:nvSpPr>
        <p:spPr/>
        <p:txBody>
          <a:bodyPr/>
          <a:lstStyle/>
          <a:p>
            <a:fld id="{1F635B26-DA32-FC42-81F9-1E6180DD43B2}" type="datetimeFigureOut">
              <a:rPr lang="en-US" smtClean="0"/>
              <a:t>5/29/2025</a:t>
            </a:fld>
            <a:endParaRPr lang="en-US" dirty="0"/>
          </a:p>
        </p:txBody>
      </p:sp>
      <p:sp>
        <p:nvSpPr>
          <p:cNvPr id="8" name="Footer Placeholder 7">
            <a:extLst>
              <a:ext uri="{FF2B5EF4-FFF2-40B4-BE49-F238E27FC236}">
                <a16:creationId xmlns:a16="http://schemas.microsoft.com/office/drawing/2014/main" id="{37FED43B-6561-B244-A849-76C8D7BED2BD}"/>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64A88DB-CB0C-1545-9279-F8476BD77266}"/>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660835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B2802-A401-FB46-93E1-53F77D2F20D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660B142-E80D-2348-9ECB-362EBED9C648}"/>
              </a:ext>
            </a:extLst>
          </p:cNvPr>
          <p:cNvSpPr>
            <a:spLocks noGrp="1"/>
          </p:cNvSpPr>
          <p:nvPr>
            <p:ph type="dt" sz="half" idx="10"/>
          </p:nvPr>
        </p:nvSpPr>
        <p:spPr/>
        <p:txBody>
          <a:bodyPr/>
          <a:lstStyle/>
          <a:p>
            <a:fld id="{1F635B26-DA32-FC42-81F9-1E6180DD43B2}" type="datetimeFigureOut">
              <a:rPr lang="en-US" smtClean="0"/>
              <a:t>5/29/2025</a:t>
            </a:fld>
            <a:endParaRPr lang="en-US" dirty="0"/>
          </a:p>
        </p:txBody>
      </p:sp>
      <p:sp>
        <p:nvSpPr>
          <p:cNvPr id="4" name="Footer Placeholder 3">
            <a:extLst>
              <a:ext uri="{FF2B5EF4-FFF2-40B4-BE49-F238E27FC236}">
                <a16:creationId xmlns:a16="http://schemas.microsoft.com/office/drawing/2014/main" id="{3858A702-5881-294C-9457-DE30DD64EE6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FF1054BC-36F2-F84A-942E-2EF020B1CBA9}"/>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22213130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D98600-F4A5-5A44-91CB-877D5AC0303F}"/>
              </a:ext>
            </a:extLst>
          </p:cNvPr>
          <p:cNvSpPr>
            <a:spLocks noGrp="1"/>
          </p:cNvSpPr>
          <p:nvPr>
            <p:ph type="dt" sz="half" idx="10"/>
          </p:nvPr>
        </p:nvSpPr>
        <p:spPr/>
        <p:txBody>
          <a:bodyPr/>
          <a:lstStyle/>
          <a:p>
            <a:fld id="{1F635B26-DA32-FC42-81F9-1E6180DD43B2}" type="datetimeFigureOut">
              <a:rPr lang="en-US" smtClean="0"/>
              <a:t>5/29/2025</a:t>
            </a:fld>
            <a:endParaRPr lang="en-US" dirty="0"/>
          </a:p>
        </p:txBody>
      </p:sp>
      <p:sp>
        <p:nvSpPr>
          <p:cNvPr id="3" name="Footer Placeholder 2">
            <a:extLst>
              <a:ext uri="{FF2B5EF4-FFF2-40B4-BE49-F238E27FC236}">
                <a16:creationId xmlns:a16="http://schemas.microsoft.com/office/drawing/2014/main" id="{046CCBBD-E351-C64E-83AC-466A33129CE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94A16B46-85FB-C34A-AB45-618FBD67336F}"/>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3671005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3AD9C-58F0-874A-BF76-5F151A2BB3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99C1128-E381-6B45-8EEE-8D0F7B123A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C1289B3-0B85-A04B-8B47-1669EF9AC1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935A86F-D4DE-CE4C-A5C0-40DBCBA596FC}"/>
              </a:ext>
            </a:extLst>
          </p:cNvPr>
          <p:cNvSpPr>
            <a:spLocks noGrp="1"/>
          </p:cNvSpPr>
          <p:nvPr>
            <p:ph type="dt" sz="half" idx="10"/>
          </p:nvPr>
        </p:nvSpPr>
        <p:spPr/>
        <p:txBody>
          <a:bodyPr/>
          <a:lstStyle/>
          <a:p>
            <a:fld id="{1F635B26-DA32-FC42-81F9-1E6180DD43B2}" type="datetimeFigureOut">
              <a:rPr lang="en-US" smtClean="0"/>
              <a:t>5/29/2025</a:t>
            </a:fld>
            <a:endParaRPr lang="en-US" dirty="0"/>
          </a:p>
        </p:txBody>
      </p:sp>
      <p:sp>
        <p:nvSpPr>
          <p:cNvPr id="6" name="Footer Placeholder 5">
            <a:extLst>
              <a:ext uri="{FF2B5EF4-FFF2-40B4-BE49-F238E27FC236}">
                <a16:creationId xmlns:a16="http://schemas.microsoft.com/office/drawing/2014/main" id="{449B4F7D-7F93-644C-B245-3CD5BA1A239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D97DDE3-B10A-9B48-9EEA-6B8DC24C7E36}"/>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1677394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9020C-6CC8-B645-A421-8E3323AE9E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03EEA88-C4F2-8C47-9596-22E81F96C4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88E8E35A-4149-9947-92D4-37D3944990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DF8A102-7E06-9B4C-B3B5-FA2C1D4677BB}"/>
              </a:ext>
            </a:extLst>
          </p:cNvPr>
          <p:cNvSpPr>
            <a:spLocks noGrp="1"/>
          </p:cNvSpPr>
          <p:nvPr>
            <p:ph type="dt" sz="half" idx="10"/>
          </p:nvPr>
        </p:nvSpPr>
        <p:spPr/>
        <p:txBody>
          <a:bodyPr/>
          <a:lstStyle/>
          <a:p>
            <a:fld id="{1F635B26-DA32-FC42-81F9-1E6180DD43B2}" type="datetimeFigureOut">
              <a:rPr lang="en-US" smtClean="0"/>
              <a:t>5/29/2025</a:t>
            </a:fld>
            <a:endParaRPr lang="en-US" dirty="0"/>
          </a:p>
        </p:txBody>
      </p:sp>
      <p:sp>
        <p:nvSpPr>
          <p:cNvPr id="6" name="Footer Placeholder 5">
            <a:extLst>
              <a:ext uri="{FF2B5EF4-FFF2-40B4-BE49-F238E27FC236}">
                <a16:creationId xmlns:a16="http://schemas.microsoft.com/office/drawing/2014/main" id="{2585F82F-01DF-5740-9227-B4B7B2B36FD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64E7D97-F9BC-0641-A654-DB3FB60B4894}"/>
              </a:ext>
            </a:extLst>
          </p:cNvPr>
          <p:cNvSpPr>
            <a:spLocks noGrp="1"/>
          </p:cNvSpPr>
          <p:nvPr>
            <p:ph type="sldNum" sz="quarter" idx="12"/>
          </p:nvPr>
        </p:nvSpPr>
        <p:spPr/>
        <p:txBody>
          <a:bodyPr/>
          <a:lstStyle/>
          <a:p>
            <a:fld id="{7E104C27-2EB5-1D47-AAFF-4479D239797C}" type="slidenum">
              <a:rPr lang="en-US" smtClean="0"/>
              <a:t>‹#›</a:t>
            </a:fld>
            <a:endParaRPr lang="en-US" dirty="0"/>
          </a:p>
        </p:txBody>
      </p:sp>
    </p:spTree>
    <p:extLst>
      <p:ext uri="{BB962C8B-B14F-4D97-AF65-F5344CB8AC3E}">
        <p14:creationId xmlns:p14="http://schemas.microsoft.com/office/powerpoint/2010/main" val="238456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C23BE33-E3EC-9A4A-87A1-EC7B179754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540EC5-F161-524C-9EB7-DC98F6A53A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394E37-679F-FC4D-B6BB-BDF66E6B40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635B26-DA32-FC42-81F9-1E6180DD43B2}" type="datetimeFigureOut">
              <a:rPr lang="en-US" smtClean="0"/>
              <a:t>5/29/2025</a:t>
            </a:fld>
            <a:endParaRPr lang="en-US" dirty="0"/>
          </a:p>
        </p:txBody>
      </p:sp>
      <p:sp>
        <p:nvSpPr>
          <p:cNvPr id="5" name="Footer Placeholder 4">
            <a:extLst>
              <a:ext uri="{FF2B5EF4-FFF2-40B4-BE49-F238E27FC236}">
                <a16:creationId xmlns:a16="http://schemas.microsoft.com/office/drawing/2014/main" id="{AA9BFC51-2220-294D-AB44-7B6985CC29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7B56E6B5-F5D5-964E-8D9A-4CCA15574D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104C27-2EB5-1D47-AAFF-4479D239797C}" type="slidenum">
              <a:rPr lang="en-US" smtClean="0"/>
              <a:t>‹#›</a:t>
            </a:fld>
            <a:endParaRPr lang="en-US" dirty="0"/>
          </a:p>
        </p:txBody>
      </p:sp>
    </p:spTree>
    <p:extLst>
      <p:ext uri="{BB962C8B-B14F-4D97-AF65-F5344CB8AC3E}">
        <p14:creationId xmlns:p14="http://schemas.microsoft.com/office/powerpoint/2010/main" val="4191284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3.jpeg"/><Relationship Id="rId9" Type="http://schemas.microsoft.com/office/2007/relationships/diagramDrawing" Target="../diagrams/drawing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3.jpeg"/><Relationship Id="rId7" Type="http://schemas.openxmlformats.org/officeDocument/2006/relationships/diagramColors" Target="../diagrams/colors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9428DD7-175C-B449-BE83-FC79C14ECA36}"/>
              </a:ext>
            </a:extLst>
          </p:cNvPr>
          <p:cNvPicPr>
            <a:picLocks noChangeAspect="1"/>
          </p:cNvPicPr>
          <p:nvPr/>
        </p:nvPicPr>
        <p:blipFill>
          <a:blip r:embed="rId3"/>
          <a:srcRect/>
          <a:stretch/>
        </p:blipFill>
        <p:spPr>
          <a:xfrm>
            <a:off x="-3047" y="13865"/>
            <a:ext cx="12191999" cy="6857990"/>
          </a:xfrm>
          <a:prstGeom prst="rect">
            <a:avLst/>
          </a:prstGeom>
        </p:spPr>
      </p:pic>
      <p:sp>
        <p:nvSpPr>
          <p:cNvPr id="17" name="Rectangle 16">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F763D8-9400-8941-90AB-0C7DE0843FD2}"/>
              </a:ext>
            </a:extLst>
          </p:cNvPr>
          <p:cNvSpPr>
            <a:spLocks noGrp="1"/>
          </p:cNvSpPr>
          <p:nvPr>
            <p:ph type="ctrTitle"/>
          </p:nvPr>
        </p:nvSpPr>
        <p:spPr>
          <a:xfrm>
            <a:off x="1097280" y="325550"/>
            <a:ext cx="10058400" cy="3574778"/>
          </a:xfrm>
          <a:effectLst>
            <a:outerShdw blurRad="50800" dist="38100" dir="2700000" algn="tl" rotWithShape="0">
              <a:prstClr val="black">
                <a:alpha val="40000"/>
              </a:prstClr>
            </a:outerShdw>
          </a:effectLst>
        </p:spPr>
        <p:txBody>
          <a:bodyPr>
            <a:normAutofit/>
          </a:bodyPr>
          <a:lstStyle/>
          <a:p>
            <a:pPr>
              <a:spcAft>
                <a:spcPts val="800"/>
              </a:spcAft>
            </a:pPr>
            <a:r>
              <a:rPr lang="en-US" sz="4800" kern="1400" spc="-50" dirty="0">
                <a:effectLst/>
                <a:latin typeface="Aptos Display" panose="020B0004020202020204" pitchFamily="34" charset="0"/>
                <a:ea typeface="Times New Roman" panose="02020603050405020304" pitchFamily="18" charset="0"/>
                <a:cs typeface="Times New Roman" panose="02020603050405020304" pitchFamily="18" charset="0"/>
              </a:rPr>
              <a:t>ASSESSING THE READING CAPABILITIES OF SOUTH AFRICAN YOUTH: CURRENT STATUS, CHALLENGES AND IMPLICATIONS</a:t>
            </a:r>
            <a:br>
              <a:rPr lang="en-ZA" sz="4800" kern="1400" spc="-50" dirty="0">
                <a:solidFill>
                  <a:srgbClr val="FFFFFF"/>
                </a:solidFill>
                <a:effectLst/>
                <a:latin typeface="Aptos Display" panose="020B0004020202020204" pitchFamily="34" charset="0"/>
                <a:ea typeface="Times New Roman" panose="02020603050405020304" pitchFamily="18" charset="0"/>
                <a:cs typeface="Times New Roman" panose="02020603050405020304" pitchFamily="18" charset="0"/>
              </a:rPr>
            </a:br>
            <a:endParaRPr lang="en-ZA" sz="48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Subtitle 2">
            <a:extLst>
              <a:ext uri="{FF2B5EF4-FFF2-40B4-BE49-F238E27FC236}">
                <a16:creationId xmlns:a16="http://schemas.microsoft.com/office/drawing/2014/main" id="{0137E48E-872A-9641-BBF1-D29BD06FCEE3}"/>
              </a:ext>
            </a:extLst>
          </p:cNvPr>
          <p:cNvSpPr>
            <a:spLocks noGrp="1"/>
          </p:cNvSpPr>
          <p:nvPr>
            <p:ph type="subTitle" idx="1"/>
          </p:nvPr>
        </p:nvSpPr>
        <p:spPr>
          <a:xfrm>
            <a:off x="1100051" y="4072043"/>
            <a:ext cx="10058400" cy="1282707"/>
          </a:xfrm>
          <a:effectLst>
            <a:outerShdw blurRad="50800" dist="38100" dir="2700000" algn="tl" rotWithShape="0">
              <a:prstClr val="black">
                <a:alpha val="40000"/>
              </a:prstClr>
            </a:outerShdw>
          </a:effectLst>
        </p:spPr>
        <p:txBody>
          <a:bodyPr>
            <a:noAutofit/>
          </a:bodyPr>
          <a:lstStyle/>
          <a:p>
            <a:pPr algn="r"/>
            <a:r>
              <a:rPr lang="en-US" sz="4000" b="1" dirty="0">
                <a:solidFill>
                  <a:schemeClr val="accent4"/>
                </a:solidFill>
              </a:rPr>
              <a:t>Prof G Jiyane </a:t>
            </a:r>
          </a:p>
          <a:p>
            <a:pPr algn="r"/>
            <a:r>
              <a:rPr lang="en-US" sz="4000" b="1" dirty="0">
                <a:solidFill>
                  <a:schemeClr val="accent4"/>
                </a:solidFill>
              </a:rPr>
              <a:t>Lwandile N. Khumalo</a:t>
            </a:r>
          </a:p>
          <a:p>
            <a:pPr algn="r"/>
            <a:r>
              <a:rPr lang="en-US" sz="4800" b="1" dirty="0">
                <a:solidFill>
                  <a:schemeClr val="accent4"/>
                </a:solidFill>
              </a:rPr>
              <a:t>University of Zululand</a:t>
            </a:r>
          </a:p>
          <a:p>
            <a:endParaRPr lang="en-US" sz="4000" b="1" dirty="0">
              <a:solidFill>
                <a:schemeClr val="accent4"/>
              </a:solidFill>
            </a:endParaRPr>
          </a:p>
        </p:txBody>
      </p:sp>
    </p:spTree>
    <p:extLst>
      <p:ext uri="{BB962C8B-B14F-4D97-AF65-F5344CB8AC3E}">
        <p14:creationId xmlns:p14="http://schemas.microsoft.com/office/powerpoint/2010/main" val="40683809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C3A08-4F44-11D4-B2B8-4DE2BA02BCC3}"/>
              </a:ext>
            </a:extLst>
          </p:cNvPr>
          <p:cNvSpPr>
            <a:spLocks noGrp="1"/>
          </p:cNvSpPr>
          <p:nvPr>
            <p:ph type="title"/>
          </p:nvPr>
        </p:nvSpPr>
        <p:spPr/>
        <p:txBody>
          <a:bodyPr/>
          <a:lstStyle/>
          <a:p>
            <a:r>
              <a:rPr lang="en-ZA" dirty="0"/>
              <a:t>Conclusions </a:t>
            </a:r>
          </a:p>
        </p:txBody>
      </p:sp>
      <p:sp>
        <p:nvSpPr>
          <p:cNvPr id="3" name="Content Placeholder 2">
            <a:extLst>
              <a:ext uri="{FF2B5EF4-FFF2-40B4-BE49-F238E27FC236}">
                <a16:creationId xmlns:a16="http://schemas.microsoft.com/office/drawing/2014/main" id="{CA848726-4EF1-8773-3B44-A8487466357C}"/>
              </a:ext>
            </a:extLst>
          </p:cNvPr>
          <p:cNvSpPr>
            <a:spLocks noGrp="1"/>
          </p:cNvSpPr>
          <p:nvPr>
            <p:ph idx="1"/>
          </p:nvPr>
        </p:nvSpPr>
        <p:spPr/>
        <p:txBody>
          <a:bodyPr/>
          <a:lstStyle/>
          <a:p>
            <a:r>
              <a:rPr lang="en-US" dirty="0"/>
              <a:t>South African Government should ensure provision of adequate infrastructure especially in schools from rural areas. </a:t>
            </a:r>
          </a:p>
          <a:p>
            <a:r>
              <a:rPr lang="en-US" dirty="0"/>
              <a:t>Parents and teachers should cooperate to support literacy rate reading proficiency.</a:t>
            </a:r>
          </a:p>
          <a:p>
            <a:r>
              <a:rPr lang="en-US" dirty="0"/>
              <a:t>Programs such as spelling-bee, and essay writing competitions should be considered as a tool to promote reading among children</a:t>
            </a:r>
          </a:p>
          <a:p>
            <a:r>
              <a:rPr lang="en-US" dirty="0"/>
              <a:t>Availability of reading materials, especially in African languages must be ensured to </a:t>
            </a:r>
            <a:r>
              <a:rPr lang="en-US" dirty="0" err="1"/>
              <a:t>emphasise</a:t>
            </a:r>
            <a:r>
              <a:rPr lang="en-US" dirty="0"/>
              <a:t> readding for understanding among children</a:t>
            </a:r>
          </a:p>
          <a:p>
            <a:pPr marL="0" indent="0">
              <a:buNone/>
            </a:pPr>
            <a:endParaRPr lang="en-ZA" dirty="0"/>
          </a:p>
        </p:txBody>
      </p:sp>
    </p:spTree>
    <p:extLst>
      <p:ext uri="{BB962C8B-B14F-4D97-AF65-F5344CB8AC3E}">
        <p14:creationId xmlns:p14="http://schemas.microsoft.com/office/powerpoint/2010/main" val="3292059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94298-E032-31F8-D1C3-61A4801A7274}"/>
              </a:ext>
            </a:extLst>
          </p:cNvPr>
          <p:cNvSpPr>
            <a:spLocks noGrp="1"/>
          </p:cNvSpPr>
          <p:nvPr>
            <p:ph type="title"/>
          </p:nvPr>
        </p:nvSpPr>
        <p:spPr/>
        <p:txBody>
          <a:bodyPr/>
          <a:lstStyle/>
          <a:p>
            <a:r>
              <a:rPr lang="en-ZA" dirty="0"/>
              <a:t>Recommendations</a:t>
            </a:r>
          </a:p>
        </p:txBody>
      </p:sp>
      <p:sp>
        <p:nvSpPr>
          <p:cNvPr id="3" name="Content Placeholder 2">
            <a:extLst>
              <a:ext uri="{FF2B5EF4-FFF2-40B4-BE49-F238E27FC236}">
                <a16:creationId xmlns:a16="http://schemas.microsoft.com/office/drawing/2014/main" id="{40783874-4635-65A8-684E-2C393382A5F2}"/>
              </a:ext>
            </a:extLst>
          </p:cNvPr>
          <p:cNvSpPr>
            <a:spLocks noGrp="1"/>
          </p:cNvSpPr>
          <p:nvPr>
            <p:ph idx="1"/>
          </p:nvPr>
        </p:nvSpPr>
        <p:spPr/>
        <p:txBody>
          <a:bodyPr>
            <a:normAutofit/>
          </a:bodyPr>
          <a:lstStyle/>
          <a:p>
            <a:r>
              <a:rPr lang="en-ZA" dirty="0"/>
              <a:t>Libraries to promote reading effectively</a:t>
            </a:r>
          </a:p>
          <a:p>
            <a:r>
              <a:rPr lang="en-ZA" dirty="0"/>
              <a:t>Government to support public schools with libraries, digital devices and funding</a:t>
            </a:r>
          </a:p>
          <a:p>
            <a:r>
              <a:rPr lang="en-ZA" dirty="0"/>
              <a:t>Government to provide infrastructure in public schools </a:t>
            </a:r>
          </a:p>
          <a:p>
            <a:r>
              <a:rPr lang="en-ZA" dirty="0"/>
              <a:t>Parents to motivate and support children with reading at home </a:t>
            </a:r>
          </a:p>
        </p:txBody>
      </p:sp>
    </p:spTree>
    <p:extLst>
      <p:ext uri="{BB962C8B-B14F-4D97-AF65-F5344CB8AC3E}">
        <p14:creationId xmlns:p14="http://schemas.microsoft.com/office/powerpoint/2010/main" val="4890436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4" descr="A white and blue flag with a blue and yellow flag&#10;&#10;Description automatically generated">
            <a:extLst>
              <a:ext uri="{FF2B5EF4-FFF2-40B4-BE49-F238E27FC236}">
                <a16:creationId xmlns:a16="http://schemas.microsoft.com/office/drawing/2014/main" id="{6BF26865-5439-E229-D4CB-4FA75D13878A}"/>
              </a:ext>
            </a:extLst>
          </p:cNvPr>
          <p:cNvPicPr>
            <a:picLocks noChangeAspect="1"/>
          </p:cNvPicPr>
          <p:nvPr/>
        </p:nvPicPr>
        <p:blipFill rotWithShape="1">
          <a:blip r:embed="rId2"/>
          <a:srcRect/>
          <a:stretch/>
        </p:blipFill>
        <p:spPr>
          <a:xfrm>
            <a:off x="33337" y="953290"/>
            <a:ext cx="12191999" cy="6859714"/>
          </a:xfrm>
          <a:prstGeom prst="rect">
            <a:avLst/>
          </a:prstGeom>
        </p:spPr>
      </p:pic>
      <p:sp>
        <p:nvSpPr>
          <p:cNvPr id="2" name="Title 1">
            <a:extLst>
              <a:ext uri="{FF2B5EF4-FFF2-40B4-BE49-F238E27FC236}">
                <a16:creationId xmlns:a16="http://schemas.microsoft.com/office/drawing/2014/main" id="{AD211102-C4F4-164C-0157-FACE0C25F394}"/>
              </a:ext>
            </a:extLst>
          </p:cNvPr>
          <p:cNvSpPr>
            <a:spLocks noGrp="1"/>
          </p:cNvSpPr>
          <p:nvPr>
            <p:ph type="title"/>
          </p:nvPr>
        </p:nvSpPr>
        <p:spPr>
          <a:xfrm>
            <a:off x="838200" y="-30373"/>
            <a:ext cx="10515600" cy="711410"/>
          </a:xfrm>
        </p:spPr>
        <p:txBody>
          <a:bodyPr/>
          <a:lstStyle/>
          <a:p>
            <a:r>
              <a:rPr lang="en-ZA" dirty="0"/>
              <a:t>References </a:t>
            </a:r>
          </a:p>
        </p:txBody>
      </p:sp>
      <p:sp>
        <p:nvSpPr>
          <p:cNvPr id="4" name="Content Placeholder 3">
            <a:extLst>
              <a:ext uri="{FF2B5EF4-FFF2-40B4-BE49-F238E27FC236}">
                <a16:creationId xmlns:a16="http://schemas.microsoft.com/office/drawing/2014/main" id="{65B3DB2B-22E5-1A4A-16B3-D1F1316B304C}"/>
              </a:ext>
            </a:extLst>
          </p:cNvPr>
          <p:cNvSpPr>
            <a:spLocks noGrp="1"/>
          </p:cNvSpPr>
          <p:nvPr>
            <p:ph idx="1"/>
          </p:nvPr>
        </p:nvSpPr>
        <p:spPr>
          <a:xfrm>
            <a:off x="0" y="526473"/>
            <a:ext cx="11353800" cy="6859714"/>
          </a:xfrm>
        </p:spPr>
        <p:txBody>
          <a:bodyPr>
            <a:normAutofit fontScale="25000" lnSpcReduction="20000"/>
          </a:bodyPr>
          <a:lstStyle/>
          <a:p>
            <a:pPr marL="0" indent="0">
              <a:buNone/>
            </a:pPr>
            <a:r>
              <a:rPr lang="en-US" dirty="0"/>
              <a:t>Andrew, P .and. Johnso, A.2008. Defining Reading. </a:t>
            </a:r>
          </a:p>
          <a:p>
            <a:pPr marL="0" indent="0">
              <a:buNone/>
            </a:pPr>
            <a:r>
              <a:rPr lang="en-US" dirty="0"/>
              <a:t>Asif, M. and Yang, L., 2021. An investigation of the reading culture: the role of libraries to promote reading culture in Pakistan. Journal of Language and Cultural Education, 9(3), pp.40-62.</a:t>
            </a:r>
          </a:p>
          <a:p>
            <a:pPr marL="0" indent="0">
              <a:buNone/>
            </a:pPr>
            <a:r>
              <a:rPr lang="en-US" dirty="0"/>
              <a:t>Bala, S. and Lal, P., 2016. Usage of electronic resources and their impact on reading culture: A case study of Punjab Agricultural University, Ludhiana. International Journal of Digital Library Services, 6(3), pp.59-66.</a:t>
            </a:r>
          </a:p>
          <a:p>
            <a:pPr marL="0" indent="0">
              <a:buNone/>
            </a:pPr>
            <a:r>
              <a:rPr lang="en-US" dirty="0"/>
              <a:t>Bohmer, B. and. Wills, G. (2023).  COVID-19 and inequality in reading outcomes in South Africa: PIRLS 2016 AND 2021. </a:t>
            </a:r>
          </a:p>
          <a:p>
            <a:pPr marL="0" indent="0">
              <a:buNone/>
            </a:pPr>
            <a:r>
              <a:rPr lang="en-US" dirty="0"/>
              <a:t>Breytenbach, N., Renard, M. and </a:t>
            </a:r>
            <a:r>
              <a:rPr lang="en-US" dirty="0" err="1"/>
              <a:t>Snelgar</a:t>
            </a:r>
            <a:r>
              <a:rPr lang="en-US" dirty="0"/>
              <a:t>, R.J., 2013. The level of </a:t>
            </a:r>
            <a:r>
              <a:rPr lang="en-US" dirty="0" err="1"/>
              <a:t>organisational</a:t>
            </a:r>
            <a:r>
              <a:rPr lang="en-US" dirty="0"/>
              <a:t> identification amongst students at a post-merged South African university. SA Journal of Human Resource Management, 11(1), pp.1-14.</a:t>
            </a:r>
          </a:p>
          <a:p>
            <a:pPr marL="0" indent="0">
              <a:buNone/>
            </a:pPr>
            <a:r>
              <a:rPr lang="en-US" dirty="0"/>
              <a:t>Chettri, K. and Rout, S.K., 2013. Reading habits-An overview. Journal of Humanities and Social Science, 14(6), pp.13-17.</a:t>
            </a:r>
          </a:p>
          <a:p>
            <a:pPr marL="0" indent="0">
              <a:buNone/>
            </a:pPr>
            <a:r>
              <a:rPr lang="en-US" dirty="0"/>
              <a:t>Chou, M.J. and Cheng, J.C., 2015. Parent-Child Aesthetic Shared Reading with Young Children. Universal Journal of Educational Research, 3(11), pp.871-876.</a:t>
            </a:r>
          </a:p>
          <a:p>
            <a:pPr marL="0" indent="0">
              <a:buNone/>
            </a:pPr>
            <a:r>
              <a:rPr lang="en-US" dirty="0"/>
              <a:t>Chou, M.J., Cheng, J.C. and Cheng, Y.W., 2016. Operating Classroom Aesthetic Reading Environment to Raise Children's Reading Motivation. Universal Journal of Educational Research, 4(1), pp.81-97.</a:t>
            </a:r>
          </a:p>
          <a:p>
            <a:pPr marL="0" indent="0">
              <a:buNone/>
            </a:pPr>
            <a:r>
              <a:rPr lang="en-US" dirty="0" err="1"/>
              <a:t>Combrinck</a:t>
            </a:r>
            <a:r>
              <a:rPr lang="en-US" dirty="0"/>
              <a:t>, C. and </a:t>
            </a:r>
            <a:r>
              <a:rPr lang="en-US" dirty="0" err="1"/>
              <a:t>Mtsatse</a:t>
            </a:r>
            <a:r>
              <a:rPr lang="en-US" dirty="0"/>
              <a:t>, N., 2019. Reading on paper or reading digitally? Reflections and implications of </a:t>
            </a:r>
            <a:r>
              <a:rPr lang="en-US" dirty="0" err="1"/>
              <a:t>ePIRLS</a:t>
            </a:r>
            <a:r>
              <a:rPr lang="en-US" dirty="0"/>
              <a:t> 2016 in South Africa. South African Journal of Education, 39.</a:t>
            </a:r>
          </a:p>
          <a:p>
            <a:pPr marL="0" indent="0">
              <a:buNone/>
            </a:pPr>
            <a:r>
              <a:rPr lang="en-US" dirty="0"/>
              <a:t>Elleman, A.M. and Oslund, E.L., 2019. Reading comprehension research: Implications for practice and policy. Policy insights from the behavioral and brain sciences, 6(1), pp.3-11.</a:t>
            </a:r>
          </a:p>
          <a:p>
            <a:pPr marL="0" indent="0">
              <a:buNone/>
            </a:pPr>
            <a:r>
              <a:rPr lang="en-US" dirty="0"/>
              <a:t>Erich, A.T., 2015. The Public Library and Its Role in the Community. </a:t>
            </a:r>
            <a:r>
              <a:rPr lang="en-US" dirty="0" err="1"/>
              <a:t>Studii</a:t>
            </a:r>
            <a:r>
              <a:rPr lang="en-US" dirty="0"/>
              <a:t> de </a:t>
            </a:r>
            <a:r>
              <a:rPr lang="en-US" dirty="0" err="1"/>
              <a:t>Biblioteconomie</a:t>
            </a:r>
            <a:r>
              <a:rPr lang="en-US" dirty="0"/>
              <a:t> </a:t>
            </a:r>
            <a:r>
              <a:rPr lang="en-US" dirty="0" err="1"/>
              <a:t>şi</a:t>
            </a:r>
            <a:r>
              <a:rPr lang="en-US" dirty="0"/>
              <a:t> </a:t>
            </a:r>
            <a:r>
              <a:rPr lang="en-US" dirty="0" err="1"/>
              <a:t>Ştiinţa</a:t>
            </a:r>
            <a:r>
              <a:rPr lang="en-US" dirty="0"/>
              <a:t> </a:t>
            </a:r>
            <a:r>
              <a:rPr lang="en-US" dirty="0" err="1"/>
              <a:t>Informării</a:t>
            </a:r>
            <a:r>
              <a:rPr lang="en-US" dirty="0"/>
              <a:t>, (19), pp.27-32.</a:t>
            </a:r>
          </a:p>
          <a:p>
            <a:pPr marL="0" indent="0">
              <a:buNone/>
            </a:pPr>
            <a:r>
              <a:rPr lang="en-US" dirty="0"/>
              <a:t>Evershed Jane, More Than a Tea Party (1996) South Africa. </a:t>
            </a:r>
          </a:p>
          <a:p>
            <a:pPr marL="0" indent="0">
              <a:buNone/>
            </a:pPr>
            <a:r>
              <a:rPr lang="en-US" dirty="0"/>
              <a:t>Evershed Jane, More Than a Tea Party (1996) South Africa. National Department of Education (1999) Manifesto on Values, Education and Democracy.</a:t>
            </a:r>
          </a:p>
          <a:p>
            <a:pPr marL="0" indent="0">
              <a:buNone/>
            </a:pPr>
            <a:r>
              <a:rPr lang="en-US" dirty="0"/>
              <a:t>Fisher, J.F., Bushko, K. and White, J., 2017. Blended beyond borders: A scan of blended learning obstacles and opportunities in Brazil, Malaysia, &amp; South Africa. WISE.</a:t>
            </a:r>
          </a:p>
          <a:p>
            <a:pPr marL="0" indent="0">
              <a:buNone/>
            </a:pPr>
            <a:r>
              <a:rPr lang="en-US" dirty="0"/>
              <a:t>Howie, S. and Chamberlain, M., 2017. Reading Performance in Post-Colonial Contexts and the Effect of Instruction in a Second Language. Policy Brief No. 14. International Association for the Evaluation of Educational Achievement.</a:t>
            </a:r>
          </a:p>
          <a:p>
            <a:pPr marL="0" indent="0">
              <a:buNone/>
            </a:pPr>
            <a:r>
              <a:rPr lang="en-US" dirty="0"/>
              <a:t>Jamali, H.R., Nicholas, D. and Rowlands, I., 2009, January. Scholarly e‐books: The views of 16,000 academics: Results from the JISC national e‐book observatory. In </a:t>
            </a:r>
            <a:r>
              <a:rPr lang="en-US" dirty="0" err="1"/>
              <a:t>Aslib</a:t>
            </a:r>
            <a:r>
              <a:rPr lang="en-US" dirty="0"/>
              <a:t> proceedings (Vol. 61, No. 1, pp. 33-47). Emerald Group Publishing Limited.</a:t>
            </a:r>
          </a:p>
          <a:p>
            <a:pPr marL="0" indent="0">
              <a:buNone/>
            </a:pPr>
            <a:r>
              <a:rPr lang="en-US" dirty="0"/>
              <a:t>Johari, A., Tom, A.A., </a:t>
            </a:r>
            <a:r>
              <a:rPr lang="en-US" dirty="0" err="1"/>
              <a:t>Morni</a:t>
            </a:r>
            <a:r>
              <a:rPr lang="en-US" dirty="0"/>
              <a:t>, A. and Sahari, S.H., 2013. Students’ reading practices and environments. Indonesian Journal of Applied Linguistics, 3(1), pp.17-28.</a:t>
            </a:r>
          </a:p>
          <a:p>
            <a:pPr marL="0" indent="0">
              <a:buNone/>
            </a:pPr>
            <a:r>
              <a:rPr lang="en-US" dirty="0"/>
              <a:t>Johnson, A. (2008). Teaching reading and writing: Research-based strategies for teachers, tutors, parents, and paraprofessionals. Lanham, MD: Rowman and Littlefield.</a:t>
            </a:r>
          </a:p>
          <a:p>
            <a:pPr marL="0" indent="0">
              <a:buNone/>
            </a:pPr>
            <a:r>
              <a:rPr lang="en-US" dirty="0"/>
              <a:t>Lee, M. and Yeo, K., 2014. Influence of home literacy environment on children reading attitude. Journal of Education and Practice, 5(8), pp.119-138.</a:t>
            </a:r>
          </a:p>
          <a:p>
            <a:pPr marL="0" indent="0">
              <a:buNone/>
            </a:pPr>
            <a:r>
              <a:rPr lang="en-US" dirty="0"/>
              <a:t>Logan, J.A., Hart, S.A., Cutting, L., Deater‐Deckard, K., Schatschneider, C. and Petrill, S., 2013. Reading development in young children: Genetic and environmental influences. Child development, 84(6), pp.2131-2144.</a:t>
            </a:r>
          </a:p>
          <a:p>
            <a:pPr marL="0" indent="0">
              <a:buNone/>
            </a:pPr>
            <a:r>
              <a:rPr lang="en-US" dirty="0" err="1"/>
              <a:t>Malipatil</a:t>
            </a:r>
            <a:r>
              <a:rPr lang="en-US" dirty="0"/>
              <a:t>, B., 2021. Role of public libraries in promoting reading habits.</a:t>
            </a:r>
          </a:p>
          <a:p>
            <a:pPr marL="0" indent="0">
              <a:buNone/>
            </a:pPr>
            <a:r>
              <a:rPr lang="en-US" dirty="0" err="1"/>
              <a:t>Mathevula</a:t>
            </a:r>
            <a:r>
              <a:rPr lang="en-US" dirty="0"/>
              <a:t>, M.D. and </a:t>
            </a:r>
            <a:r>
              <a:rPr lang="en-US" dirty="0" err="1"/>
              <a:t>Uwizeyimana</a:t>
            </a:r>
            <a:r>
              <a:rPr lang="en-US" dirty="0"/>
              <a:t>, D.E., 2014. The challenges facing the integration of ICT in teaching and learning activities in South African rural secondary schools. Mediterranean Journal of Social Sciences, 5(20), pp.1087-1097.</a:t>
            </a:r>
          </a:p>
          <a:p>
            <a:pPr marL="0" indent="0">
              <a:buNone/>
            </a:pPr>
            <a:r>
              <a:rPr lang="en-US" dirty="0"/>
              <a:t>Mojapelo, S.M., 2023. Whopping low reading literacies in South Africa. South African Journal of Libraries and Information Science, 89(1), pp.1-14.</a:t>
            </a:r>
          </a:p>
          <a:p>
            <a:pPr marL="0" indent="0">
              <a:buNone/>
            </a:pPr>
            <a:r>
              <a:rPr lang="en-US" dirty="0"/>
              <a:t>Naidoo, U., Reddy, K. and </a:t>
            </a:r>
            <a:r>
              <a:rPr lang="en-US" dirty="0" err="1"/>
              <a:t>Dorasamy</a:t>
            </a:r>
            <a:r>
              <a:rPr lang="en-US" dirty="0"/>
              <a:t>, N., 2014. Reading literacy in primary schools in South Africa: Educator perspectives on factors affecting reading literacy and strategies for improvement. International Journal of Educational Sciences, 7(1), pp.155-167.</a:t>
            </a:r>
          </a:p>
          <a:p>
            <a:pPr marL="0" indent="0">
              <a:buNone/>
            </a:pPr>
            <a:r>
              <a:rPr lang="en-US" dirty="0" err="1"/>
              <a:t>Ocholla</a:t>
            </a:r>
            <a:r>
              <a:rPr lang="en-US" dirty="0"/>
              <a:t>, D.N. and </a:t>
            </a:r>
            <a:r>
              <a:rPr lang="en-US" dirty="0" err="1"/>
              <a:t>Ocholla</a:t>
            </a:r>
            <a:r>
              <a:rPr lang="en-US" dirty="0"/>
              <a:t>, L., 2020. Readiness of academic libraries in South Africa to research, teaching and learning support in the Fourth Industrial Revolution. Library Management, 41(6/7), pp.355-368.</a:t>
            </a:r>
          </a:p>
          <a:p>
            <a:pPr marL="0" indent="0">
              <a:buNone/>
            </a:pPr>
            <a:r>
              <a:rPr lang="en-US" dirty="0" err="1"/>
              <a:t>Otike</a:t>
            </a:r>
            <a:r>
              <a:rPr lang="en-US" dirty="0"/>
              <a:t>, F. and Barát, Á.H., 2021. Roles and emerging trends of academic libraries in Kenya. Library Hi Tech News, 38(7), pp.19-23.</a:t>
            </a:r>
          </a:p>
          <a:p>
            <a:pPr marL="0" indent="0">
              <a:buNone/>
            </a:pPr>
            <a:r>
              <a:rPr lang="en-US" dirty="0"/>
              <a:t>Padayachee, K., 2017. A snapshot survey of ICT integration in South African schools. South African Computer Journal, 29(2), pp.36-65.</a:t>
            </a:r>
          </a:p>
          <a:p>
            <a:pPr marL="0" indent="0">
              <a:buNone/>
            </a:pPr>
            <a:r>
              <a:rPr lang="en-US" dirty="0"/>
              <a:t>Polzer-</a:t>
            </a:r>
            <a:r>
              <a:rPr lang="en-US" dirty="0" err="1"/>
              <a:t>Ngwato</a:t>
            </a:r>
            <a:r>
              <a:rPr lang="en-US" dirty="0"/>
              <a:t>, T., </a:t>
            </a:r>
            <a:r>
              <a:rPr lang="en-US" dirty="0" err="1"/>
              <a:t>Shilakoe</a:t>
            </a:r>
            <a:r>
              <a:rPr lang="en-US" dirty="0"/>
              <a:t>, L., Morse, K., Huston, K. (2023). National Reading Survey 2023 Findings Report. </a:t>
            </a:r>
            <a:r>
              <a:rPr lang="en-US" dirty="0" err="1"/>
              <a:t>Nal’ibali</a:t>
            </a:r>
            <a:r>
              <a:rPr lang="en-US" dirty="0"/>
              <a:t> Trust.</a:t>
            </a:r>
          </a:p>
          <a:p>
            <a:pPr marL="0" indent="0">
              <a:buNone/>
            </a:pPr>
            <a:r>
              <a:rPr lang="en-US" dirty="0"/>
              <a:t>Rog J.L. (2000) International Reading Association: Guided Reading Basics </a:t>
            </a:r>
          </a:p>
          <a:p>
            <a:pPr marL="0" indent="0">
              <a:buNone/>
            </a:pPr>
            <a:r>
              <a:rPr lang="en-US" dirty="0"/>
              <a:t>Roux, </a:t>
            </a:r>
            <a:r>
              <a:rPr lang="en-US" dirty="0" err="1"/>
              <a:t>K.et.a</a:t>
            </a:r>
            <a:r>
              <a:rPr lang="en-US" dirty="0"/>
              <a:t>. (2023). Prog  </a:t>
            </a:r>
            <a:r>
              <a:rPr lang="en-US" dirty="0" err="1"/>
              <a:t>ress</a:t>
            </a:r>
            <a:r>
              <a:rPr lang="en-US" dirty="0"/>
              <a:t> in International Reading Literacy Study 2021: South African main report.</a:t>
            </a:r>
          </a:p>
          <a:p>
            <a:pPr marL="0" indent="0">
              <a:buNone/>
            </a:pPr>
            <a:r>
              <a:rPr lang="en-US" dirty="0"/>
              <a:t>South Africa. National Department of Education (1997) Language-in- Education Policy 7. Western Cape Department of Education (2005) Systemic Testing: Grade 6</a:t>
            </a:r>
          </a:p>
          <a:p>
            <a:pPr marL="0" indent="0">
              <a:buNone/>
            </a:pPr>
            <a:r>
              <a:rPr lang="en-US" dirty="0"/>
              <a:t>South Africa. National Department of Education (1997) Language-in- Education Policy. Western Cape Department of Education (2005) Systemic Testing: Grade 6</a:t>
            </a:r>
          </a:p>
          <a:p>
            <a:pPr marL="0" indent="0">
              <a:buNone/>
            </a:pPr>
            <a:r>
              <a:rPr lang="en-US" dirty="0"/>
              <a:t>South Africa. National Department of Education (2001) Education White Paper 6 – Special Needs in Education, Building an Inclusive Education and Training System. </a:t>
            </a:r>
          </a:p>
          <a:p>
            <a:pPr marL="0" indent="0">
              <a:buNone/>
            </a:pPr>
            <a:r>
              <a:rPr lang="en-US" dirty="0"/>
              <a:t>South Africa. National Department of Education (2005) – Intermediate Phase Systematic Evaluation.</a:t>
            </a:r>
          </a:p>
          <a:p>
            <a:pPr marL="0" indent="0">
              <a:buNone/>
            </a:pPr>
            <a:r>
              <a:rPr lang="en-US" dirty="0"/>
              <a:t>South Africa. National Department of Education /UNESCO/UNICEF (1999) Monitoring and Learning Achievement South African Book Development Council (2007) National Survey into the Reading and Book Reading Behavior of South African Adults.</a:t>
            </a:r>
          </a:p>
          <a:p>
            <a:pPr marL="0" indent="0">
              <a:buNone/>
            </a:pPr>
            <a:r>
              <a:rPr lang="en-US" dirty="0"/>
              <a:t>South Africa. National Department of Education, ( 2008) Teaching Reading in Early Grades </a:t>
            </a:r>
          </a:p>
          <a:p>
            <a:pPr marL="0" indent="0">
              <a:buNone/>
            </a:pPr>
            <a:r>
              <a:rPr lang="en-US" dirty="0"/>
              <a:t>The ITHUBA Writing Projects, National Department of Education, USAID and the University of Texas in San Antonio, (2006-2008) Pretoria 12. READ Education Trust (2008) Reading Steps , Johannesburg.</a:t>
            </a:r>
          </a:p>
          <a:p>
            <a:pPr marL="0" indent="0">
              <a:buNone/>
            </a:pPr>
            <a:r>
              <a:rPr lang="en-US" dirty="0"/>
              <a:t>Tomas, M. J. L., </a:t>
            </a:r>
            <a:r>
              <a:rPr lang="en-US" dirty="0" err="1"/>
              <a:t>Villaros</a:t>
            </a:r>
            <a:r>
              <a:rPr lang="en-US" dirty="0"/>
              <a:t>, E. T., &amp; Galman, S. M. A. (2021). The Perceived Challenges in Reading of Learners: Basis for School Reading Programs. Open Journal of Social Sciences, 9, 107-122</a:t>
            </a:r>
          </a:p>
          <a:p>
            <a:pPr marL="0" indent="0">
              <a:buNone/>
            </a:pPr>
            <a:r>
              <a:rPr lang="en-US" dirty="0" err="1"/>
              <a:t>Uwatt</a:t>
            </a:r>
            <a:r>
              <a:rPr lang="en-US" dirty="0"/>
              <a:t>, L.E. and Egbe, G.B., 2011. A literacy intervention for struggling readers in Nigeria. </a:t>
            </a:r>
            <a:r>
              <a:rPr lang="en-US" dirty="0" err="1"/>
              <a:t>Mousaion</a:t>
            </a:r>
            <a:r>
              <a:rPr lang="en-US" dirty="0"/>
              <a:t>, 29(1), pp.136-154.</a:t>
            </a:r>
          </a:p>
          <a:p>
            <a:pPr marL="0" indent="0">
              <a:buNone/>
            </a:pPr>
            <a:r>
              <a:rPr lang="en-US" dirty="0"/>
              <a:t>Vignoli, R.G. and </a:t>
            </a:r>
            <a:r>
              <a:rPr lang="en-US" dirty="0" err="1"/>
              <a:t>Tomael</a:t>
            </a:r>
            <a:r>
              <a:rPr lang="en-US" dirty="0"/>
              <a:t>, M.I., 2012. American Library Association (ALA) no Second Life (SL). </a:t>
            </a:r>
            <a:r>
              <a:rPr lang="en-US" dirty="0" err="1"/>
              <a:t>Perspectivas</a:t>
            </a:r>
            <a:r>
              <a:rPr lang="en-US" dirty="0"/>
              <a:t> </a:t>
            </a:r>
            <a:r>
              <a:rPr lang="en-US" dirty="0" err="1"/>
              <a:t>em</a:t>
            </a:r>
            <a:r>
              <a:rPr lang="en-US" dirty="0"/>
              <a:t> </a:t>
            </a:r>
            <a:r>
              <a:rPr lang="en-US" dirty="0" err="1"/>
              <a:t>Ciência</a:t>
            </a:r>
            <a:r>
              <a:rPr lang="en-US" dirty="0"/>
              <a:t> da </a:t>
            </a:r>
            <a:r>
              <a:rPr lang="en-US" dirty="0" err="1"/>
              <a:t>Informação</a:t>
            </a:r>
            <a:r>
              <a:rPr lang="en-US" dirty="0"/>
              <a:t>, 17, pp.92-108.</a:t>
            </a:r>
          </a:p>
          <a:p>
            <a:pPr marL="0" indent="0">
              <a:buNone/>
            </a:pPr>
            <a:r>
              <a:rPr lang="en-US" dirty="0"/>
              <a:t>Wigfield, A. and Guthrie, J.T. eds., 2013. Motivation for reading: individual, home, textual, and classroom perspectives: a special issue of educational psychologist. Routledge.</a:t>
            </a:r>
          </a:p>
          <a:p>
            <a:pPr marL="0" indent="0">
              <a:buNone/>
            </a:pPr>
            <a:endParaRPr lang="en-US" dirty="0"/>
          </a:p>
        </p:txBody>
      </p:sp>
    </p:spTree>
    <p:extLst>
      <p:ext uri="{BB962C8B-B14F-4D97-AF65-F5344CB8AC3E}">
        <p14:creationId xmlns:p14="http://schemas.microsoft.com/office/powerpoint/2010/main" val="3793167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and white watercolor with white text&#10;&#10;AI-generated content may be incorrect.">
            <a:extLst>
              <a:ext uri="{FF2B5EF4-FFF2-40B4-BE49-F238E27FC236}">
                <a16:creationId xmlns:a16="http://schemas.microsoft.com/office/drawing/2014/main" id="{64729EC0-1C8A-490E-AB23-63D3DA230332}"/>
              </a:ext>
            </a:extLst>
          </p:cNvPr>
          <p:cNvPicPr>
            <a:picLocks noChangeAspect="1"/>
          </p:cNvPicPr>
          <p:nvPr/>
        </p:nvPicPr>
        <p:blipFill>
          <a:blip r:embed="rId2"/>
          <a:stretch>
            <a:fillRect/>
          </a:stretch>
        </p:blipFill>
        <p:spPr>
          <a:xfrm>
            <a:off x="-11069" y="274774"/>
            <a:ext cx="12203069" cy="7068133"/>
          </a:xfrm>
          <a:prstGeom prst="rect">
            <a:avLst/>
          </a:prstGeom>
        </p:spPr>
      </p:pic>
    </p:spTree>
    <p:extLst>
      <p:ext uri="{BB962C8B-B14F-4D97-AF65-F5344CB8AC3E}">
        <p14:creationId xmlns:p14="http://schemas.microsoft.com/office/powerpoint/2010/main" val="3907307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1C8C8-E1E9-0E58-BD5A-4CB1F10C8361}"/>
              </a:ext>
            </a:extLst>
          </p:cNvPr>
          <p:cNvSpPr>
            <a:spLocks noGrp="1"/>
          </p:cNvSpPr>
          <p:nvPr>
            <p:ph type="title"/>
          </p:nvPr>
        </p:nvSpPr>
        <p:spPr/>
        <p:txBody>
          <a:bodyPr/>
          <a:lstStyle/>
          <a:p>
            <a:r>
              <a:rPr lang="en-ZA" dirty="0"/>
              <a:t>Outline</a:t>
            </a:r>
          </a:p>
        </p:txBody>
      </p:sp>
      <p:sp>
        <p:nvSpPr>
          <p:cNvPr id="3" name="Content Placeholder 2">
            <a:extLst>
              <a:ext uri="{FF2B5EF4-FFF2-40B4-BE49-F238E27FC236}">
                <a16:creationId xmlns:a16="http://schemas.microsoft.com/office/drawing/2014/main" id="{495F778E-41FE-F8B7-358E-F7F6AD618747}"/>
              </a:ext>
            </a:extLst>
          </p:cNvPr>
          <p:cNvSpPr>
            <a:spLocks noGrp="1"/>
          </p:cNvSpPr>
          <p:nvPr>
            <p:ph idx="1"/>
          </p:nvPr>
        </p:nvSpPr>
        <p:spPr/>
        <p:txBody>
          <a:bodyPr>
            <a:normAutofit fontScale="92500" lnSpcReduction="20000"/>
          </a:bodyPr>
          <a:lstStyle/>
          <a:p>
            <a:r>
              <a:rPr lang="en-ZA" dirty="0"/>
              <a:t>Introduction and background</a:t>
            </a:r>
          </a:p>
          <a:p>
            <a:r>
              <a:rPr lang="en-ZA" dirty="0"/>
              <a:t>Problem statement</a:t>
            </a:r>
          </a:p>
          <a:p>
            <a:r>
              <a:rPr lang="en-ZA" dirty="0"/>
              <a:t>Research Methodology</a:t>
            </a:r>
          </a:p>
          <a:p>
            <a:r>
              <a:rPr lang="en-ZA" dirty="0"/>
              <a:t>Literature review: Current reading status</a:t>
            </a:r>
          </a:p>
          <a:p>
            <a:r>
              <a:rPr lang="en-ZA" dirty="0"/>
              <a:t>Literature review : </a:t>
            </a:r>
            <a:r>
              <a:rPr lang="en-US" dirty="0"/>
              <a:t>Challenges hindering the development of reading capabilities in South African youth.</a:t>
            </a:r>
          </a:p>
          <a:p>
            <a:r>
              <a:rPr lang="en-US" dirty="0"/>
              <a:t>Literature review: Implication and how to address the issue of reading proficiency rate among South African youth. </a:t>
            </a:r>
          </a:p>
          <a:p>
            <a:r>
              <a:rPr lang="en-US" dirty="0"/>
              <a:t>Role of Libraries in promoting reading </a:t>
            </a:r>
          </a:p>
          <a:p>
            <a:r>
              <a:rPr lang="en-US" dirty="0"/>
              <a:t>Conclusions and Recommendations</a:t>
            </a:r>
            <a:br>
              <a:rPr lang="en-US" dirty="0"/>
            </a:br>
            <a:endParaRPr lang="en-ZA" dirty="0"/>
          </a:p>
          <a:p>
            <a:endParaRPr lang="en-ZA" dirty="0"/>
          </a:p>
          <a:p>
            <a:endParaRPr lang="en-ZA" dirty="0"/>
          </a:p>
        </p:txBody>
      </p:sp>
    </p:spTree>
    <p:extLst>
      <p:ext uri="{BB962C8B-B14F-4D97-AF65-F5344CB8AC3E}">
        <p14:creationId xmlns:p14="http://schemas.microsoft.com/office/powerpoint/2010/main" val="2562760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white and blue flag with a blue and yellow flag&#10;&#10;Description automatically generated">
            <a:extLst>
              <a:ext uri="{FF2B5EF4-FFF2-40B4-BE49-F238E27FC236}">
                <a16:creationId xmlns:a16="http://schemas.microsoft.com/office/drawing/2014/main" id="{DC8DEA5A-BFDD-8C41-AB75-FC1B77DD9FCD}"/>
              </a:ext>
            </a:extLst>
          </p:cNvPr>
          <p:cNvPicPr>
            <a:picLocks noGrp="1" noChangeAspect="1"/>
          </p:cNvPicPr>
          <p:nvPr>
            <p:ph idx="1"/>
          </p:nvPr>
        </p:nvPicPr>
        <p:blipFill>
          <a:blip r:embed="rId2"/>
          <a:stretch>
            <a:fillRect/>
          </a:stretch>
        </p:blipFill>
        <p:spPr>
          <a:xfrm>
            <a:off x="0" y="-1714"/>
            <a:ext cx="12191999" cy="6859714"/>
          </a:xfrm>
        </p:spPr>
      </p:pic>
      <p:sp>
        <p:nvSpPr>
          <p:cNvPr id="2" name="Title 1">
            <a:extLst>
              <a:ext uri="{FF2B5EF4-FFF2-40B4-BE49-F238E27FC236}">
                <a16:creationId xmlns:a16="http://schemas.microsoft.com/office/drawing/2014/main" id="{D3A31D9F-0EE7-2344-905B-20FBB1426ADE}"/>
              </a:ext>
            </a:extLst>
          </p:cNvPr>
          <p:cNvSpPr>
            <a:spLocks noGrp="1"/>
          </p:cNvSpPr>
          <p:nvPr>
            <p:ph type="title"/>
          </p:nvPr>
        </p:nvSpPr>
        <p:spPr>
          <a:xfrm>
            <a:off x="838200" y="365126"/>
            <a:ext cx="5174673" cy="535420"/>
          </a:xfrm>
        </p:spPr>
        <p:txBody>
          <a:bodyPr>
            <a:normAutofit/>
          </a:bodyPr>
          <a:lstStyle/>
          <a:p>
            <a:r>
              <a:rPr lang="en-ZA" sz="3200" b="1">
                <a:latin typeface="Arial" panose="020B0604020202020204" pitchFamily="34" charset="0"/>
                <a:cs typeface="Arial" panose="020B0604020202020204" pitchFamily="34" charset="0"/>
              </a:rPr>
              <a:t>Introduction</a:t>
            </a:r>
            <a:endParaRPr lang="en-US" sz="3200" b="1" dirty="0">
              <a:latin typeface="Arial" panose="020B0604020202020204" pitchFamily="34" charset="0"/>
              <a:cs typeface="Arial" panose="020B0604020202020204" pitchFamily="34" charset="0"/>
            </a:endParaRPr>
          </a:p>
        </p:txBody>
      </p:sp>
      <p:graphicFrame>
        <p:nvGraphicFramePr>
          <p:cNvPr id="18" name="TextBox 11">
            <a:extLst>
              <a:ext uri="{FF2B5EF4-FFF2-40B4-BE49-F238E27FC236}">
                <a16:creationId xmlns:a16="http://schemas.microsoft.com/office/drawing/2014/main" id="{9BE26E81-2337-67F9-12A0-E3B8C3AF37AC}"/>
              </a:ext>
            </a:extLst>
          </p:cNvPr>
          <p:cNvGraphicFramePr/>
          <p:nvPr>
            <p:extLst>
              <p:ext uri="{D42A27DB-BD31-4B8C-83A1-F6EECF244321}">
                <p14:modId xmlns:p14="http://schemas.microsoft.com/office/powerpoint/2010/main" val="3211565458"/>
              </p:ext>
            </p:extLst>
          </p:nvPr>
        </p:nvGraphicFramePr>
        <p:xfrm>
          <a:off x="166255" y="1006867"/>
          <a:ext cx="11513127" cy="5061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35739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6000"/>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57363FD-7E77-4145-9483-331A807A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6802" cy="6858000"/>
          </a:xfrm>
          <a:prstGeom prst="rect">
            <a:avLst/>
          </a:prstGeom>
          <a:gradFill flip="none" rotWithShape="1">
            <a:gsLst>
              <a:gs pos="28000">
                <a:schemeClr val="bg2">
                  <a:alpha val="84000"/>
                </a:schemeClr>
              </a:gs>
              <a:gs pos="74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DC8DEA5A-BFDD-8C41-AB75-FC1B77DD9FCD}"/>
              </a:ext>
            </a:extLst>
          </p:cNvPr>
          <p:cNvPicPr>
            <a:picLocks noGrp="1" noChangeAspect="1"/>
          </p:cNvPicPr>
          <p:nvPr>
            <p:ph idx="1"/>
          </p:nvPr>
        </p:nvPicPr>
        <p:blipFill>
          <a:blip r:embed="rId4"/>
          <a:srcRect t="9091" r="9091"/>
          <a:stretch/>
        </p:blipFill>
        <p:spPr>
          <a:xfrm>
            <a:off x="20" y="10"/>
            <a:ext cx="12191980" cy="6857990"/>
          </a:xfrm>
          <a:prstGeom prst="rect">
            <a:avLst/>
          </a:prstGeom>
        </p:spPr>
      </p:pic>
      <p:sp>
        <p:nvSpPr>
          <p:cNvPr id="2" name="Title 1">
            <a:extLst>
              <a:ext uri="{FF2B5EF4-FFF2-40B4-BE49-F238E27FC236}">
                <a16:creationId xmlns:a16="http://schemas.microsoft.com/office/drawing/2014/main" id="{D3A31D9F-0EE7-2344-905B-20FBB1426ADE}"/>
              </a:ext>
            </a:extLst>
          </p:cNvPr>
          <p:cNvSpPr>
            <a:spLocks noGrp="1"/>
          </p:cNvSpPr>
          <p:nvPr>
            <p:ph type="title"/>
          </p:nvPr>
        </p:nvSpPr>
        <p:spPr>
          <a:xfrm>
            <a:off x="838200" y="365125"/>
            <a:ext cx="10515600" cy="1325563"/>
          </a:xfrm>
        </p:spPr>
        <p:txBody>
          <a:bodyPr>
            <a:normAutofit/>
          </a:bodyPr>
          <a:lstStyle/>
          <a:p>
            <a:r>
              <a:rPr lang="en-ZA" b="1" dirty="0">
                <a:latin typeface="Arial" panose="020B0604020202020204" pitchFamily="34" charset="0"/>
                <a:cs typeface="Arial" panose="020B0604020202020204" pitchFamily="34" charset="0"/>
              </a:rPr>
              <a:t>Problem Statement</a:t>
            </a:r>
            <a:endParaRPr lang="en-US" b="1" dirty="0">
              <a:latin typeface="Arial" panose="020B0604020202020204" pitchFamily="34" charset="0"/>
              <a:cs typeface="Arial" panose="020B0604020202020204" pitchFamily="34" charset="0"/>
            </a:endParaRPr>
          </a:p>
        </p:txBody>
      </p:sp>
      <p:graphicFrame>
        <p:nvGraphicFramePr>
          <p:cNvPr id="7" name="Content Placeholder 2">
            <a:extLst>
              <a:ext uri="{FF2B5EF4-FFF2-40B4-BE49-F238E27FC236}">
                <a16:creationId xmlns:a16="http://schemas.microsoft.com/office/drawing/2014/main" id="{98229998-6D6D-4EC8-B603-A23187C54A4B}"/>
              </a:ext>
            </a:extLst>
          </p:cNvPr>
          <p:cNvGraphicFramePr/>
          <p:nvPr>
            <p:extLst>
              <p:ext uri="{D42A27DB-BD31-4B8C-83A1-F6EECF244321}">
                <p14:modId xmlns:p14="http://schemas.microsoft.com/office/powerpoint/2010/main" val="3686883725"/>
              </p:ext>
            </p:extLst>
          </p:nvPr>
        </p:nvGraphicFramePr>
        <p:xfrm>
          <a:off x="838200" y="1510145"/>
          <a:ext cx="10515600" cy="466681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461518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white and blue flag with a blue and yellow flag&#10;&#10;AI-generated content may be incorrect.">
            <a:extLst>
              <a:ext uri="{FF2B5EF4-FFF2-40B4-BE49-F238E27FC236}">
                <a16:creationId xmlns:a16="http://schemas.microsoft.com/office/drawing/2014/main" id="{DC8DEA5A-BFDD-8C41-AB75-FC1B77DD9FCD}"/>
              </a:ext>
            </a:extLst>
          </p:cNvPr>
          <p:cNvPicPr>
            <a:picLocks noGrp="1" noChangeAspect="1"/>
          </p:cNvPicPr>
          <p:nvPr>
            <p:ph idx="1"/>
          </p:nvPr>
        </p:nvPicPr>
        <p:blipFill>
          <a:blip r:embed="rId2"/>
          <a:stretch>
            <a:fillRect/>
          </a:stretch>
        </p:blipFill>
        <p:spPr>
          <a:xfrm>
            <a:off x="0" y="12141"/>
            <a:ext cx="12191999" cy="6859714"/>
          </a:xfrm>
        </p:spPr>
      </p:pic>
      <p:sp>
        <p:nvSpPr>
          <p:cNvPr id="8" name="Title 1">
            <a:extLst>
              <a:ext uri="{FF2B5EF4-FFF2-40B4-BE49-F238E27FC236}">
                <a16:creationId xmlns:a16="http://schemas.microsoft.com/office/drawing/2014/main" id="{477E3CFD-2D6B-7A4F-FE90-6E3151490924}"/>
              </a:ext>
            </a:extLst>
          </p:cNvPr>
          <p:cNvSpPr>
            <a:spLocks noGrp="1"/>
          </p:cNvSpPr>
          <p:nvPr>
            <p:ph type="title"/>
          </p:nvPr>
        </p:nvSpPr>
        <p:spPr>
          <a:xfrm>
            <a:off x="256125" y="-1714"/>
            <a:ext cx="4203580" cy="2054352"/>
          </a:xfrm>
        </p:spPr>
        <p:txBody>
          <a:bodyPr>
            <a:normAutofit/>
          </a:bodyPr>
          <a:lstStyle/>
          <a:p>
            <a:r>
              <a:rPr lang="en-ZA" sz="3600" b="1" dirty="0">
                <a:latin typeface="Times New Roman" panose="02020603050405020304" pitchFamily="18" charset="0"/>
                <a:cs typeface="Times New Roman" panose="02020603050405020304" pitchFamily="18" charset="0"/>
              </a:rPr>
              <a:t>Research methodology</a:t>
            </a:r>
          </a:p>
        </p:txBody>
      </p:sp>
      <p:graphicFrame>
        <p:nvGraphicFramePr>
          <p:cNvPr id="12" name="TextBox 1">
            <a:extLst>
              <a:ext uri="{FF2B5EF4-FFF2-40B4-BE49-F238E27FC236}">
                <a16:creationId xmlns:a16="http://schemas.microsoft.com/office/drawing/2014/main" id="{30D86278-A78C-D93E-6CB9-643B3892A97B}"/>
              </a:ext>
            </a:extLst>
          </p:cNvPr>
          <p:cNvGraphicFramePr/>
          <p:nvPr>
            <p:extLst>
              <p:ext uri="{D42A27DB-BD31-4B8C-83A1-F6EECF244321}">
                <p14:modId xmlns:p14="http://schemas.microsoft.com/office/powerpoint/2010/main" val="2555854323"/>
              </p:ext>
            </p:extLst>
          </p:nvPr>
        </p:nvGraphicFramePr>
        <p:xfrm>
          <a:off x="1681843" y="1747157"/>
          <a:ext cx="8752114" cy="31393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04568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C1DEF-FDDC-AF60-ECDC-4307F323B6B7}"/>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257363FD-7E77-4145-9483-331A807A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6802" cy="6858000"/>
          </a:xfrm>
          <a:prstGeom prst="rect">
            <a:avLst/>
          </a:prstGeom>
          <a:gradFill flip="none" rotWithShape="1">
            <a:gsLst>
              <a:gs pos="28000">
                <a:schemeClr val="bg2">
                  <a:alpha val="84000"/>
                </a:schemeClr>
              </a:gs>
              <a:gs pos="74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5B5970E5-FE0E-5E74-C907-56A09799311C}"/>
              </a:ext>
            </a:extLst>
          </p:cNvPr>
          <p:cNvPicPr>
            <a:picLocks noGrp="1" noChangeAspect="1"/>
          </p:cNvPicPr>
          <p:nvPr>
            <p:ph idx="1"/>
          </p:nvPr>
        </p:nvPicPr>
        <p:blipFill>
          <a:blip r:embed="rId3"/>
          <a:srcRect t="9091" r="9091"/>
          <a:stretch/>
        </p:blipFill>
        <p:spPr>
          <a:xfrm>
            <a:off x="0" y="-365115"/>
            <a:ext cx="12191980" cy="6857990"/>
          </a:xfrm>
          <a:prstGeom prst="rect">
            <a:avLst/>
          </a:prstGeom>
        </p:spPr>
      </p:pic>
      <p:sp>
        <p:nvSpPr>
          <p:cNvPr id="2" name="Title 1">
            <a:extLst>
              <a:ext uri="{FF2B5EF4-FFF2-40B4-BE49-F238E27FC236}">
                <a16:creationId xmlns:a16="http://schemas.microsoft.com/office/drawing/2014/main" id="{C153E95A-F1AA-A5D4-E38D-D34117C2EF06}"/>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sz="2800" b="1" dirty="0"/>
              <a:t>Literature review: Current reading status of South African youth</a:t>
            </a:r>
            <a:br>
              <a:rPr lang="en-US" sz="2800" dirty="0">
                <a:effectLst/>
              </a:rPr>
            </a:br>
            <a:endParaRPr lang="en-US" sz="2800" b="1" dirty="0"/>
          </a:p>
        </p:txBody>
      </p:sp>
      <p:graphicFrame>
        <p:nvGraphicFramePr>
          <p:cNvPr id="20" name="TextBox 5">
            <a:extLst>
              <a:ext uri="{FF2B5EF4-FFF2-40B4-BE49-F238E27FC236}">
                <a16:creationId xmlns:a16="http://schemas.microsoft.com/office/drawing/2014/main" id="{4C90527D-0F8F-297E-DEEE-8E486FBE8850}"/>
              </a:ext>
            </a:extLst>
          </p:cNvPr>
          <p:cNvGraphicFramePr/>
          <p:nvPr>
            <p:extLst>
              <p:ext uri="{D42A27DB-BD31-4B8C-83A1-F6EECF244321}">
                <p14:modId xmlns:p14="http://schemas.microsoft.com/office/powerpoint/2010/main" val="1013929646"/>
              </p:ext>
            </p:extLst>
          </p:nvPr>
        </p:nvGraphicFramePr>
        <p:xfrm>
          <a:off x="838200" y="1399309"/>
          <a:ext cx="10515600" cy="47776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663342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BF0F5C-507D-F643-124C-3C2C56FCAB9E}"/>
            </a:ext>
          </a:extLst>
        </p:cNvPr>
        <p:cNvGrpSpPr/>
        <p:nvPr/>
      </p:nvGrpSpPr>
      <p:grpSpPr>
        <a:xfrm>
          <a:off x="0" y="0"/>
          <a:ext cx="0" cy="0"/>
          <a:chOff x="0" y="0"/>
          <a:chExt cx="0" cy="0"/>
        </a:xfrm>
      </p:grpSpPr>
      <p:sp>
        <p:nvSpPr>
          <p:cNvPr id="22" name="Rectangle 21">
            <a:extLst>
              <a:ext uri="{FF2B5EF4-FFF2-40B4-BE49-F238E27FC236}">
                <a16:creationId xmlns:a16="http://schemas.microsoft.com/office/drawing/2014/main" id="{257363FD-7E77-4145-9483-331A807A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6802" cy="6858000"/>
          </a:xfrm>
          <a:prstGeom prst="rect">
            <a:avLst/>
          </a:prstGeom>
          <a:gradFill flip="none" rotWithShape="1">
            <a:gsLst>
              <a:gs pos="28000">
                <a:schemeClr val="bg2">
                  <a:alpha val="84000"/>
                </a:schemeClr>
              </a:gs>
              <a:gs pos="74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65A6F379-ACB6-F2A8-EC57-EAFFE6B78848}"/>
              </a:ext>
            </a:extLst>
          </p:cNvPr>
          <p:cNvPicPr>
            <a:picLocks noGrp="1" noChangeAspect="1"/>
          </p:cNvPicPr>
          <p:nvPr>
            <p:ph idx="1"/>
          </p:nvPr>
        </p:nvPicPr>
        <p:blipFill>
          <a:blip r:embed="rId2"/>
          <a:srcRect t="9091" r="9091"/>
          <a:stretch/>
        </p:blipFill>
        <p:spPr>
          <a:xfrm>
            <a:off x="4822" y="10"/>
            <a:ext cx="12191980" cy="6857990"/>
          </a:xfrm>
          <a:prstGeom prst="rect">
            <a:avLst/>
          </a:prstGeom>
        </p:spPr>
      </p:pic>
      <p:sp>
        <p:nvSpPr>
          <p:cNvPr id="2" name="Title 1">
            <a:extLst>
              <a:ext uri="{FF2B5EF4-FFF2-40B4-BE49-F238E27FC236}">
                <a16:creationId xmlns:a16="http://schemas.microsoft.com/office/drawing/2014/main" id="{35A4AC8E-C2D5-95BB-7009-0F638A3ED6DB}"/>
              </a:ext>
            </a:extLst>
          </p:cNvPr>
          <p:cNvSpPr>
            <a:spLocks noGrp="1"/>
          </p:cNvSpPr>
          <p:nvPr>
            <p:ph type="title"/>
          </p:nvPr>
        </p:nvSpPr>
        <p:spPr>
          <a:xfrm>
            <a:off x="838200" y="365125"/>
            <a:ext cx="10515600" cy="1325563"/>
          </a:xfrm>
        </p:spPr>
        <p:txBody>
          <a:bodyPr vert="horz" lIns="91440" tIns="45720" rIns="91440" bIns="45720" rtlCol="0" anchor="ctr">
            <a:normAutofit fontScale="90000"/>
          </a:bodyPr>
          <a:lstStyle/>
          <a:p>
            <a:r>
              <a:rPr lang="en-US" sz="2800" b="1" dirty="0"/>
              <a:t>Literature review: Challenges hindering the development of reading capabilities in South African youth</a:t>
            </a:r>
            <a:br>
              <a:rPr lang="en-US" sz="2800" b="1" dirty="0">
                <a:effectLst/>
              </a:rPr>
            </a:br>
            <a:br>
              <a:rPr lang="en-US" sz="2800" dirty="0">
                <a:effectLst/>
              </a:rPr>
            </a:br>
            <a:endParaRPr lang="en-US" sz="2800" b="1" dirty="0"/>
          </a:p>
        </p:txBody>
      </p:sp>
      <p:graphicFrame>
        <p:nvGraphicFramePr>
          <p:cNvPr id="24" name="TextBox 3">
            <a:extLst>
              <a:ext uri="{FF2B5EF4-FFF2-40B4-BE49-F238E27FC236}">
                <a16:creationId xmlns:a16="http://schemas.microsoft.com/office/drawing/2014/main" id="{61F38505-F5D4-F086-691A-718FC9B74686}"/>
              </a:ext>
            </a:extLst>
          </p:cNvPr>
          <p:cNvGraphicFramePr/>
          <p:nvPr>
            <p:extLst>
              <p:ext uri="{D42A27DB-BD31-4B8C-83A1-F6EECF244321}">
                <p14:modId xmlns:p14="http://schemas.microsoft.com/office/powerpoint/2010/main" val="217468922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14694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F7477-D579-26B1-4FAE-44B43AA76415}"/>
            </a:ext>
          </a:extLst>
        </p:cNvPr>
        <p:cNvGrpSpPr/>
        <p:nvPr/>
      </p:nvGrpSpPr>
      <p:grpSpPr>
        <a:xfrm>
          <a:off x="0" y="0"/>
          <a:ext cx="0" cy="0"/>
          <a:chOff x="0" y="0"/>
          <a:chExt cx="0" cy="0"/>
        </a:xfrm>
      </p:grpSpPr>
      <p:sp>
        <p:nvSpPr>
          <p:cNvPr id="57" name="Rectangle 56">
            <a:extLst>
              <a:ext uri="{FF2B5EF4-FFF2-40B4-BE49-F238E27FC236}">
                <a16:creationId xmlns:a16="http://schemas.microsoft.com/office/drawing/2014/main" id="{257363FD-7E77-4145-9483-331A807A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6802" cy="6858000"/>
          </a:xfrm>
          <a:prstGeom prst="rect">
            <a:avLst/>
          </a:prstGeom>
          <a:gradFill flip="none" rotWithShape="1">
            <a:gsLst>
              <a:gs pos="28000">
                <a:schemeClr val="bg2">
                  <a:alpha val="84000"/>
                </a:schemeClr>
              </a:gs>
              <a:gs pos="74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descr="A white and blue flag with a blue and yellow flag&#10;&#10;AI-generated content may be incorrect.">
            <a:extLst>
              <a:ext uri="{FF2B5EF4-FFF2-40B4-BE49-F238E27FC236}">
                <a16:creationId xmlns:a16="http://schemas.microsoft.com/office/drawing/2014/main" id="{FEA00699-CDCF-3611-0C4A-59A8ADD9179C}"/>
              </a:ext>
            </a:extLst>
          </p:cNvPr>
          <p:cNvPicPr>
            <a:picLocks noGrp="1" noChangeAspect="1"/>
          </p:cNvPicPr>
          <p:nvPr>
            <p:ph idx="1"/>
          </p:nvPr>
        </p:nvPicPr>
        <p:blipFill>
          <a:blip r:embed="rId3"/>
          <a:srcRect t="9091" r="9091"/>
          <a:stretch/>
        </p:blipFill>
        <p:spPr>
          <a:xfrm>
            <a:off x="20" y="10"/>
            <a:ext cx="12191980" cy="6857990"/>
          </a:xfrm>
          <a:prstGeom prst="rect">
            <a:avLst/>
          </a:prstGeom>
        </p:spPr>
      </p:pic>
      <p:sp>
        <p:nvSpPr>
          <p:cNvPr id="2" name="Title 1">
            <a:extLst>
              <a:ext uri="{FF2B5EF4-FFF2-40B4-BE49-F238E27FC236}">
                <a16:creationId xmlns:a16="http://schemas.microsoft.com/office/drawing/2014/main" id="{9501E8B2-A849-8743-1588-1B52FCE6F065}"/>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sz="2800" b="1" dirty="0"/>
              <a:t>Literature review: Implication and how to address the issue of reading proficiency rate among South African youth</a:t>
            </a:r>
            <a:br>
              <a:rPr lang="en-US" sz="2800" dirty="0">
                <a:effectLst/>
              </a:rPr>
            </a:br>
            <a:endParaRPr lang="en-US" sz="2800" b="1" dirty="0"/>
          </a:p>
        </p:txBody>
      </p:sp>
      <p:sp>
        <p:nvSpPr>
          <p:cNvPr id="6" name="TextBox 5">
            <a:extLst>
              <a:ext uri="{FF2B5EF4-FFF2-40B4-BE49-F238E27FC236}">
                <a16:creationId xmlns:a16="http://schemas.microsoft.com/office/drawing/2014/main" id="{3F5AF8FE-2E9E-3CFE-3585-57922262362C}"/>
              </a:ext>
            </a:extLst>
          </p:cNvPr>
          <p:cNvSpPr txBox="1"/>
          <p:nvPr/>
        </p:nvSpPr>
        <p:spPr>
          <a:xfrm>
            <a:off x="838200" y="1825625"/>
            <a:ext cx="10515600" cy="4351338"/>
          </a:xfrm>
          <a:prstGeom prst="rect">
            <a:avLst/>
          </a:prstGeom>
        </p:spPr>
        <p:txBody>
          <a:bodyPr vert="horz" lIns="91440" tIns="45720" rIns="91440" bIns="45720" rtlCol="0">
            <a:normAutofit/>
          </a:bodyPr>
          <a:lstStyle/>
          <a:p>
            <a:pPr marL="228600" indent="-228600">
              <a:lnSpc>
                <a:spcPct val="90000"/>
              </a:lnSpc>
              <a:spcAft>
                <a:spcPts val="800"/>
              </a:spcAft>
              <a:buFont typeface="Arial" panose="020B0604020202020204" pitchFamily="34" charset="0"/>
              <a:buChar char="•"/>
            </a:pPr>
            <a:endParaRPr lang="en-US" sz="2000" dirty="0">
              <a:effectLst/>
            </a:endParaRPr>
          </a:p>
        </p:txBody>
      </p:sp>
      <p:sp>
        <p:nvSpPr>
          <p:cNvPr id="4" name="TextBox 3">
            <a:extLst>
              <a:ext uri="{FF2B5EF4-FFF2-40B4-BE49-F238E27FC236}">
                <a16:creationId xmlns:a16="http://schemas.microsoft.com/office/drawing/2014/main" id="{D0631631-150A-A50E-EE1A-2003FB52CC01}"/>
              </a:ext>
            </a:extLst>
          </p:cNvPr>
          <p:cNvSpPr txBox="1"/>
          <p:nvPr/>
        </p:nvSpPr>
        <p:spPr>
          <a:xfrm>
            <a:off x="838200" y="1825625"/>
            <a:ext cx="10515600" cy="4351338"/>
          </a:xfrm>
          <a:prstGeom prst="rect">
            <a:avLst/>
          </a:prstGeom>
        </p:spPr>
        <p:txBody>
          <a:bodyPr vert="horz" lIns="91440" tIns="45720" rIns="91440" bIns="45720" rtlCol="0">
            <a:normAutofit/>
          </a:bodyPr>
          <a:lstStyle/>
          <a:p>
            <a:pPr marL="114300" lvl="0">
              <a:lnSpc>
                <a:spcPct val="90000"/>
              </a:lnSpc>
              <a:spcAft>
                <a:spcPts val="800"/>
              </a:spcAft>
              <a:buSzPts val="1000"/>
              <a:tabLst>
                <a:tab pos="457200" algn="l"/>
              </a:tabLst>
            </a:pPr>
            <a:endParaRPr lang="en-US" dirty="0">
              <a:effectLst/>
            </a:endParaRPr>
          </a:p>
        </p:txBody>
      </p:sp>
      <p:sp>
        <p:nvSpPr>
          <p:cNvPr id="7" name="TextBox 6">
            <a:extLst>
              <a:ext uri="{FF2B5EF4-FFF2-40B4-BE49-F238E27FC236}">
                <a16:creationId xmlns:a16="http://schemas.microsoft.com/office/drawing/2014/main" id="{6C5BECDE-CF97-76F4-95A5-A3B182AFB8C6}"/>
              </a:ext>
            </a:extLst>
          </p:cNvPr>
          <p:cNvSpPr txBox="1"/>
          <p:nvPr/>
        </p:nvSpPr>
        <p:spPr>
          <a:xfrm>
            <a:off x="484909" y="1690688"/>
            <a:ext cx="10868891" cy="3754874"/>
          </a:xfrm>
          <a:prstGeom prst="rect">
            <a:avLst/>
          </a:prstGeom>
          <a:noFill/>
        </p:spPr>
        <p:txBody>
          <a:bodyPr wrap="square">
            <a:spAutoFit/>
          </a:bodyPr>
          <a:lstStyle/>
          <a:p>
            <a:r>
              <a:rPr lang="en-US" sz="2800" b="1" dirty="0"/>
              <a:t>Implication on reading in South Africa </a:t>
            </a:r>
          </a:p>
          <a:p>
            <a:endParaRPr lang="en-US" b="1" dirty="0"/>
          </a:p>
          <a:p>
            <a:pPr marL="285750" indent="-285750">
              <a:buFont typeface="Wingdings" panose="05000000000000000000" pitchFamily="2" charset="2"/>
              <a:buChar char="Ø"/>
            </a:pPr>
            <a:r>
              <a:rPr lang="en-US" sz="2400" dirty="0"/>
              <a:t>Low reading literacy skills both on paper and digital</a:t>
            </a:r>
          </a:p>
          <a:p>
            <a:pPr marL="285750" indent="-285750">
              <a:buFont typeface="Wingdings" panose="05000000000000000000" pitchFamily="2" charset="2"/>
              <a:buChar char="Ø"/>
            </a:pPr>
            <a:r>
              <a:rPr lang="en-US" sz="2400" dirty="0"/>
              <a:t>Insufficient school monitoring of ICT capability and use</a:t>
            </a:r>
          </a:p>
          <a:p>
            <a:pPr marL="285750" indent="-285750">
              <a:buFont typeface="Wingdings" panose="05000000000000000000" pitchFamily="2" charset="2"/>
              <a:buChar char="Ø"/>
            </a:pPr>
            <a:r>
              <a:rPr lang="en-US" sz="2400" dirty="0"/>
              <a:t>African language schools have significantly less access to both paper and digital resources</a:t>
            </a:r>
          </a:p>
          <a:p>
            <a:pPr marL="285750" indent="-285750">
              <a:buFont typeface="Wingdings" panose="05000000000000000000" pitchFamily="2" charset="2"/>
              <a:buChar char="Ø"/>
            </a:pPr>
            <a:r>
              <a:rPr lang="en-US" sz="2400" dirty="0"/>
              <a:t>Lack of classroom integration of ICT resources</a:t>
            </a:r>
          </a:p>
          <a:p>
            <a:pPr marL="285750" indent="-285750">
              <a:buFont typeface="Wingdings" panose="05000000000000000000" pitchFamily="2" charset="2"/>
              <a:buChar char="Ø"/>
            </a:pPr>
            <a:r>
              <a:rPr lang="en-US" sz="2400" dirty="0"/>
              <a:t>Strengthen the learning and teaching of reading literacy skills</a:t>
            </a:r>
          </a:p>
          <a:p>
            <a:pPr marL="285750" indent="-285750">
              <a:buFont typeface="Wingdings" panose="05000000000000000000" pitchFamily="2" charset="2"/>
              <a:buChar char="Ø"/>
            </a:pPr>
            <a:r>
              <a:rPr lang="en-US" sz="2400" dirty="0"/>
              <a:t>Update and maintain the databases of school ICT</a:t>
            </a:r>
          </a:p>
          <a:p>
            <a:pPr marL="285750" indent="-285750">
              <a:buFont typeface="Wingdings" panose="05000000000000000000" pitchFamily="2" charset="2"/>
              <a:buChar char="Ø"/>
            </a:pPr>
            <a:r>
              <a:rPr lang="en-US" sz="2400" dirty="0"/>
              <a:t>Provide pedagogical support in addition to ICT resource to maximize integration</a:t>
            </a:r>
          </a:p>
        </p:txBody>
      </p:sp>
    </p:spTree>
    <p:extLst>
      <p:ext uri="{BB962C8B-B14F-4D97-AF65-F5344CB8AC3E}">
        <p14:creationId xmlns:p14="http://schemas.microsoft.com/office/powerpoint/2010/main" val="983183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3C9CB-A363-07A4-96AE-C938B6F04A31}"/>
              </a:ext>
            </a:extLst>
          </p:cNvPr>
          <p:cNvSpPr>
            <a:spLocks noGrp="1"/>
          </p:cNvSpPr>
          <p:nvPr>
            <p:ph type="title"/>
          </p:nvPr>
        </p:nvSpPr>
        <p:spPr/>
        <p:txBody>
          <a:bodyPr/>
          <a:lstStyle/>
          <a:p>
            <a:r>
              <a:rPr lang="en-ZA" dirty="0"/>
              <a:t>Role of Libraries in promoting reading </a:t>
            </a:r>
          </a:p>
        </p:txBody>
      </p:sp>
      <p:sp>
        <p:nvSpPr>
          <p:cNvPr id="3" name="Content Placeholder 2">
            <a:extLst>
              <a:ext uri="{FF2B5EF4-FFF2-40B4-BE49-F238E27FC236}">
                <a16:creationId xmlns:a16="http://schemas.microsoft.com/office/drawing/2014/main" id="{8B43257E-B6AB-86BE-0510-36F9436494CF}"/>
              </a:ext>
            </a:extLst>
          </p:cNvPr>
          <p:cNvSpPr>
            <a:spLocks noGrp="1"/>
          </p:cNvSpPr>
          <p:nvPr>
            <p:ph idx="1"/>
          </p:nvPr>
        </p:nvSpPr>
        <p:spPr/>
        <p:txBody>
          <a:bodyPr/>
          <a:lstStyle/>
          <a:p>
            <a:r>
              <a:rPr lang="en-ZA" dirty="0"/>
              <a:t>Provides platforms to access library e-resources</a:t>
            </a:r>
          </a:p>
          <a:p>
            <a:r>
              <a:rPr lang="en-ZA" dirty="0"/>
              <a:t>Provide adequate funds to purchase resources demanded by users </a:t>
            </a:r>
          </a:p>
          <a:p>
            <a:r>
              <a:rPr lang="en-ZA" dirty="0"/>
              <a:t>Provide users with a reading atmosphere that enables users to focus and feel comfortable</a:t>
            </a:r>
          </a:p>
          <a:p>
            <a:r>
              <a:rPr lang="en-ZA" dirty="0"/>
              <a:t>Organizing workshops for digital literacy skill training and researching skills </a:t>
            </a:r>
          </a:p>
          <a:p>
            <a:r>
              <a:rPr lang="en-ZA" dirty="0"/>
              <a:t>Faculty librarian assist with literature research, database navigation, citation management, curriculum development, collection management, and research consultation. </a:t>
            </a:r>
          </a:p>
        </p:txBody>
      </p:sp>
    </p:spTree>
    <p:extLst>
      <p:ext uri="{BB962C8B-B14F-4D97-AF65-F5344CB8AC3E}">
        <p14:creationId xmlns:p14="http://schemas.microsoft.com/office/powerpoint/2010/main" val="40836046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5002</TotalTime>
  <Words>2574</Words>
  <Application>Microsoft Office PowerPoint</Application>
  <PresentationFormat>Widescreen</PresentationFormat>
  <Paragraphs>115</Paragraphs>
  <Slides>13</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Aptos Display</vt:lpstr>
      <vt:lpstr>Arial</vt:lpstr>
      <vt:lpstr>Calibri</vt:lpstr>
      <vt:lpstr>Calibri Light</vt:lpstr>
      <vt:lpstr>Times New Roman</vt:lpstr>
      <vt:lpstr>Wingdings</vt:lpstr>
      <vt:lpstr>Office Theme</vt:lpstr>
      <vt:lpstr>ASSESSING THE READING CAPABILITIES OF SOUTH AFRICAN YOUTH: CURRENT STATUS, CHALLENGES AND IMPLICATIONS </vt:lpstr>
      <vt:lpstr>Outline</vt:lpstr>
      <vt:lpstr>Introduction</vt:lpstr>
      <vt:lpstr>Problem Statement</vt:lpstr>
      <vt:lpstr>Research methodology</vt:lpstr>
      <vt:lpstr>Literature review: Current reading status of South African youth </vt:lpstr>
      <vt:lpstr>Literature review: Challenges hindering the development of reading capabilities in South African youth  </vt:lpstr>
      <vt:lpstr>Literature review: Implication and how to address the issue of reading proficiency rate among South African youth </vt:lpstr>
      <vt:lpstr>Role of Libraries in promoting reading </vt:lpstr>
      <vt:lpstr>Conclusions </vt:lpstr>
      <vt:lpstr>Recommendations</vt:lpstr>
      <vt:lpstr>References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Heading goes here</dc:title>
  <dc:creator>Microsoft Office User</dc:creator>
  <cp:lastModifiedBy>Tshegofatso Rasekgotoma</cp:lastModifiedBy>
  <cp:revision>107</cp:revision>
  <dcterms:created xsi:type="dcterms:W3CDTF">2022-03-12T12:43:04Z</dcterms:created>
  <dcterms:modified xsi:type="dcterms:W3CDTF">2025-05-29T07:18:29Z</dcterms:modified>
</cp:coreProperties>
</file>