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56" r:id="rId5"/>
    <p:sldId id="676" r:id="rId6"/>
    <p:sldId id="668" r:id="rId7"/>
    <p:sldId id="659" r:id="rId8"/>
    <p:sldId id="672" r:id="rId9"/>
    <p:sldId id="670" r:id="rId10"/>
    <p:sldId id="673" r:id="rId11"/>
    <p:sldId id="675" r:id="rId12"/>
    <p:sldId id="671" r:id="rId13"/>
    <p:sldId id="674" r:id="rId14"/>
    <p:sldId id="619" r:id="rId15"/>
    <p:sldId id="646" r:id="rId16"/>
    <p:sldId id="644" r:id="rId17"/>
    <p:sldId id="677" r:id="rId18"/>
    <p:sldId id="65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B72684-8A1C-4A01-BFF0-C835CC911B2F}" v="20" dt="2025-05-18T08:47:26.1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4622"/>
  </p:normalViewPr>
  <p:slideViewPr>
    <p:cSldViewPr snapToGrid="0" snapToObjects="1">
      <p:cViewPr varScale="1">
        <p:scale>
          <a:sx n="74" d="100"/>
          <a:sy n="74" d="100"/>
        </p:scale>
        <p:origin x="37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BA3BBD-6242-C249-8516-7B3AA11674CF}" type="datetimeFigureOut">
              <a:rPr lang="en-US" smtClean="0"/>
              <a:t>5/21/2025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CCBA47-E15B-4B4D-83D6-853F1EF83261}" type="slidenum">
              <a:rPr lang="en-US" smtClean="0"/>
              <a:t>‹#›</a:t>
            </a:fld>
            <a:endParaRPr lang="en-US"/>
          </a:p>
        </p:txBody>
      </p:sp>
    </p:spTree>
    <p:extLst>
      <p:ext uri="{BB962C8B-B14F-4D97-AF65-F5344CB8AC3E}">
        <p14:creationId xmlns:p14="http://schemas.microsoft.com/office/powerpoint/2010/main" val="5271592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6D039-561A-8D4D-9CE6-110D9D3C5C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5B7BBE-6B9F-DF40-BC43-2122287B1B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E01D755-9BF7-1349-A182-93C3619A07E7}"/>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5" name="Footer Placeholder 4">
            <a:extLst>
              <a:ext uri="{FF2B5EF4-FFF2-40B4-BE49-F238E27FC236}">
                <a16:creationId xmlns:a16="http://schemas.microsoft.com/office/drawing/2014/main" id="{59BE966B-126B-8A42-8C1C-0CC82A8566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CD40C9-6BAE-6C4D-85EC-ED38F169ABAD}"/>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2070004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D0AE-F481-6545-AB45-09D58E6693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BEA7817-AFDD-1446-8328-6F95B69681D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79F010-A982-2D4E-9EB9-AC1F0BA54FDA}"/>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5" name="Footer Placeholder 4">
            <a:extLst>
              <a:ext uri="{FF2B5EF4-FFF2-40B4-BE49-F238E27FC236}">
                <a16:creationId xmlns:a16="http://schemas.microsoft.com/office/drawing/2014/main" id="{B350CFA0-68D8-5C4B-970E-0903BBC9F0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55B78-4409-074C-A37C-DD3C3A222CC1}"/>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2869565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9BB6B3-AC6E-9949-9F0D-5F5B3B10D79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6115E51-0D1F-A641-954D-63B7051C155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A908A6-4C54-634F-8DC3-1B720DC10DDE}"/>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5" name="Footer Placeholder 4">
            <a:extLst>
              <a:ext uri="{FF2B5EF4-FFF2-40B4-BE49-F238E27FC236}">
                <a16:creationId xmlns:a16="http://schemas.microsoft.com/office/drawing/2014/main" id="{F5F8FA82-3418-4242-A2CE-15CC44A2F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5A26D0-32B3-7E4B-A31F-9B1FB69ACFED}"/>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3369094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D1768-6639-7C40-BBDD-5734536D02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E3DD76-54DF-FE45-BB67-0B0659DD80D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2AC8A4-90AC-5449-BBF5-B3FF9D0A595C}"/>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5" name="Footer Placeholder 4">
            <a:extLst>
              <a:ext uri="{FF2B5EF4-FFF2-40B4-BE49-F238E27FC236}">
                <a16:creationId xmlns:a16="http://schemas.microsoft.com/office/drawing/2014/main" id="{90165E48-637F-6C49-87B7-04D1AF8CDC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E838DA-371B-0747-B901-BFE578F5082E}"/>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62356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87EC3-5554-9B44-8879-FBF373079C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6629A1-3DDC-5D4A-AA65-E0CA11979E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D033BC9-9357-294D-9E2F-B079DE2089E2}"/>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5" name="Footer Placeholder 4">
            <a:extLst>
              <a:ext uri="{FF2B5EF4-FFF2-40B4-BE49-F238E27FC236}">
                <a16:creationId xmlns:a16="http://schemas.microsoft.com/office/drawing/2014/main" id="{35281EBF-0ED7-7C41-82CE-CA1F58BD0C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13CF36-3E4E-2F49-8040-0443ACE19AF0}"/>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3592907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85B78-4778-5D44-AC7D-ECBC17606D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EFCBC0-30F8-E14C-81B5-8F284267E86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7629CBF-51D0-6F46-B066-9AF977C2CDD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E0B35A9-7A29-DE4A-B26E-2F7DADBD7F07}"/>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6" name="Footer Placeholder 5">
            <a:extLst>
              <a:ext uri="{FF2B5EF4-FFF2-40B4-BE49-F238E27FC236}">
                <a16:creationId xmlns:a16="http://schemas.microsoft.com/office/drawing/2014/main" id="{E9EFCD0C-D715-4E46-AED5-CDB09FB5F7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56864E-204F-5647-929B-2F89A99E5EB4}"/>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1085600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BAE2A-ACB1-6643-82CF-60F12C9914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EA4020E-A385-F740-9787-3F13E388BC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75674C5-6CCC-2548-95A9-C9F96E12D5B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43B50C-115D-C143-8BD7-8F6AF3BC09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A286DCF-725B-0D49-B806-FD8186B8863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59B3296-5EFA-8C47-98FD-9B8663A39882}"/>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8" name="Footer Placeholder 7">
            <a:extLst>
              <a:ext uri="{FF2B5EF4-FFF2-40B4-BE49-F238E27FC236}">
                <a16:creationId xmlns:a16="http://schemas.microsoft.com/office/drawing/2014/main" id="{37FED43B-6561-B244-A849-76C8D7BED2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64A88DB-CB0C-1545-9279-F8476BD77266}"/>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660835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B2802-A401-FB46-93E1-53F77D2F20D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60B142-E80D-2348-9ECB-362EBED9C648}"/>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4" name="Footer Placeholder 3">
            <a:extLst>
              <a:ext uri="{FF2B5EF4-FFF2-40B4-BE49-F238E27FC236}">
                <a16:creationId xmlns:a16="http://schemas.microsoft.com/office/drawing/2014/main" id="{3858A702-5881-294C-9457-DE30DD64EE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1054BC-36F2-F84A-942E-2EF020B1CBA9}"/>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22213130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D98600-F4A5-5A44-91CB-877D5AC0303F}"/>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3" name="Footer Placeholder 2">
            <a:extLst>
              <a:ext uri="{FF2B5EF4-FFF2-40B4-BE49-F238E27FC236}">
                <a16:creationId xmlns:a16="http://schemas.microsoft.com/office/drawing/2014/main" id="{046CCBBD-E351-C64E-83AC-466A33129C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A16B46-85FB-C34A-AB45-618FBD67336F}"/>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3671005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3AD9C-58F0-874A-BF76-5F151A2BB3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99C1128-E381-6B45-8EEE-8D0F7B123A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1289B3-0B85-A04B-8B47-1669EF9AC1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935A86F-D4DE-CE4C-A5C0-40DBCBA596FC}"/>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6" name="Footer Placeholder 5">
            <a:extLst>
              <a:ext uri="{FF2B5EF4-FFF2-40B4-BE49-F238E27FC236}">
                <a16:creationId xmlns:a16="http://schemas.microsoft.com/office/drawing/2014/main" id="{449B4F7D-7F93-644C-B245-3CD5BA1A23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97DDE3-B10A-9B48-9EEA-6B8DC24C7E36}"/>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1677394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9020C-6CC8-B645-A421-8E3323AE9E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3EEA88-C4F2-8C47-9596-22E81F96C4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E8E35A-4149-9947-92D4-37D3944990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DF8A102-7E06-9B4C-B3B5-FA2C1D4677BB}"/>
              </a:ext>
            </a:extLst>
          </p:cNvPr>
          <p:cNvSpPr>
            <a:spLocks noGrp="1"/>
          </p:cNvSpPr>
          <p:nvPr>
            <p:ph type="dt" sz="half" idx="10"/>
          </p:nvPr>
        </p:nvSpPr>
        <p:spPr/>
        <p:txBody>
          <a:bodyPr/>
          <a:lstStyle/>
          <a:p>
            <a:fld id="{1F635B26-DA32-FC42-81F9-1E6180DD43B2}" type="datetimeFigureOut">
              <a:rPr lang="en-US" smtClean="0"/>
              <a:t>5/21/2025</a:t>
            </a:fld>
            <a:endParaRPr lang="en-US"/>
          </a:p>
        </p:txBody>
      </p:sp>
      <p:sp>
        <p:nvSpPr>
          <p:cNvPr id="6" name="Footer Placeholder 5">
            <a:extLst>
              <a:ext uri="{FF2B5EF4-FFF2-40B4-BE49-F238E27FC236}">
                <a16:creationId xmlns:a16="http://schemas.microsoft.com/office/drawing/2014/main" id="{2585F82F-01DF-5740-9227-B4B7B2B36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4E7D97-F9BC-0641-A654-DB3FB60B4894}"/>
              </a:ext>
            </a:extLst>
          </p:cNvPr>
          <p:cNvSpPr>
            <a:spLocks noGrp="1"/>
          </p:cNvSpPr>
          <p:nvPr>
            <p:ph type="sldNum" sz="quarter" idx="12"/>
          </p:nvPr>
        </p:nvSpPr>
        <p:spPr/>
        <p:txBody>
          <a:bodyPr/>
          <a:lstStyle/>
          <a:p>
            <a:fld id="{7E104C27-2EB5-1D47-AAFF-4479D239797C}" type="slidenum">
              <a:rPr lang="en-US" smtClean="0"/>
              <a:t>‹#›</a:t>
            </a:fld>
            <a:endParaRPr lang="en-US"/>
          </a:p>
        </p:txBody>
      </p:sp>
    </p:spTree>
    <p:extLst>
      <p:ext uri="{BB962C8B-B14F-4D97-AF65-F5344CB8AC3E}">
        <p14:creationId xmlns:p14="http://schemas.microsoft.com/office/powerpoint/2010/main" val="238456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23BE33-E3EC-9A4A-87A1-EC7B179754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5540EC5-F161-524C-9EB7-DC98F6A53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394E37-679F-FC4D-B6BB-BDF66E6B40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635B26-DA32-FC42-81F9-1E6180DD43B2}" type="datetimeFigureOut">
              <a:rPr lang="en-US" smtClean="0"/>
              <a:t>5/21/2025</a:t>
            </a:fld>
            <a:endParaRPr lang="en-US"/>
          </a:p>
        </p:txBody>
      </p:sp>
      <p:sp>
        <p:nvSpPr>
          <p:cNvPr id="5" name="Footer Placeholder 4">
            <a:extLst>
              <a:ext uri="{FF2B5EF4-FFF2-40B4-BE49-F238E27FC236}">
                <a16:creationId xmlns:a16="http://schemas.microsoft.com/office/drawing/2014/main" id="{AA9BFC51-2220-294D-AB44-7B6985CC29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56E6B5-F5D5-964E-8D9A-4CCA15574DE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104C27-2EB5-1D47-AAFF-4479D239797C}" type="slidenum">
              <a:rPr lang="en-US" smtClean="0"/>
              <a:t>‹#›</a:t>
            </a:fld>
            <a:endParaRPr lang="en-US"/>
          </a:p>
        </p:txBody>
      </p:sp>
    </p:spTree>
    <p:extLst>
      <p:ext uri="{BB962C8B-B14F-4D97-AF65-F5344CB8AC3E}">
        <p14:creationId xmlns:p14="http://schemas.microsoft.com/office/powerpoint/2010/main" val="41912841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humalok@unizulu.ac.za" TargetMode="External"/><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428DD7-175C-B449-BE83-FC79C14ECA36}"/>
              </a:ext>
            </a:extLst>
          </p:cNvPr>
          <p:cNvPicPr>
            <a:picLocks noChangeAspect="1"/>
          </p:cNvPicPr>
          <p:nvPr/>
        </p:nvPicPr>
        <p:blipFill>
          <a:blip r:embed="rId2"/>
          <a:stretch>
            <a:fillRect/>
          </a:stretch>
        </p:blipFill>
        <p:spPr>
          <a:xfrm>
            <a:off x="3048" y="0"/>
            <a:ext cx="12188952" cy="6858000"/>
          </a:xfrm>
          <a:prstGeom prst="rect">
            <a:avLst/>
          </a:prstGeom>
        </p:spPr>
      </p:pic>
      <p:sp>
        <p:nvSpPr>
          <p:cNvPr id="2" name="Title 1">
            <a:extLst>
              <a:ext uri="{FF2B5EF4-FFF2-40B4-BE49-F238E27FC236}">
                <a16:creationId xmlns:a16="http://schemas.microsoft.com/office/drawing/2014/main" id="{77F763D8-9400-8941-90AB-0C7DE0843FD2}"/>
              </a:ext>
            </a:extLst>
          </p:cNvPr>
          <p:cNvSpPr>
            <a:spLocks noGrp="1"/>
          </p:cNvSpPr>
          <p:nvPr>
            <p:ph type="ctrTitle"/>
          </p:nvPr>
        </p:nvSpPr>
        <p:spPr>
          <a:xfrm>
            <a:off x="889000" y="1076960"/>
            <a:ext cx="8244490" cy="2352040"/>
          </a:xfrm>
        </p:spPr>
        <p:txBody>
          <a:bodyPr>
            <a:noAutofit/>
          </a:bodyPr>
          <a:lstStyle/>
          <a:p>
            <a:pPr fontAlgn="t">
              <a:lnSpc>
                <a:spcPct val="100000"/>
              </a:lnSpc>
            </a:pPr>
            <a:r>
              <a:rPr lang="en-ZA" sz="3200" b="1" kern="100" dirty="0">
                <a:solidFill>
                  <a:schemeClr val="bg1"/>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The impact of parental involvement in teaching isiZulu reading skill in the foundation phase</a:t>
            </a:r>
            <a:br>
              <a:rPr lang="en-ZA" sz="3200" b="1" kern="100" dirty="0">
                <a:solidFill>
                  <a:schemeClr val="bg1"/>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br>
            <a:br>
              <a:rPr lang="en-US" sz="3200" b="1" i="0" dirty="0">
                <a:solidFill>
                  <a:schemeClr val="accent5">
                    <a:lumMod val="20000"/>
                    <a:lumOff val="8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br>
              <a:rPr lang="en-US" sz="800" b="1" i="0" dirty="0">
                <a:solidFill>
                  <a:srgbClr val="262626"/>
                </a:solidFill>
                <a:effectLst/>
                <a:latin typeface="Arial" panose="020B0604020202020204" pitchFamily="34" charset="0"/>
                <a:cs typeface="Arial" panose="020B0604020202020204" pitchFamily="34" charset="0"/>
              </a:rPr>
            </a:br>
            <a:endParaRPr lang="en-US" sz="2400" b="1" dirty="0">
              <a:solidFill>
                <a:schemeClr val="bg1"/>
              </a:solidFill>
              <a:latin typeface="Arial" panose="020B0604020202020204" pitchFamily="34" charset="0"/>
              <a:ea typeface="Tahoma" panose="020B0604030504040204" pitchFamily="34" charset="0"/>
              <a:cs typeface="Arial" panose="020B0604020202020204" pitchFamily="34" charset="0"/>
            </a:endParaRPr>
          </a:p>
        </p:txBody>
      </p:sp>
      <p:sp>
        <p:nvSpPr>
          <p:cNvPr id="3" name="Subtitle 2">
            <a:extLst>
              <a:ext uri="{FF2B5EF4-FFF2-40B4-BE49-F238E27FC236}">
                <a16:creationId xmlns:a16="http://schemas.microsoft.com/office/drawing/2014/main" id="{0137E48E-872A-9641-BBF1-D29BD06FCEE3}"/>
              </a:ext>
            </a:extLst>
          </p:cNvPr>
          <p:cNvSpPr>
            <a:spLocks noGrp="1"/>
          </p:cNvSpPr>
          <p:nvPr>
            <p:ph type="subTitle" idx="1"/>
          </p:nvPr>
        </p:nvSpPr>
        <p:spPr>
          <a:xfrm>
            <a:off x="2019300" y="2783840"/>
            <a:ext cx="7744460" cy="3096260"/>
          </a:xfrm>
        </p:spPr>
        <p:txBody>
          <a:bodyPr>
            <a:normAutofit fontScale="92500" lnSpcReduction="10000"/>
          </a:bodyPr>
          <a:lstStyle/>
          <a:p>
            <a:r>
              <a:rPr lang="en-US"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Faculty of Humanities and Social Sciences</a:t>
            </a:r>
          </a:p>
          <a:p>
            <a:endParaRPr lang="en-US"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Department of African Languages and Culture </a:t>
            </a:r>
          </a:p>
          <a:p>
            <a:endParaRPr lang="en-US" sz="28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en-US" b="1" dirty="0">
              <a:solidFill>
                <a:schemeClr val="bg1"/>
              </a:solidFill>
              <a:latin typeface="Times New Roman" panose="02020603050405020304" pitchFamily="18" charset="0"/>
              <a:cs typeface="Times New Roman" panose="02020603050405020304" pitchFamily="18" charset="0"/>
            </a:endParaRPr>
          </a:p>
          <a:p>
            <a:endParaRPr lang="en-US" sz="2800" b="1" dirty="0">
              <a:solidFill>
                <a:schemeClr val="bg1"/>
              </a:solidFill>
              <a:latin typeface="Times New Roman" panose="02020603050405020304" pitchFamily="18" charset="0"/>
              <a:cs typeface="Times New Roman" panose="02020603050405020304" pitchFamily="18" charset="0"/>
            </a:endParaRPr>
          </a:p>
          <a:p>
            <a:pPr algn="just"/>
            <a:r>
              <a:rPr lang="en-US" sz="2800" b="1" i="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6" name="TextBox 5">
            <a:extLst>
              <a:ext uri="{FF2B5EF4-FFF2-40B4-BE49-F238E27FC236}">
                <a16:creationId xmlns:a16="http://schemas.microsoft.com/office/drawing/2014/main" id="{6667475B-4FE8-12A6-A011-518225BE92F2}"/>
              </a:ext>
            </a:extLst>
          </p:cNvPr>
          <p:cNvSpPr txBox="1"/>
          <p:nvPr/>
        </p:nvSpPr>
        <p:spPr>
          <a:xfrm>
            <a:off x="-1" y="5501798"/>
            <a:ext cx="6405617" cy="1354217"/>
          </a:xfrm>
          <a:prstGeom prst="rect">
            <a:avLst/>
          </a:prstGeom>
          <a:noFill/>
        </p:spPr>
        <p:txBody>
          <a:bodyPr wrap="square">
            <a:spAutoFit/>
          </a:bodyPr>
          <a:lstStyle/>
          <a:p>
            <a:endParaRPr lang="en-US" sz="2200" b="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a:p>
            <a:r>
              <a:rPr lang="en-US" sz="2200" b="1" dirty="0">
                <a:solidFill>
                  <a:schemeClr val="bg1"/>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Drs Khumalo K.E. &amp; Dlamini-Myeni G.B</a:t>
            </a:r>
          </a:p>
          <a:p>
            <a:r>
              <a:rPr lang="en-US" sz="2000" b="1" dirty="0">
                <a:solidFill>
                  <a:schemeClr val="bg1"/>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University of Zululand, South Africa</a:t>
            </a:r>
          </a:p>
          <a:p>
            <a:r>
              <a:rPr lang="en-US" b="1" i="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Khumalok@unizulu.ac.za</a:t>
            </a:r>
            <a:r>
              <a:rPr lang="en-US" b="1" i="1" dirty="0">
                <a:solidFill>
                  <a:schemeClr val="bg1"/>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p>
        </p:txBody>
      </p:sp>
    </p:spTree>
    <p:extLst>
      <p:ext uri="{BB962C8B-B14F-4D97-AF65-F5344CB8AC3E}">
        <p14:creationId xmlns:p14="http://schemas.microsoft.com/office/powerpoint/2010/main" val="4068380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00C42-CEFC-5B28-9FB1-04FC9B1D36A1}"/>
              </a:ext>
            </a:extLst>
          </p:cNvPr>
          <p:cNvSpPr>
            <a:spLocks noGrp="1"/>
          </p:cNvSpPr>
          <p:nvPr>
            <p:ph type="title"/>
          </p:nvPr>
        </p:nvSpPr>
        <p:spPr>
          <a:xfrm>
            <a:off x="838200" y="365125"/>
            <a:ext cx="10515600" cy="610235"/>
          </a:xfrm>
        </p:spPr>
        <p:txBody>
          <a:bodyPr>
            <a:normAutofit/>
          </a:bodyPr>
          <a:lstStyle/>
          <a:p>
            <a:r>
              <a:rPr lang="en-ZA" sz="3200" b="1"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Cont</a:t>
            </a:r>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sp>
        <p:nvSpPr>
          <p:cNvPr id="3" name="Content Placeholder 2">
            <a:extLst>
              <a:ext uri="{FF2B5EF4-FFF2-40B4-BE49-F238E27FC236}">
                <a16:creationId xmlns:a16="http://schemas.microsoft.com/office/drawing/2014/main" id="{3F55AAFB-76EC-99E0-1345-C535E0279FF8}"/>
              </a:ext>
            </a:extLst>
          </p:cNvPr>
          <p:cNvSpPr>
            <a:spLocks noGrp="1"/>
          </p:cNvSpPr>
          <p:nvPr>
            <p:ph idx="1"/>
          </p:nvPr>
        </p:nvSpPr>
        <p:spPr>
          <a:xfrm>
            <a:off x="838200" y="1330960"/>
            <a:ext cx="10515600" cy="4846003"/>
          </a:xfrm>
        </p:spPr>
        <p:txBody>
          <a:bodyPr>
            <a:normAutofit fontScale="92500" lnSpcReduction="10000"/>
          </a:bodyPr>
          <a:lstStyle/>
          <a:p>
            <a:pPr marL="342900" indent="-342900" algn="just">
              <a:spcBef>
                <a:spcPts val="750"/>
              </a:spcBef>
              <a:spcAft>
                <a:spcPts val="1500"/>
              </a:spcAft>
              <a:buFont typeface="Arial" panose="020B0604020202020204" pitchFamily="34" charset="0"/>
              <a:buChar char="•"/>
            </a:pPr>
            <a:r>
              <a:rPr lang="en-US" sz="3200" dirty="0">
                <a:solidFill>
                  <a:srgbClr val="001D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This study also finds that parents prefer to let their kids watch videos from TikTok instead of teaching them reading. </a:t>
            </a:r>
          </a:p>
          <a:p>
            <a:pPr marL="342900" indent="-342900" algn="just">
              <a:spcBef>
                <a:spcPts val="750"/>
              </a:spcBef>
              <a:spcAft>
                <a:spcPts val="1500"/>
              </a:spcAft>
              <a:buFont typeface="Arial" panose="020B0604020202020204" pitchFamily="34" charset="0"/>
              <a:buChar char="•"/>
            </a:pPr>
            <a:r>
              <a:rPr lang="en-US" sz="3200" dirty="0">
                <a:solidFill>
                  <a:srgbClr val="001D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They are failing even to collaborate with teachers in tracking the reading progress of their kids and help with the provision of support. </a:t>
            </a:r>
          </a:p>
          <a:p>
            <a:pPr marL="342900" indent="-342900" algn="just">
              <a:spcBef>
                <a:spcPts val="750"/>
              </a:spcBef>
              <a:spcAft>
                <a:spcPts val="1500"/>
              </a:spcAft>
              <a:buFont typeface="Arial" panose="020B0604020202020204" pitchFamily="34" charset="0"/>
              <a:buChar char="•"/>
            </a:pPr>
            <a:r>
              <a:rPr lang="en-US" sz="3200" dirty="0">
                <a:solidFill>
                  <a:srgbClr val="001D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There are no reading allowed activities that that are conducted by parents to their kids. </a:t>
            </a:r>
          </a:p>
          <a:p>
            <a:pPr marL="342900" indent="-342900" algn="just">
              <a:spcBef>
                <a:spcPts val="750"/>
              </a:spcBef>
              <a:spcAft>
                <a:spcPts val="1500"/>
              </a:spcAft>
              <a:buFont typeface="Arial" panose="020B0604020202020204" pitchFamily="34" charset="0"/>
              <a:buChar char="•"/>
            </a:pPr>
            <a:r>
              <a:rPr lang="en-US" sz="3200" dirty="0">
                <a:solidFill>
                  <a:srgbClr val="001D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This study also finds that foundation phase learners are struggling to blend together the isiZulu phones when they are reading. </a:t>
            </a:r>
          </a:p>
          <a:p>
            <a:endParaRPr lang="en-ZA" dirty="0"/>
          </a:p>
        </p:txBody>
      </p:sp>
    </p:spTree>
    <p:extLst>
      <p:ext uri="{BB962C8B-B14F-4D97-AF65-F5344CB8AC3E}">
        <p14:creationId xmlns:p14="http://schemas.microsoft.com/office/powerpoint/2010/main" val="1761305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4" name="Rectangle 2073">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1" y="345810"/>
            <a:ext cx="5120561" cy="1325563"/>
          </a:xfrm>
        </p:spPr>
        <p:txBody>
          <a:bodyPr vert="horz" lIns="91440" tIns="45720" rIns="91440" bIns="45720" rtlCol="0" anchor="ctr">
            <a:normAutofit/>
          </a:bodyPr>
          <a:lstStyle/>
          <a:p>
            <a:r>
              <a:rPr lang="en-US" b="1" kern="1200">
                <a:solidFill>
                  <a:schemeClr val="tx1"/>
                </a:solidFill>
                <a:effectLst>
                  <a:outerShdw blurRad="38100" dist="38100" dir="2700000" algn="tl">
                    <a:srgbClr val="000000">
                      <a:alpha val="43137"/>
                    </a:srgbClr>
                  </a:outerShdw>
                </a:effectLst>
                <a:latin typeface="+mj-lt"/>
                <a:ea typeface="+mj-ea"/>
                <a:cs typeface="+mj-cs"/>
              </a:rPr>
              <a:t>Recommendations </a:t>
            </a:r>
          </a:p>
        </p:txBody>
      </p:sp>
      <p:sp>
        <p:nvSpPr>
          <p:cNvPr id="4" name="Content Placeholder 3">
            <a:extLst>
              <a:ext uri="{FF2B5EF4-FFF2-40B4-BE49-F238E27FC236}">
                <a16:creationId xmlns:a16="http://schemas.microsoft.com/office/drawing/2014/main" id="{EF2004C1-DF07-5382-D106-591D79107EA3}"/>
              </a:ext>
            </a:extLst>
          </p:cNvPr>
          <p:cNvSpPr>
            <a:spLocks noGrp="1"/>
          </p:cNvSpPr>
          <p:nvPr>
            <p:ph idx="1"/>
          </p:nvPr>
        </p:nvSpPr>
        <p:spPr>
          <a:xfrm>
            <a:off x="838201" y="1825625"/>
            <a:ext cx="5092194" cy="4351338"/>
          </a:xfrm>
        </p:spPr>
        <p:txBody>
          <a:bodyPr vert="horz" lIns="91440" tIns="45720" rIns="91440" bIns="45720" rtlCol="0">
            <a:normAutofit/>
          </a:bodyPr>
          <a:lstStyle/>
          <a:p>
            <a:pPr marL="457200">
              <a:spcBef>
                <a:spcPts val="750"/>
              </a:spcBef>
              <a:spcAft>
                <a:spcPts val="1500"/>
              </a:spcAft>
            </a:pPr>
            <a:r>
              <a:rPr lang="en-US" sz="2000">
                <a:effectLst>
                  <a:outerShdw blurRad="38100" dist="38100" dir="2700000" algn="tl">
                    <a:srgbClr val="000000">
                      <a:alpha val="43137"/>
                    </a:srgbClr>
                  </a:outerShdw>
                </a:effectLst>
              </a:rPr>
              <a:t>This study recommends that parents must be hands on in ensuring that their kids are getting the isiZulu reading skills. </a:t>
            </a:r>
          </a:p>
          <a:p>
            <a:pPr marL="457200">
              <a:spcBef>
                <a:spcPts val="750"/>
              </a:spcBef>
              <a:spcAft>
                <a:spcPts val="1500"/>
              </a:spcAft>
            </a:pPr>
            <a:r>
              <a:rPr lang="en-US" sz="2000">
                <a:effectLst>
                  <a:outerShdw blurRad="38100" dist="38100" dir="2700000" algn="tl">
                    <a:srgbClr val="000000">
                      <a:alpha val="43137"/>
                    </a:srgbClr>
                  </a:outerShdw>
                </a:effectLst>
              </a:rPr>
              <a:t>Every parent must create a library corner in the house for the purpose of familiarizing the kids with reading. </a:t>
            </a:r>
          </a:p>
          <a:p>
            <a:pPr marL="457200">
              <a:spcBef>
                <a:spcPts val="750"/>
              </a:spcBef>
              <a:spcAft>
                <a:spcPts val="1500"/>
              </a:spcAft>
            </a:pPr>
            <a:r>
              <a:rPr lang="en-US" sz="2000">
                <a:effectLst>
                  <a:outerShdw blurRad="38100" dist="38100" dir="2700000" algn="tl">
                    <a:srgbClr val="000000">
                      <a:alpha val="43137"/>
                    </a:srgbClr>
                  </a:outerShdw>
                </a:effectLst>
              </a:rPr>
              <a:t>Parents, learners and educators must work together to impart isiZulu reading skills  the foundation phase learners. </a:t>
            </a:r>
          </a:p>
          <a:p>
            <a:pPr marL="457200">
              <a:spcBef>
                <a:spcPts val="750"/>
              </a:spcBef>
              <a:spcAft>
                <a:spcPts val="1500"/>
              </a:spcAft>
            </a:pPr>
            <a:r>
              <a:rPr lang="en-US" sz="2000">
                <a:effectLst>
                  <a:outerShdw blurRad="38100" dist="38100" dir="2700000" algn="tl">
                    <a:srgbClr val="000000">
                      <a:alpha val="43137"/>
                    </a:srgbClr>
                  </a:outerShdw>
                </a:effectLst>
              </a:rPr>
              <a:t>Reading competition must be undertaken at the community level. </a:t>
            </a:r>
          </a:p>
          <a:p>
            <a:pPr marL="457200">
              <a:spcBef>
                <a:spcPts val="750"/>
              </a:spcBef>
              <a:spcAft>
                <a:spcPts val="1500"/>
              </a:spcAft>
            </a:pPr>
            <a:endParaRPr lang="en-US" sz="2000">
              <a:effectLst>
                <a:outerShdw blurRad="38100" dist="38100" dir="2700000" algn="tl">
                  <a:srgbClr val="000000">
                    <a:alpha val="43137"/>
                  </a:srgbClr>
                </a:outerShdw>
              </a:effectLst>
            </a:endParaRPr>
          </a:p>
          <a:p>
            <a:pPr>
              <a:spcBef>
                <a:spcPts val="750"/>
              </a:spcBef>
              <a:spcAft>
                <a:spcPts val="1500"/>
              </a:spcAft>
            </a:pPr>
            <a:endParaRPr lang="en-US" sz="2000">
              <a:effectLst>
                <a:outerShdw blurRad="38100" dist="38100" dir="2700000" algn="tl">
                  <a:srgbClr val="000000">
                    <a:alpha val="43137"/>
                  </a:srgbClr>
                </a:outerShdw>
              </a:effectLst>
            </a:endParaRPr>
          </a:p>
          <a:p>
            <a:pPr>
              <a:spcBef>
                <a:spcPts val="750"/>
              </a:spcBef>
              <a:spcAft>
                <a:spcPts val="1500"/>
              </a:spcAft>
            </a:pPr>
            <a:endParaRPr lang="en-US" sz="2000" b="0" i="0">
              <a:effectLst>
                <a:outerShdw blurRad="38100" dist="38100" dir="2700000" algn="tl">
                  <a:srgbClr val="000000">
                    <a:alpha val="43137"/>
                  </a:srgbClr>
                </a:outerShdw>
              </a:effectLst>
            </a:endParaRPr>
          </a:p>
          <a:p>
            <a:pPr>
              <a:spcBef>
                <a:spcPts val="750"/>
              </a:spcBef>
              <a:spcAft>
                <a:spcPts val="1500"/>
              </a:spcAft>
            </a:pPr>
            <a:endParaRPr lang="en-US" sz="2000" b="0" i="0">
              <a:effectLst>
                <a:outerShdw blurRad="38100" dist="38100" dir="2700000" algn="tl">
                  <a:srgbClr val="000000">
                    <a:alpha val="43137"/>
                  </a:srgbClr>
                </a:outerShdw>
              </a:effectLst>
            </a:endParaRPr>
          </a:p>
        </p:txBody>
      </p:sp>
      <p:sp>
        <p:nvSpPr>
          <p:cNvPr id="2075" name="Oval 2074">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050" name="Picture 2" descr="Essential Insights I Reading and Storytelling for Parents — Faith and  Sparkle's World">
            <a:extLst>
              <a:ext uri="{FF2B5EF4-FFF2-40B4-BE49-F238E27FC236}">
                <a16:creationId xmlns:a16="http://schemas.microsoft.com/office/drawing/2014/main" id="{66135BD2-AF71-1D93-4958-D63A4AC1F0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5808" r="14848" b="-1"/>
          <a:stretch>
            <a:fillRect/>
          </a:stretch>
        </p:blipFill>
        <p:spPr bwMode="auto">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a:noFill/>
          <a:extLst>
            <a:ext uri="{909E8E84-426E-40DD-AFC4-6F175D3DCCD1}">
              <a14:hiddenFill xmlns:a14="http://schemas.microsoft.com/office/drawing/2010/main">
                <a:solidFill>
                  <a:srgbClr val="FFFFFF"/>
                </a:solidFill>
              </a14:hiddenFill>
            </a:ext>
          </a:extLst>
        </p:spPr>
      </p:pic>
      <p:sp>
        <p:nvSpPr>
          <p:cNvPr id="2076" name="Arc 2075">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2052" name="Picture 4">
            <a:extLst>
              <a:ext uri="{FF2B5EF4-FFF2-40B4-BE49-F238E27FC236}">
                <a16:creationId xmlns:a16="http://schemas.microsoft.com/office/drawing/2014/main" id="{3E989626-75C1-AE8F-8A00-1AC28D7B8F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 b="14529"/>
          <a:stretch>
            <a:fillRect/>
          </a:stretch>
        </p:blipFill>
        <p:spPr bwMode="auto">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969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stretch>
            <a:fillRect/>
          </a:stretch>
        </p:blipFill>
        <p:spPr>
          <a:xfrm>
            <a:off x="-314268" y="-111781"/>
            <a:ext cx="12191999" cy="6859714"/>
          </a:xfrm>
        </p:spPr>
      </p:pic>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6"/>
            <a:ext cx="10350500" cy="874394"/>
          </a:xfrm>
        </p:spPr>
        <p:txBody>
          <a:bodyPr>
            <a:noAutofit/>
          </a:bodyPr>
          <a:lstStyle/>
          <a:p>
            <a:r>
              <a:rPr lang="en-US" sz="3200" b="1" i="1" dirty="0" err="1">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Cont</a:t>
            </a:r>
            <a:r>
              <a:rPr lang="en-US" sz="3200" b="1" i="1" dirty="0">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a:t>
            </a: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br>
              <a:rPr lang="en-US" sz="3200" dirty="0">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br>
            <a:endParaRPr lang="en-US" sz="3200" dirty="0">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DF9ABA6-886C-8147-A169-908252921535}"/>
              </a:ext>
            </a:extLst>
          </p:cNvPr>
          <p:cNvSpPr txBox="1"/>
          <p:nvPr/>
        </p:nvSpPr>
        <p:spPr>
          <a:xfrm>
            <a:off x="235132" y="1140841"/>
            <a:ext cx="11642599" cy="6370975"/>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Reading clubs must be established at the community level.</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Reading summits must be conducted to encourage reading.</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dirty="0">
                <a:solidFill>
                  <a:prstClr val="black"/>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Every family must embrace the culture of reading in everyone in a household because kids learn by observing. </a:t>
            </a:r>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marL="457200" indent="-457200" algn="just">
              <a:buFont typeface="Arial" panose="020B0604020202020204" pitchFamily="34" charset="0"/>
              <a:buChar char="•"/>
            </a:pPr>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algn="just"/>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algn="just"/>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algn="just"/>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algn="just"/>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algn="just"/>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algn="just"/>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marL="457200" indent="-457200" algn="just">
              <a:buFont typeface="Arial" panose="020B0604020202020204" pitchFamily="34" charset="0"/>
              <a:buChar char="•"/>
            </a:pPr>
            <a:endParaRPr kumimoji="0" lang="en-ZA" sz="32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Calibri" panose="020F0502020204030204" pitchFamily="34" charset="0"/>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4472C4">
                  <a:lumMod val="50000"/>
                </a:srgb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857904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6"/>
            <a:ext cx="10350500" cy="535420"/>
          </a:xfrm>
        </p:spPr>
        <p:txBody>
          <a:bodyPr>
            <a:noAutofit/>
          </a:bodyPr>
          <a:lstStyle/>
          <a:p>
            <a:r>
              <a:rPr lang="en-US" sz="3200" b="1" dirty="0">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Conclusion </a:t>
            </a:r>
          </a:p>
        </p:txBody>
      </p:sp>
      <p:sp>
        <p:nvSpPr>
          <p:cNvPr id="4" name="Content Placeholder 3">
            <a:extLst>
              <a:ext uri="{FF2B5EF4-FFF2-40B4-BE49-F238E27FC236}">
                <a16:creationId xmlns:a16="http://schemas.microsoft.com/office/drawing/2014/main" id="{CA7E863A-05A1-CB1C-42D6-C1D9152701E7}"/>
              </a:ext>
            </a:extLst>
          </p:cNvPr>
          <p:cNvSpPr>
            <a:spLocks noGrp="1"/>
          </p:cNvSpPr>
          <p:nvPr>
            <p:ph idx="1"/>
          </p:nvPr>
        </p:nvSpPr>
        <p:spPr>
          <a:xfrm>
            <a:off x="838200" y="1351280"/>
            <a:ext cx="10515600" cy="4825683"/>
          </a:xfrm>
        </p:spPr>
        <p:txBody>
          <a:bodyPr/>
          <a:lstStyle/>
          <a:p>
            <a:pPr algn="just"/>
            <a:r>
              <a:rPr lang="en-ZA" dirty="0"/>
              <a:t> </a:t>
            </a:r>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foundation phase learners will perform better in reading if they get assistance from their parents.</a:t>
            </a:r>
          </a:p>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Kids trust their parents so they can learn better if they taught by them.  </a:t>
            </a:r>
          </a:p>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Parental involvement is key the towards fighting against illiterate at the foundation phase. </a:t>
            </a:r>
          </a:p>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combination between a teacher, learner and parent can produce a positive results. </a:t>
            </a:r>
          </a:p>
          <a:p>
            <a:pPr algn="just"/>
            <a:endPar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endParaRPr lang="en-ZA" sz="3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81796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7EAD-15C9-3335-F059-166FBB910D43}"/>
              </a:ext>
            </a:extLst>
          </p:cNvPr>
          <p:cNvSpPr>
            <a:spLocks noGrp="1"/>
          </p:cNvSpPr>
          <p:nvPr>
            <p:ph type="title"/>
          </p:nvPr>
        </p:nvSpPr>
        <p:spPr>
          <a:xfrm>
            <a:off x="838200" y="365125"/>
            <a:ext cx="6416040" cy="894715"/>
          </a:xfrm>
        </p:spPr>
        <p:txBody>
          <a:bodyPr>
            <a:normAutofit/>
          </a:bodyPr>
          <a:lstStyle/>
          <a:p>
            <a:r>
              <a:rPr lang="en-ZA"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References </a:t>
            </a:r>
          </a:p>
        </p:txBody>
      </p:sp>
      <p:sp>
        <p:nvSpPr>
          <p:cNvPr id="3" name="Content Placeholder 2">
            <a:extLst>
              <a:ext uri="{FF2B5EF4-FFF2-40B4-BE49-F238E27FC236}">
                <a16:creationId xmlns:a16="http://schemas.microsoft.com/office/drawing/2014/main" id="{C8EC2514-FB23-E810-649A-CF6224CCF44D}"/>
              </a:ext>
            </a:extLst>
          </p:cNvPr>
          <p:cNvSpPr>
            <a:spLocks noGrp="1"/>
          </p:cNvSpPr>
          <p:nvPr>
            <p:ph idx="1"/>
          </p:nvPr>
        </p:nvSpPr>
        <p:spPr>
          <a:xfrm>
            <a:off x="838200" y="1371600"/>
            <a:ext cx="10515600" cy="4805363"/>
          </a:xfrm>
        </p:spPr>
        <p:txBody>
          <a:bodyPr>
            <a:normAutofit/>
          </a:bodyPr>
          <a:lstStyle/>
          <a:p>
            <a:pPr algn="just">
              <a:lnSpc>
                <a:spcPct val="100000"/>
              </a:lnSpc>
            </a:pPr>
            <a:r>
              <a:rPr lang="en-US" sz="1800" b="0" i="0"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Bendanillo</a:t>
            </a:r>
            <a:r>
              <a:rPr lang="en-US"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M., 2021. Parental Involvement in Relation to Students Reading Performance. </a:t>
            </a:r>
            <a:r>
              <a:rPr lang="en-US"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Globus Journal of Progressive Education A Refereed Research Journal</a:t>
            </a:r>
            <a:r>
              <a:rPr lang="en-US"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11</a:t>
            </a:r>
            <a:r>
              <a:rPr lang="en-US"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pp.94-98</a:t>
            </a:r>
            <a:r>
              <a:rPr lang="en-US"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just">
              <a:lnSpc>
                <a:spcPct val="150000"/>
              </a:lnSpc>
            </a:pPr>
            <a:r>
              <a:rPr lang="en-ZA"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Graham, M.A. and Mtsweni, M.U., 2024. Parental involvement predicts Grade 4 learners’ reading literacy: an analysis of PIRLS data for students in Mpumalanga, South Africa. </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Educational Review</a:t>
            </a:r>
            <a:r>
              <a:rPr lang="en-ZA"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pp.1-23.</a:t>
            </a:r>
          </a:p>
          <a:p>
            <a:pPr algn="just">
              <a:lnSpc>
                <a:spcPct val="150000"/>
              </a:lnSpc>
            </a:pPr>
            <a:r>
              <a:rPr lang="en-ZA"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Hugo, A.J., 2010. Foundation Phase teachers: </a:t>
            </a:r>
            <a:r>
              <a:rPr lang="en-ZA" sz="1800" b="0" i="0"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the'battle'to</a:t>
            </a:r>
            <a:r>
              <a:rPr lang="en-ZA"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teach reading. </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Journal for Language Teaching= </a:t>
            </a:r>
            <a:r>
              <a:rPr lang="en-ZA" sz="1800" b="0" i="1"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Ijenali</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ZA" sz="1800" b="0" i="1"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Yekufundzisa</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ZA" sz="1800" b="0" i="1"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Lulwimi</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ZA" sz="1800" b="0" i="1"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Tydskrif</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ZA" sz="1800" b="0" i="1"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vir</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ZA" sz="1800" b="0" i="1" dirty="0" err="1">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Taalonderrig</a:t>
            </a:r>
            <a:r>
              <a:rPr lang="en-ZA"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ZA" sz="1800" b="0" i="1"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44</a:t>
            </a:r>
            <a:r>
              <a:rPr lang="en-ZA" sz="1800" b="0" i="0" dirty="0">
                <a:solidFill>
                  <a:srgbClr val="22222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pp.133-144.</a:t>
            </a:r>
            <a:endParaRPr lang="en-ZA" sz="1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lnSpc>
                <a:spcPct val="150000"/>
              </a:lnSpc>
            </a:pPr>
            <a:r>
              <a:rPr lang="en-ZA" sz="1800" kern="100" dirty="0" err="1">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Oranga</a:t>
            </a:r>
            <a:r>
              <a:rPr lang="en-ZA" sz="1800" kern="100" dirty="0">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 J. and </a:t>
            </a:r>
            <a:r>
              <a:rPr lang="en-ZA" sz="1800" kern="100" dirty="0" err="1">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Matere</a:t>
            </a:r>
            <a:r>
              <a:rPr lang="en-ZA" sz="1800" kern="100" dirty="0">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 A., 2023. Qualitative research: Essence, types and advantages. </a:t>
            </a:r>
            <a:r>
              <a:rPr lang="en-ZA" sz="1800" i="1"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Open Access Library Journal</a:t>
            </a:r>
            <a:r>
              <a:rPr lang="en-ZA" sz="18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 </a:t>
            </a:r>
            <a:r>
              <a:rPr lang="en-ZA" sz="1800" i="1"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10</a:t>
            </a:r>
            <a:r>
              <a:rPr lang="en-ZA" sz="18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(12), pp.1-9.</a:t>
            </a:r>
          </a:p>
          <a:p>
            <a:pPr algn="just">
              <a:lnSpc>
                <a:spcPct val="150000"/>
              </a:lnSpc>
            </a:pPr>
            <a:r>
              <a:rPr lang="en-ZA" sz="1800" kern="100" dirty="0">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Van der Berg, S. (2015). What the Annual National Assessments can tell us about learning deficits over the education system and the school career. </a:t>
            </a:r>
            <a:r>
              <a:rPr lang="en-ZA" sz="1800" i="1"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South African Journal of Childhood Education</a:t>
            </a:r>
            <a:r>
              <a:rPr lang="en-ZA" sz="18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 </a:t>
            </a:r>
            <a:r>
              <a:rPr lang="en-ZA" sz="1800" i="1"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5</a:t>
            </a:r>
            <a:r>
              <a:rPr lang="en-ZA" sz="18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(2), 28-43.</a:t>
            </a:r>
          </a:p>
          <a:p>
            <a:pPr>
              <a:lnSpc>
                <a:spcPct val="150000"/>
              </a:lnSpc>
            </a:pPr>
            <a:endParaRPr lang="en-ZA" sz="18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endParaRPr>
          </a:p>
          <a:p>
            <a:pPr>
              <a:lnSpc>
                <a:spcPct val="150000"/>
              </a:lnSpc>
            </a:pPr>
            <a:endParaRPr lang="en-ZA" sz="18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2790196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stretch>
            <a:fillRect/>
          </a:stretch>
        </p:blipFill>
        <p:spPr>
          <a:xfrm>
            <a:off x="31172" y="0"/>
            <a:ext cx="12191999" cy="6859714"/>
          </a:xfrm>
        </p:spPr>
      </p:pic>
      <p:sp>
        <p:nvSpPr>
          <p:cNvPr id="6" name="TextBox 5">
            <a:extLst>
              <a:ext uri="{FF2B5EF4-FFF2-40B4-BE49-F238E27FC236}">
                <a16:creationId xmlns:a16="http://schemas.microsoft.com/office/drawing/2014/main" id="{EDF9ABA6-886C-8147-A169-908252921535}"/>
              </a:ext>
            </a:extLst>
          </p:cNvPr>
          <p:cNvSpPr txBox="1"/>
          <p:nvPr/>
        </p:nvSpPr>
        <p:spPr>
          <a:xfrm>
            <a:off x="235132" y="1130681"/>
            <a:ext cx="11834948" cy="3785652"/>
          </a:xfrm>
          <a:prstGeom prst="rect">
            <a:avLst/>
          </a:prstGeom>
          <a:noFill/>
        </p:spPr>
        <p:txBody>
          <a:bodyPr wrap="square" rtlCol="0">
            <a:spAutoFit/>
          </a:bodyPr>
          <a:lstStyle/>
          <a:p>
            <a:pPr algn="ctr"/>
            <a:endParaRPr lang="en-US" sz="3600" dirty="0">
              <a:solidFill>
                <a:srgbClr val="FF0000"/>
              </a:solidFill>
              <a:effectLst>
                <a:outerShdw blurRad="38100" dist="38100" dir="2700000" algn="tl">
                  <a:srgbClr val="000000">
                    <a:alpha val="43137"/>
                  </a:srgbClr>
                </a:outerShdw>
              </a:effectLst>
              <a:latin typeface="Stencil" panose="040409050D0802020404" pitchFamily="82" charset="0"/>
              <a:ea typeface="Tahoma" panose="020B0604030504040204" pitchFamily="34" charset="0"/>
              <a:cs typeface="Tahoma" panose="020B0604030504040204" pitchFamily="34" charset="0"/>
            </a:endParaRPr>
          </a:p>
          <a:p>
            <a:pPr algn="ctr"/>
            <a:endParaRPr lang="en-US" sz="3600" dirty="0">
              <a:solidFill>
                <a:srgbClr val="FF0000"/>
              </a:solidFill>
              <a:effectLst>
                <a:outerShdw blurRad="38100" dist="38100" dir="2700000" algn="tl">
                  <a:srgbClr val="000000">
                    <a:alpha val="43137"/>
                  </a:srgbClr>
                </a:outerShdw>
              </a:effectLst>
              <a:latin typeface="Stencil" panose="040409050D0802020404" pitchFamily="82" charset="0"/>
              <a:ea typeface="Tahoma" panose="020B0604030504040204" pitchFamily="34" charset="0"/>
              <a:cs typeface="Tahoma" panose="020B0604030504040204" pitchFamily="34" charset="0"/>
            </a:endParaRPr>
          </a:p>
          <a:p>
            <a:pPr algn="ctr"/>
            <a:r>
              <a:rPr lang="en-US" sz="3600" dirty="0">
                <a:solidFill>
                  <a:srgbClr val="FF0000"/>
                </a:solidFill>
                <a:effectLst>
                  <a:outerShdw blurRad="38100" dist="38100" dir="2700000" algn="tl">
                    <a:srgbClr val="000000">
                      <a:alpha val="43137"/>
                    </a:srgbClr>
                  </a:outerShdw>
                </a:effectLst>
                <a:latin typeface="Stencil" panose="040409050D0802020404" pitchFamily="82" charset="0"/>
                <a:ea typeface="Tahoma" panose="020B0604030504040204" pitchFamily="34" charset="0"/>
                <a:cs typeface="Tahoma" panose="020B0604030504040204" pitchFamily="34" charset="0"/>
              </a:rPr>
              <a:t>THANK YOU </a:t>
            </a:r>
          </a:p>
          <a:p>
            <a:pPr algn="ctr"/>
            <a:endParaRPr lang="en-US" sz="3600" dirty="0">
              <a:solidFill>
                <a:srgbClr val="FF0000"/>
              </a:solidFill>
              <a:effectLst>
                <a:outerShdw blurRad="38100" dist="38100" dir="2700000" algn="tl">
                  <a:srgbClr val="000000">
                    <a:alpha val="43137"/>
                  </a:srgbClr>
                </a:outerShdw>
              </a:effectLst>
              <a:latin typeface="Stencil" panose="040409050D0802020404" pitchFamily="82" charset="0"/>
              <a:ea typeface="Tahoma" panose="020B0604030504040204" pitchFamily="34" charset="0"/>
              <a:cs typeface="Tahoma" panose="020B0604030504040204" pitchFamily="34" charset="0"/>
            </a:endParaRPr>
          </a:p>
          <a:p>
            <a:pPr algn="ctr"/>
            <a:r>
              <a:rPr lang="en-US" sz="3600" dirty="0" err="1">
                <a:solidFill>
                  <a:srgbClr val="FF0000"/>
                </a:solidFill>
                <a:effectLst>
                  <a:outerShdw blurRad="38100" dist="38100" dir="2700000" algn="tl">
                    <a:srgbClr val="000000">
                      <a:alpha val="43137"/>
                    </a:srgbClr>
                  </a:outerShdw>
                </a:effectLst>
                <a:latin typeface="Stencil" panose="040409050D0802020404" pitchFamily="82" charset="0"/>
                <a:ea typeface="Tahoma" panose="020B0604030504040204" pitchFamily="34" charset="0"/>
                <a:cs typeface="Tahoma" panose="020B0604030504040204" pitchFamily="34" charset="0"/>
              </a:rPr>
              <a:t>siyabonga</a:t>
            </a:r>
            <a:r>
              <a:rPr lang="en-US" sz="3600" dirty="0">
                <a:solidFill>
                  <a:srgbClr val="FF0000"/>
                </a:solidFill>
                <a:effectLst>
                  <a:outerShdw blurRad="38100" dist="38100" dir="2700000" algn="tl">
                    <a:srgbClr val="000000">
                      <a:alpha val="43137"/>
                    </a:srgbClr>
                  </a:outerShdw>
                </a:effectLst>
                <a:latin typeface="Stencil" panose="040409050D0802020404" pitchFamily="82" charset="0"/>
                <a:ea typeface="Tahoma" panose="020B0604030504040204" pitchFamily="34" charset="0"/>
                <a:cs typeface="Tahoma" panose="020B0604030504040204" pitchFamily="34" charset="0"/>
              </a:rPr>
              <a:t>  </a:t>
            </a:r>
          </a:p>
          <a:p>
            <a:endParaRPr lang="en-US" sz="36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a:p>
            <a:endParaRPr lang="en-US" sz="24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35486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07F6D-18BB-EF51-525B-82DC7D8D9528}"/>
              </a:ext>
            </a:extLst>
          </p:cNvPr>
          <p:cNvSpPr>
            <a:spLocks noGrp="1"/>
          </p:cNvSpPr>
          <p:nvPr>
            <p:ph type="title"/>
          </p:nvPr>
        </p:nvSpPr>
        <p:spPr>
          <a:xfrm>
            <a:off x="838200" y="365125"/>
            <a:ext cx="10515600" cy="813435"/>
          </a:xfrm>
        </p:spPr>
        <p:txBody>
          <a:bodyPr>
            <a:normAutofit/>
          </a:bodyPr>
          <a:lstStyle/>
          <a:p>
            <a:r>
              <a:rPr lang="en-ZA" sz="3200" b="1" dirty="0">
                <a:effectLst>
                  <a:outerShdw blurRad="38100" dist="38100" dir="2700000" algn="tl">
                    <a:srgbClr val="000000">
                      <a:alpha val="43137"/>
                    </a:srgbClr>
                  </a:outerShdw>
                </a:effectLst>
              </a:rPr>
              <a:t>A cartoon about the importance of reading </a:t>
            </a:r>
          </a:p>
        </p:txBody>
      </p:sp>
      <p:pic>
        <p:nvPicPr>
          <p:cNvPr id="3074" name="Picture 2" descr="reading skills cartoon with read and the caption 'I can't read but I have excellent tv viewing skills.' by Aaron Bacall">
            <a:extLst>
              <a:ext uri="{FF2B5EF4-FFF2-40B4-BE49-F238E27FC236}">
                <a16:creationId xmlns:a16="http://schemas.microsoft.com/office/drawing/2014/main" id="{BE7B62DB-1FE0-B4D3-0256-83075C52318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31520" y="995680"/>
            <a:ext cx="10515600" cy="5497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2996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stretch>
            <a:fillRect/>
          </a:stretch>
        </p:blipFill>
        <p:spPr>
          <a:xfrm>
            <a:off x="31172" y="-10181"/>
            <a:ext cx="12191999" cy="6859714"/>
          </a:xfrm>
        </p:spPr>
      </p:pic>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6"/>
            <a:ext cx="10350500" cy="535420"/>
          </a:xfrm>
        </p:spPr>
        <p:txBody>
          <a:bodyPr>
            <a:noAutofit/>
          </a:bodyPr>
          <a:lstStyle/>
          <a:p>
            <a:r>
              <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Introduction</a:t>
            </a:r>
            <a:r>
              <a:rPr lang="en-US" sz="3200" b="1" dirty="0">
                <a:solidFill>
                  <a:srgbClr val="FF0000"/>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a:t>
            </a:r>
          </a:p>
        </p:txBody>
      </p:sp>
      <p:sp>
        <p:nvSpPr>
          <p:cNvPr id="6" name="TextBox 5">
            <a:extLst>
              <a:ext uri="{FF2B5EF4-FFF2-40B4-BE49-F238E27FC236}">
                <a16:creationId xmlns:a16="http://schemas.microsoft.com/office/drawing/2014/main" id="{EDF9ABA6-886C-8147-A169-908252921535}"/>
              </a:ext>
            </a:extLst>
          </p:cNvPr>
          <p:cNvSpPr txBox="1"/>
          <p:nvPr/>
        </p:nvSpPr>
        <p:spPr>
          <a:xfrm>
            <a:off x="95976" y="1059561"/>
            <a:ext cx="11834948" cy="7355860"/>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32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Reading is crucial as </a:t>
            </a:r>
            <a:r>
              <a:rPr lang="en-ZA" sz="3200" b="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it forms the bedrock for language development, cognitive skills, and academic success.</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32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This qualitative study was investigating the role of parental involvement in enhancing the literacy development of children in early education.</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Majority of foundation phase learners in KwaZulu-Natal are struggling to read isiZulu. </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32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The Social constructivism theory of learning was used as the lens underpinning this study.</a:t>
            </a:r>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R="0" lvl="0" algn="just" defTabSz="914400" rtl="0" eaLnBrk="1" fontAlgn="auto" latinLnBrk="0" hangingPunct="1">
              <a:lnSpc>
                <a:spcPct val="100000"/>
              </a:lnSpc>
              <a:spcBef>
                <a:spcPts val="0"/>
              </a:spcBef>
              <a:spcAft>
                <a:spcPts val="0"/>
              </a:spcAft>
              <a:buClrTx/>
              <a:buSzTx/>
              <a:tabLst/>
              <a:defRPr/>
            </a:pPr>
            <a:endParaRPr lang="en-US" sz="3200" dirty="0">
              <a:solidFill>
                <a:srgbClr val="262626"/>
              </a:solidFill>
              <a:effectLst>
                <a:outerShdw blurRad="38100" dist="38100" dir="2700000" algn="tl">
                  <a:srgbClr val="000000">
                    <a:alpha val="43137"/>
                  </a:srgbClr>
                </a:outerShdw>
              </a:effectLst>
              <a:latin typeface="__Inter_d88449"/>
            </a:endParaRPr>
          </a:p>
          <a:p>
            <a:pPr marR="0" lvl="0" algn="just" defTabSz="914400" rtl="0" eaLnBrk="1" fontAlgn="auto" latinLnBrk="0" hangingPunct="1">
              <a:lnSpc>
                <a:spcPct val="100000"/>
              </a:lnSpc>
              <a:spcBef>
                <a:spcPts val="0"/>
              </a:spcBef>
              <a:spcAft>
                <a:spcPts val="0"/>
              </a:spcAft>
              <a:buClrTx/>
              <a:buSzTx/>
              <a:tabLst/>
              <a:defRPr/>
            </a:pPr>
            <a:r>
              <a:rPr lang="en-US" sz="3200" dirty="0">
                <a:solidFill>
                  <a:srgbClr val="262626"/>
                </a:solidFill>
                <a:effectLst>
                  <a:outerShdw blurRad="38100" dist="38100" dir="2700000" algn="tl">
                    <a:srgbClr val="000000">
                      <a:alpha val="43137"/>
                    </a:srgbClr>
                  </a:outerShdw>
                </a:effectLst>
                <a:latin typeface="__Inter_d88449"/>
              </a:rPr>
              <a:t>  </a:t>
            </a:r>
            <a:endParaRPr lang="en-US" sz="3200" b="0" i="0" dirty="0">
              <a:solidFill>
                <a:srgbClr val="262626"/>
              </a:solidFill>
              <a:effectLst>
                <a:outerShdw blurRad="38100" dist="38100" dir="2700000" algn="tl">
                  <a:srgbClr val="000000">
                    <a:alpha val="43137"/>
                  </a:srgbClr>
                </a:outerShdw>
              </a:effectLst>
              <a:latin typeface="__Inter_d88449"/>
            </a:endParaRPr>
          </a:p>
          <a:p>
            <a:pPr marR="0" lvl="0" algn="just" defTabSz="914400" rtl="0" eaLnBrk="1" fontAlgn="auto" latinLnBrk="0" hangingPunct="1">
              <a:lnSpc>
                <a:spcPct val="100000"/>
              </a:lnSpc>
              <a:spcBef>
                <a:spcPts val="0"/>
              </a:spcBef>
              <a:spcAft>
                <a:spcPts val="0"/>
              </a:spcAft>
              <a:buClrTx/>
              <a:buSzTx/>
              <a:tabLst/>
              <a:defRPr/>
            </a:pPr>
            <a:endParaRPr lang="en-ZA" sz="3200" dirty="0">
              <a:effectLst>
                <a:outerShdw blurRad="38100" dist="38100" dir="2700000" algn="tl">
                  <a:srgbClr val="000000">
                    <a:alpha val="43137"/>
                  </a:srgbClr>
                </a:outerShdw>
              </a:effectLst>
              <a:latin typeface="__Inter_d88449"/>
              <a:ea typeface="Aptos" panose="020B0004020202020204" pitchFamily="34" charset="0"/>
            </a:endParaRPr>
          </a:p>
          <a:p>
            <a:pPr marR="0" lvl="0" algn="just" defTabSz="914400" rtl="0" eaLnBrk="1" fontAlgn="auto" latinLnBrk="0" hangingPunct="1">
              <a:lnSpc>
                <a:spcPct val="100000"/>
              </a:lnSpc>
              <a:spcBef>
                <a:spcPts val="0"/>
              </a:spcBef>
              <a:spcAft>
                <a:spcPts val="0"/>
              </a:spcAft>
              <a:buClrTx/>
              <a:buSzTx/>
              <a:tabLst/>
              <a:defRPr/>
            </a:pPr>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ZA" sz="3200" dirty="0">
              <a:solidFill>
                <a:prstClr val="black"/>
              </a:solidFill>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i="0" u="none" strike="noStrike" kern="1200" cap="none" spc="0" normalizeH="0" baseline="0" noProof="0" dirty="0">
              <a:ln>
                <a:noFill/>
              </a:ln>
              <a:solidFill>
                <a:srgbClr val="4472C4">
                  <a:lumMod val="50000"/>
                </a:srgb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43707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C8DEA5A-BFDD-8C41-AB75-FC1B77DD9FCD}"/>
              </a:ext>
            </a:extLst>
          </p:cNvPr>
          <p:cNvPicPr>
            <a:picLocks noGrp="1" noChangeAspect="1"/>
          </p:cNvPicPr>
          <p:nvPr>
            <p:ph idx="1"/>
          </p:nvPr>
        </p:nvPicPr>
        <p:blipFill>
          <a:blip r:embed="rId2"/>
          <a:stretch>
            <a:fillRect/>
          </a:stretch>
        </p:blipFill>
        <p:spPr>
          <a:xfrm>
            <a:off x="1" y="-10181"/>
            <a:ext cx="12191999" cy="6859714"/>
          </a:xfrm>
        </p:spPr>
      </p:pic>
      <p:sp>
        <p:nvSpPr>
          <p:cNvPr id="2" name="Title 1">
            <a:extLst>
              <a:ext uri="{FF2B5EF4-FFF2-40B4-BE49-F238E27FC236}">
                <a16:creationId xmlns:a16="http://schemas.microsoft.com/office/drawing/2014/main" id="{D3A31D9F-0EE7-2344-905B-20FBB1426ADE}"/>
              </a:ext>
            </a:extLst>
          </p:cNvPr>
          <p:cNvSpPr>
            <a:spLocks noGrp="1"/>
          </p:cNvSpPr>
          <p:nvPr>
            <p:ph type="title"/>
          </p:nvPr>
        </p:nvSpPr>
        <p:spPr>
          <a:xfrm>
            <a:off x="838200" y="365125"/>
            <a:ext cx="10350500" cy="694435"/>
          </a:xfrm>
        </p:spPr>
        <p:txBody>
          <a:bodyPr>
            <a:noAutofit/>
          </a:bodyPr>
          <a:lstStyle/>
          <a:p>
            <a:r>
              <a:rPr lang="en-US" sz="3200" b="1" dirty="0">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Research questions </a:t>
            </a:r>
          </a:p>
        </p:txBody>
      </p:sp>
      <p:sp>
        <p:nvSpPr>
          <p:cNvPr id="6" name="TextBox 5">
            <a:extLst>
              <a:ext uri="{FF2B5EF4-FFF2-40B4-BE49-F238E27FC236}">
                <a16:creationId xmlns:a16="http://schemas.microsoft.com/office/drawing/2014/main" id="{EDF9ABA6-886C-8147-A169-908252921535}"/>
              </a:ext>
            </a:extLst>
          </p:cNvPr>
          <p:cNvSpPr txBox="1"/>
          <p:nvPr/>
        </p:nvSpPr>
        <p:spPr>
          <a:xfrm>
            <a:off x="235132" y="1059561"/>
            <a:ext cx="11834948" cy="3046988"/>
          </a:xfrm>
          <a:prstGeom prst="rect">
            <a:avLst/>
          </a:prstGeom>
          <a:noFill/>
        </p:spPr>
        <p:txBody>
          <a:bodyPr wrap="square" rtlCol="0">
            <a:spAutoFit/>
          </a:bodyPr>
          <a:lstStyle/>
          <a:p>
            <a:pPr marL="457200" marR="0" lvl="0" indent="-457200" algn="just" defTabSz="914400" rtl="0" eaLnBrk="1" fontAlgn="auto" latinLnBrk="0" hangingPunct="1">
              <a:spcBef>
                <a:spcPts val="0"/>
              </a:spcBef>
              <a:spcAft>
                <a:spcPts val="0"/>
              </a:spcAft>
              <a:buClrTx/>
              <a:buSzTx/>
              <a:buFont typeface="Arial" panose="020B0604020202020204" pitchFamily="34" charset="0"/>
              <a:buChar char="•"/>
              <a:tabLst/>
              <a:defRPr/>
            </a:pPr>
            <a:r>
              <a:rPr lang="en-US" sz="3200" b="0" i="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 will be th</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 role of parents in enhancing reading skills into foundation phase? </a:t>
            </a:r>
          </a:p>
          <a:p>
            <a:pPr marL="457200" marR="0" lvl="0" indent="-457200" algn="just" defTabSz="914400" rtl="0" eaLnBrk="1" fontAlgn="auto" latinLnBrk="0" hangingPunct="1">
              <a:spcBef>
                <a:spcPts val="0"/>
              </a:spcBef>
              <a:spcAft>
                <a:spcPts val="0"/>
              </a:spcAft>
              <a:buClrTx/>
              <a:buSzTx/>
              <a:buFont typeface="Arial" panose="020B0604020202020204" pitchFamily="34" charset="0"/>
              <a:buChar char="•"/>
              <a:tabLst/>
              <a:defRPr/>
            </a:pP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Does the community help the school in enhancing teaching learning?  </a:t>
            </a:r>
          </a:p>
          <a:p>
            <a:pPr marL="457200" marR="0" lvl="0" indent="-457200" algn="just" defTabSz="914400" rtl="0" eaLnBrk="1" fontAlgn="auto" latinLnBrk="0" hangingPunct="1">
              <a:spcBef>
                <a:spcPts val="0"/>
              </a:spcBef>
              <a:spcAft>
                <a:spcPts val="0"/>
              </a:spcAft>
              <a:buClrTx/>
              <a:buSzTx/>
              <a:buFont typeface="Arial" panose="020B0604020202020204" pitchFamily="34" charset="0"/>
              <a:buChar char="•"/>
              <a:tabLst/>
              <a:defRPr/>
            </a:pP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How to teach isiZulu reading to the child who is doing grade (R-3)?</a:t>
            </a:r>
          </a:p>
          <a:p>
            <a:pPr marL="457200" marR="0" lvl="0" indent="-457200" algn="just" defTabSz="914400" rtl="0" eaLnBrk="1" fontAlgn="auto" latinLnBrk="0" hangingPunct="1">
              <a:spcBef>
                <a:spcPts val="0"/>
              </a:spcBef>
              <a:spcAft>
                <a:spcPts val="0"/>
              </a:spcAft>
              <a:buClrTx/>
              <a:buSzTx/>
              <a:buFont typeface="Arial" panose="020B0604020202020204" pitchFamily="34" charset="0"/>
              <a:buChar char="•"/>
              <a:tabLst/>
              <a:defRPr/>
            </a:pPr>
            <a:endParaRPr lang="en-US" sz="3200" b="0" i="0" dirty="0">
              <a:effectLst>
                <a:outerShdw blurRad="38100" dist="38100" dir="2700000" algn="tl">
                  <a:srgbClr val="000000">
                    <a:alpha val="43137"/>
                  </a:srgbClr>
                </a:outerShdw>
              </a:effectLst>
              <a:latin typeface="__Inter_d88449"/>
            </a:endParaRPr>
          </a:p>
        </p:txBody>
      </p:sp>
    </p:spTree>
    <p:extLst>
      <p:ext uri="{BB962C8B-B14F-4D97-AF65-F5344CB8AC3E}">
        <p14:creationId xmlns:p14="http://schemas.microsoft.com/office/powerpoint/2010/main" val="1584672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A8B0E-FA87-99E0-D919-4B6AE2DAE13B}"/>
              </a:ext>
            </a:extLst>
          </p:cNvPr>
          <p:cNvSpPr>
            <a:spLocks noGrp="1"/>
          </p:cNvSpPr>
          <p:nvPr>
            <p:ph type="title"/>
          </p:nvPr>
        </p:nvSpPr>
        <p:spPr/>
        <p:txBody>
          <a:bodyPr>
            <a:normAutofit/>
          </a:bodyPr>
          <a:lstStyle/>
          <a:p>
            <a:r>
              <a:rPr lang="en-ZA"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Literature review  </a:t>
            </a:r>
          </a:p>
        </p:txBody>
      </p:sp>
      <p:sp>
        <p:nvSpPr>
          <p:cNvPr id="4" name="AutoShape 6" descr="Double Framed Red Zulu Isicholo Hat Embellished with Colourful Beads">
            <a:extLst>
              <a:ext uri="{FF2B5EF4-FFF2-40B4-BE49-F238E27FC236}">
                <a16:creationId xmlns:a16="http://schemas.microsoft.com/office/drawing/2014/main" id="{74079FD2-7D9B-486C-8235-FBFE4E6EDBF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ZA"/>
          </a:p>
        </p:txBody>
      </p:sp>
      <p:sp>
        <p:nvSpPr>
          <p:cNvPr id="3" name="Content Placeholder 2">
            <a:extLst>
              <a:ext uri="{FF2B5EF4-FFF2-40B4-BE49-F238E27FC236}">
                <a16:creationId xmlns:a16="http://schemas.microsoft.com/office/drawing/2014/main" id="{3AB5ACDF-CA41-8577-D375-20DF913C9720}"/>
              </a:ext>
            </a:extLst>
          </p:cNvPr>
          <p:cNvSpPr>
            <a:spLocks noGrp="1"/>
          </p:cNvSpPr>
          <p:nvPr>
            <p:ph idx="1"/>
          </p:nvPr>
        </p:nvSpPr>
        <p:spPr>
          <a:xfrm>
            <a:off x="838200" y="1825624"/>
            <a:ext cx="9992360" cy="4849495"/>
          </a:xfrm>
        </p:spPr>
        <p:txBody>
          <a:bodyPr>
            <a:normAutofit/>
          </a:bodyPr>
          <a:lstStyle/>
          <a:p>
            <a:pPr algn="just"/>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Graham and Mtsweni (2024) posits Education is a participative practice enjoining all school stakeholders including parents and educators. </a:t>
            </a:r>
          </a:p>
          <a:p>
            <a:pPr algn="just"/>
            <a:r>
              <a:rPr lang="en-ZA" sz="3200" dirty="0">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According to </a:t>
            </a:r>
            <a:r>
              <a:rPr lang="en-ZA" sz="3200" dirty="0" err="1">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Bendanillo</a:t>
            </a:r>
            <a:r>
              <a:rPr lang="en-ZA" sz="3200" dirty="0">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 (2021) </a:t>
            </a:r>
            <a:r>
              <a:rPr lang="en-US" sz="3200" dirty="0">
                <a:solidFill>
                  <a:srgbClr val="222222"/>
                </a:solidFill>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m</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any students, particularly those in public schools, struggle to learn to read. </a:t>
            </a:r>
          </a:p>
          <a:p>
            <a:pPr algn="just"/>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 many young learners learning to read only happens at the formal school where it is in the hands of the Foundation Phase classroom teacher to teach the acquisition of reading skills, (Hugo, 2010:133).</a:t>
            </a:r>
            <a:endPar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817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B6E0D-20B4-87DA-33BE-D20BB378CB3B}"/>
              </a:ext>
            </a:extLst>
          </p:cNvPr>
          <p:cNvSpPr>
            <a:spLocks noGrp="1"/>
          </p:cNvSpPr>
          <p:nvPr>
            <p:ph type="title"/>
          </p:nvPr>
        </p:nvSpPr>
        <p:spPr/>
        <p:txBody>
          <a:bodyPr>
            <a:normAutofit/>
          </a:bodyPr>
          <a:lstStyle/>
          <a:p>
            <a:r>
              <a:rPr lang="en-ZA"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Research methodology </a:t>
            </a:r>
          </a:p>
        </p:txBody>
      </p:sp>
      <p:sp>
        <p:nvSpPr>
          <p:cNvPr id="3" name="Content Placeholder 2">
            <a:extLst>
              <a:ext uri="{FF2B5EF4-FFF2-40B4-BE49-F238E27FC236}">
                <a16:creationId xmlns:a16="http://schemas.microsoft.com/office/drawing/2014/main" id="{ACC36B30-2A5E-F222-87CE-9EA5B3AA8E9E}"/>
              </a:ext>
            </a:extLst>
          </p:cNvPr>
          <p:cNvSpPr>
            <a:spLocks noGrp="1"/>
          </p:cNvSpPr>
          <p:nvPr>
            <p:ph idx="1"/>
          </p:nvPr>
        </p:nvSpPr>
        <p:spPr>
          <a:xfrm>
            <a:off x="838200" y="1544320"/>
            <a:ext cx="10515600" cy="4632643"/>
          </a:xfrm>
        </p:spPr>
        <p:txBody>
          <a:bodyPr>
            <a:normAutofit lnSpcReduction="10000"/>
          </a:bodyPr>
          <a:lstStyle/>
          <a:p>
            <a:pPr algn="just"/>
            <a:r>
              <a:rPr lang="en-ZA" sz="32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This qualitative study was using the thematic analysis to analyse data.</a:t>
            </a:r>
          </a:p>
          <a:p>
            <a:pPr algn="just"/>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 advantage of the qualitative approach is to provide in-depth information and a deeper understanding of the phenomenon</a:t>
            </a:r>
            <a:endParaRPr lang="en-ZA" sz="32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endParaRPr>
          </a:p>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participants were the foundation phase educators and parents who were purposively selected from the two primary schools from iLembe district. </a:t>
            </a:r>
          </a:p>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interviews, focus groups and observations were the tools that were used in collecting data.  </a:t>
            </a:r>
          </a:p>
        </p:txBody>
      </p:sp>
    </p:spTree>
    <p:extLst>
      <p:ext uri="{BB962C8B-B14F-4D97-AF65-F5344CB8AC3E}">
        <p14:creationId xmlns:p14="http://schemas.microsoft.com/office/powerpoint/2010/main" val="3100457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60666-03C6-7369-E886-F8406592584A}"/>
              </a:ext>
            </a:extLst>
          </p:cNvPr>
          <p:cNvSpPr>
            <a:spLocks noGrp="1"/>
          </p:cNvSpPr>
          <p:nvPr>
            <p:ph type="title"/>
          </p:nvPr>
        </p:nvSpPr>
        <p:spPr/>
        <p:txBody>
          <a:bodyPr>
            <a:normAutofit/>
          </a:bodyPr>
          <a:lstStyle/>
          <a:p>
            <a:r>
              <a:rPr lang="en-ZA"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Theocratical framework </a:t>
            </a:r>
          </a:p>
        </p:txBody>
      </p:sp>
      <p:sp>
        <p:nvSpPr>
          <p:cNvPr id="3" name="Content Placeholder 2">
            <a:extLst>
              <a:ext uri="{FF2B5EF4-FFF2-40B4-BE49-F238E27FC236}">
                <a16:creationId xmlns:a16="http://schemas.microsoft.com/office/drawing/2014/main" id="{29720A60-1129-9091-05C7-07D07F5EE75D}"/>
              </a:ext>
            </a:extLst>
          </p:cNvPr>
          <p:cNvSpPr>
            <a:spLocks noGrp="1"/>
          </p:cNvSpPr>
          <p:nvPr>
            <p:ph idx="1"/>
          </p:nvPr>
        </p:nvSpPr>
        <p:spPr/>
        <p:txBody>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32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rPr>
              <a:t>This study was underpinned by the social constructivism theory.</a:t>
            </a:r>
          </a:p>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3200" b="0" i="0" dirty="0">
                <a:solidFill>
                  <a:srgbClr val="001D3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This theory was developed by Lev Vygotsky, who argued that cognitive development is deeply intertwined with social interactions, and that learning is not just about absorbing information but about becoming integrated into a knowledge community. </a:t>
            </a:r>
            <a:endParaRPr lang="en-ZA" sz="3200" kern="100" dirty="0">
              <a:effectLst>
                <a:outerShdw blurRad="38100" dist="38100" dir="2700000" algn="tl">
                  <a:srgbClr val="000000">
                    <a:alpha val="43137"/>
                  </a:srgbClr>
                </a:outerShdw>
              </a:effectLst>
              <a:latin typeface="Times New Roman" panose="02020603050405020304" pitchFamily="18" charset="0"/>
              <a:ea typeface="Aptos" panose="020B0004020202020204" pitchFamily="34" charset="0"/>
              <a:cs typeface="Times New Roman" panose="02020603050405020304" pitchFamily="18" charset="0"/>
            </a:endParaRPr>
          </a:p>
          <a:p>
            <a:endParaRPr lang="en-ZA" dirty="0"/>
          </a:p>
        </p:txBody>
      </p:sp>
    </p:spTree>
    <p:extLst>
      <p:ext uri="{BB962C8B-B14F-4D97-AF65-F5344CB8AC3E}">
        <p14:creationId xmlns:p14="http://schemas.microsoft.com/office/powerpoint/2010/main" val="207654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9B330-8B00-471D-2A8E-B7C03C565E16}"/>
              </a:ext>
            </a:extLst>
          </p:cNvPr>
          <p:cNvSpPr>
            <a:spLocks noGrp="1"/>
          </p:cNvSpPr>
          <p:nvPr>
            <p:ph type="title"/>
          </p:nvPr>
        </p:nvSpPr>
        <p:spPr>
          <a:xfrm>
            <a:off x="838200" y="365125"/>
            <a:ext cx="10515600" cy="1148715"/>
          </a:xfrm>
        </p:spPr>
        <p:txBody>
          <a:bodyPr>
            <a:normAutofit/>
          </a:bodyPr>
          <a:lstStyle/>
          <a:p>
            <a:r>
              <a:rPr lang="en-ZA"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Discussion </a:t>
            </a:r>
          </a:p>
        </p:txBody>
      </p:sp>
      <p:sp>
        <p:nvSpPr>
          <p:cNvPr id="3" name="Content Placeholder 2">
            <a:extLst>
              <a:ext uri="{FF2B5EF4-FFF2-40B4-BE49-F238E27FC236}">
                <a16:creationId xmlns:a16="http://schemas.microsoft.com/office/drawing/2014/main" id="{8C302798-9F10-833A-8CC9-06D78D1F0485}"/>
              </a:ext>
            </a:extLst>
          </p:cNvPr>
          <p:cNvSpPr>
            <a:spLocks noGrp="1"/>
          </p:cNvSpPr>
          <p:nvPr>
            <p:ph idx="1"/>
          </p:nvPr>
        </p:nvSpPr>
        <p:spPr>
          <a:xfrm>
            <a:off x="838200" y="1513840"/>
            <a:ext cx="10515600" cy="4663123"/>
          </a:xfrm>
        </p:spPr>
        <p:txBody>
          <a:bodyPr>
            <a:normAutofit/>
          </a:bodyPr>
          <a:lstStyle/>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Parents must teach their kids letter sounds in isiZulu starting from A up to Z.</a:t>
            </a:r>
          </a:p>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They must also teach them how to blend letters in order to create the create and pronounce a word. </a:t>
            </a:r>
          </a:p>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u/ma/ma/=</a:t>
            </a:r>
            <a:r>
              <a:rPr lang="en-ZA"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umama</a:t>
            </a:r>
            <a:endPar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a:t>
            </a:r>
            <a:r>
              <a:rPr lang="en-ZA"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a:t>
            </a:r>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ZA"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a:t>
            </a:r>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ZA"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ubaba</a:t>
            </a:r>
            <a:endPar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i/ga/ma=</a:t>
            </a:r>
            <a:r>
              <a:rPr lang="en-ZA"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igama</a:t>
            </a:r>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la/mi=</a:t>
            </a:r>
            <a:r>
              <a:rPr lang="en-ZA"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lami</a:t>
            </a:r>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a:p>
            <a:pPr algn="just"/>
            <a:r>
              <a:rPr lang="en-ZA"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Educators must be contacted in school for addition information. </a:t>
            </a:r>
          </a:p>
        </p:txBody>
      </p:sp>
    </p:spTree>
    <p:extLst>
      <p:ext uri="{BB962C8B-B14F-4D97-AF65-F5344CB8AC3E}">
        <p14:creationId xmlns:p14="http://schemas.microsoft.com/office/powerpoint/2010/main" val="951041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137C4-DEE8-89FE-8721-B8F81B7002E9}"/>
              </a:ext>
            </a:extLst>
          </p:cNvPr>
          <p:cNvSpPr>
            <a:spLocks noGrp="1"/>
          </p:cNvSpPr>
          <p:nvPr>
            <p:ph type="title"/>
          </p:nvPr>
        </p:nvSpPr>
        <p:spPr>
          <a:xfrm>
            <a:off x="838200" y="365125"/>
            <a:ext cx="10515600" cy="925195"/>
          </a:xfrm>
        </p:spPr>
        <p:txBody>
          <a:bodyPr>
            <a:normAutofit/>
          </a:bodyPr>
          <a:lstStyle/>
          <a:p>
            <a:r>
              <a:rPr lang="en-ZA"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Data analysis </a:t>
            </a:r>
            <a:r>
              <a:rPr lang="en-ZA" sz="3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3" name="Content Placeholder 2">
            <a:extLst>
              <a:ext uri="{FF2B5EF4-FFF2-40B4-BE49-F238E27FC236}">
                <a16:creationId xmlns:a16="http://schemas.microsoft.com/office/drawing/2014/main" id="{97885A14-DE98-0B53-CEE4-C5F250C88B31}"/>
              </a:ext>
            </a:extLst>
          </p:cNvPr>
          <p:cNvSpPr>
            <a:spLocks noGrp="1"/>
          </p:cNvSpPr>
          <p:nvPr>
            <p:ph idx="1"/>
          </p:nvPr>
        </p:nvSpPr>
        <p:spPr>
          <a:xfrm>
            <a:off x="838200" y="1290320"/>
            <a:ext cx="10515600" cy="5283200"/>
          </a:xfrm>
        </p:spPr>
        <p:txBody>
          <a:bodyPr>
            <a:normAutofit fontScale="92500" lnSpcReduction="10000"/>
          </a:bodyPr>
          <a:lstStyle/>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This study find that there is lack of parental involvement in teaching reading isiZulu at foundation phase as a results learners are failing to read. </a:t>
            </a:r>
          </a:p>
          <a:p>
            <a:pPr algn="just"/>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Van der Berg (2015) posits that</a:t>
            </a:r>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Annual National Assessment</a:t>
            </a:r>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results of 2015 clearly indicated that learners struggle to read with comprehension. </a:t>
            </a:r>
          </a:p>
          <a:p>
            <a:pPr algn="just"/>
            <a:r>
              <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Parents are failing to make isiZulu books for kids accessible to their children, creating a home environment that encourages reading.  </a:t>
            </a:r>
          </a:p>
          <a:p>
            <a:pPr algn="just"/>
            <a:r>
              <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method of teaching reading such as shared, group-guided, paired and individual reading are not enough, parents must also teach their kids to read and this activity create a bond. </a:t>
            </a:r>
          </a:p>
          <a:p>
            <a:pPr algn="just"/>
            <a:endParaRPr lang="en-US"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endParaRPr lang="en-US" sz="2000" dirty="0"/>
          </a:p>
          <a:p>
            <a:pPr algn="just"/>
            <a:endParaRPr lang="en-ZA"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just"/>
            <a:endParaRPr lang="en-ZA" sz="3200" dirty="0">
              <a:latin typeface="Times New Roman" panose="02020603050405020304" pitchFamily="18" charset="0"/>
              <a:cs typeface="Times New Roman" panose="02020603050405020304" pitchFamily="18" charset="0"/>
            </a:endParaRPr>
          </a:p>
          <a:p>
            <a:pPr algn="just"/>
            <a:endParaRPr lang="en-ZA" dirty="0"/>
          </a:p>
          <a:p>
            <a:endParaRPr lang="en-ZA" dirty="0"/>
          </a:p>
        </p:txBody>
      </p:sp>
    </p:spTree>
    <p:extLst>
      <p:ext uri="{BB962C8B-B14F-4D97-AF65-F5344CB8AC3E}">
        <p14:creationId xmlns:p14="http://schemas.microsoft.com/office/powerpoint/2010/main" val="2063214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05e2d615-2ca9-475e-a3a2-ad23ca46b1e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C01BC98E50884A9B04197F22CC97DF" ma:contentTypeVersion="18" ma:contentTypeDescription="Create a new document." ma:contentTypeScope="" ma:versionID="d5a0059efad95f3d7e475e171c544ca1">
  <xsd:schema xmlns:xsd="http://www.w3.org/2001/XMLSchema" xmlns:xs="http://www.w3.org/2001/XMLSchema" xmlns:p="http://schemas.microsoft.com/office/2006/metadata/properties" xmlns:ns3="05e2d615-2ca9-475e-a3a2-ad23ca46b1ec" xmlns:ns4="f38d815a-f237-4229-82f1-f5e1e65d99ee" targetNamespace="http://schemas.microsoft.com/office/2006/metadata/properties" ma:root="true" ma:fieldsID="1d4ef1b540869dddc801cf7326ef4051" ns3:_="" ns4:_="">
    <xsd:import namespace="05e2d615-2ca9-475e-a3a2-ad23ca46b1ec"/>
    <xsd:import namespace="f38d815a-f237-4229-82f1-f5e1e65d99ee"/>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CR" minOccurs="0"/>
                <xsd:element ref="ns3:MediaServiceLocatio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e2d615-2ca9-475e-a3a2-ad23ca46b1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38d815a-f237-4229-82f1-f5e1e65d99e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ingHintHash" ma:index="2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D6C8E5F-7BDF-4F86-BB8E-270B0A878762}">
  <ds:schemaRefs>
    <ds:schemaRef ds:uri="http://purl.org/dc/elements/1.1/"/>
    <ds:schemaRef ds:uri="http://schemas.openxmlformats.org/package/2006/metadata/core-properties"/>
    <ds:schemaRef ds:uri="http://schemas.microsoft.com/office/2006/documentManagement/types"/>
    <ds:schemaRef ds:uri="05e2d615-2ca9-475e-a3a2-ad23ca46b1ec"/>
    <ds:schemaRef ds:uri="http://purl.org/dc/dcmitype/"/>
    <ds:schemaRef ds:uri="http://schemas.microsoft.com/office/infopath/2007/PartnerControls"/>
    <ds:schemaRef ds:uri="f38d815a-f237-4229-82f1-f5e1e65d99ee"/>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F1EED2C6-06F7-4352-A396-F8642ED0D2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e2d615-2ca9-475e-a3a2-ad23ca46b1ec"/>
    <ds:schemaRef ds:uri="f38d815a-f237-4229-82f1-f5e1e65d99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57594A-3A54-473F-B87F-C4DEAB384A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21480</TotalTime>
  <Words>1002</Words>
  <Application>Microsoft Office PowerPoint</Application>
  <PresentationFormat>Widescreen</PresentationFormat>
  <Paragraphs>95</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__Inter_d88449</vt:lpstr>
      <vt:lpstr>Arial</vt:lpstr>
      <vt:lpstr>Calibri</vt:lpstr>
      <vt:lpstr>Calibri Light</vt:lpstr>
      <vt:lpstr>Stencil</vt:lpstr>
      <vt:lpstr>Tahoma</vt:lpstr>
      <vt:lpstr>Times New Roman</vt:lpstr>
      <vt:lpstr>Office Theme</vt:lpstr>
      <vt:lpstr>The impact of parental involvement in teaching isiZulu reading skill in the foundation phase   </vt:lpstr>
      <vt:lpstr>A cartoon about the importance of reading </vt:lpstr>
      <vt:lpstr>Introduction  </vt:lpstr>
      <vt:lpstr>Research questions </vt:lpstr>
      <vt:lpstr>Literature review  </vt:lpstr>
      <vt:lpstr>Research methodology </vt:lpstr>
      <vt:lpstr>Theocratical framework </vt:lpstr>
      <vt:lpstr>Discussion </vt:lpstr>
      <vt:lpstr>Data analysis   </vt:lpstr>
      <vt:lpstr>Cont….</vt:lpstr>
      <vt:lpstr>Recommendations </vt:lpstr>
      <vt:lpstr>Cont…   </vt:lpstr>
      <vt:lpstr>Conclusion </vt:lpstr>
      <vt:lpstr>References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Heading goes here</dc:title>
  <dc:creator>Microsoft Office User</dc:creator>
  <cp:lastModifiedBy>Tshegofatso Rasekgotoma</cp:lastModifiedBy>
  <cp:revision>126</cp:revision>
  <dcterms:created xsi:type="dcterms:W3CDTF">2022-03-12T12:43:04Z</dcterms:created>
  <dcterms:modified xsi:type="dcterms:W3CDTF">2025-05-21T08:38:36Z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0x010100BBC01BC98E50884A9B04197F22CC97DF</vt:lpwstr>
  </property>
</Properties>
</file>