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7" r:id="rId3"/>
    <p:sldId id="266" r:id="rId4"/>
    <p:sldId id="273" r:id="rId5"/>
    <p:sldId id="289" r:id="rId6"/>
    <p:sldId id="290" r:id="rId7"/>
    <p:sldId id="291" r:id="rId8"/>
    <p:sldId id="292" r:id="rId9"/>
    <p:sldId id="285" r:id="rId10"/>
    <p:sldId id="293" r:id="rId11"/>
    <p:sldId id="283" r:id="rId12"/>
    <p:sldId id="287" r:id="rId13"/>
    <p:sldId id="295" r:id="rId14"/>
    <p:sldId id="288" r:id="rId15"/>
    <p:sldId id="258" r:id="rId16"/>
  </p:sldIdLst>
  <p:sldSz cx="9144000" cy="6858000" type="screen4x3"/>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F4B3A6-9AB8-40B1-A905-C49F8577B84A}" v="45" dt="2025-05-14T12:05:57.2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68" autoAdjust="0"/>
    <p:restoredTop sz="94660"/>
  </p:normalViewPr>
  <p:slideViewPr>
    <p:cSldViewPr>
      <p:cViewPr varScale="1">
        <p:scale>
          <a:sx n="78" d="100"/>
          <a:sy n="78" d="100"/>
        </p:scale>
        <p:origin x="888"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8773"/>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6737" y="0"/>
            <a:ext cx="2950475" cy="498773"/>
          </a:xfrm>
          <a:prstGeom prst="rect">
            <a:avLst/>
          </a:prstGeom>
        </p:spPr>
        <p:txBody>
          <a:bodyPr vert="horz" lIns="91440" tIns="45720" rIns="91440" bIns="45720" rtlCol="0"/>
          <a:lstStyle>
            <a:lvl1pPr algn="r">
              <a:defRPr sz="1200"/>
            </a:lvl1pPr>
          </a:lstStyle>
          <a:p>
            <a:fld id="{29A96637-E5E0-4087-BC4B-4D2D0E833201}" type="datetimeFigureOut">
              <a:rPr lang="en-ZA" smtClean="0"/>
              <a:t>2025/05/14</a:t>
            </a:fld>
            <a:endParaRPr lang="en-ZA"/>
          </a:p>
        </p:txBody>
      </p:sp>
      <p:sp>
        <p:nvSpPr>
          <p:cNvPr id="4" name="Slide Image Placeholder 3"/>
          <p:cNvSpPr>
            <a:spLocks noGrp="1" noRot="1" noChangeAspect="1"/>
          </p:cNvSpPr>
          <p:nvPr>
            <p:ph type="sldImg" idx="2"/>
          </p:nvPr>
        </p:nvSpPr>
        <p:spPr>
          <a:xfrm>
            <a:off x="1168400" y="1243013"/>
            <a:ext cx="4471988" cy="3354387"/>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0879" y="4784070"/>
            <a:ext cx="5447030" cy="391423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442154"/>
            <a:ext cx="2950475" cy="498772"/>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6737" y="9442154"/>
            <a:ext cx="2950475" cy="498772"/>
          </a:xfrm>
          <a:prstGeom prst="rect">
            <a:avLst/>
          </a:prstGeom>
        </p:spPr>
        <p:txBody>
          <a:bodyPr vert="horz" lIns="91440" tIns="45720" rIns="91440" bIns="45720" rtlCol="0" anchor="b"/>
          <a:lstStyle>
            <a:lvl1pPr algn="r">
              <a:defRPr sz="1200"/>
            </a:lvl1pPr>
          </a:lstStyle>
          <a:p>
            <a:fld id="{9E9EC73D-148D-4725-9829-8C800B8B0004}" type="slidenum">
              <a:rPr lang="en-ZA" smtClean="0"/>
              <a:t>‹#›</a:t>
            </a:fld>
            <a:endParaRPr lang="en-ZA"/>
          </a:p>
        </p:txBody>
      </p:sp>
    </p:spTree>
    <p:extLst>
      <p:ext uri="{BB962C8B-B14F-4D97-AF65-F5344CB8AC3E}">
        <p14:creationId xmlns:p14="http://schemas.microsoft.com/office/powerpoint/2010/main" val="883202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3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9pPr>
          </a:lstStyle>
          <a:p>
            <a:pPr>
              <a:spcBef>
                <a:spcPct val="0"/>
              </a:spcBef>
              <a:buClrTx/>
              <a:buFontTx/>
              <a:buNone/>
            </a:pPr>
            <a:fld id="{BF5259C6-2003-441C-BEF6-77DE4209FAC2}" type="slidenum">
              <a:rPr lang="en-US" altLang="en-US" smtClean="0"/>
              <a:pPr>
                <a:spcBef>
                  <a:spcPct val="0"/>
                </a:spcBef>
                <a:buClrTx/>
                <a:buFontTx/>
                <a:buNone/>
              </a:pPr>
              <a:t>2</a:t>
            </a:fld>
            <a:endParaRPr lang="en-US" altLang="en-US"/>
          </a:p>
        </p:txBody>
      </p:sp>
      <p:sp>
        <p:nvSpPr>
          <p:cNvPr id="20483" name="Text Box 1"/>
          <p:cNvSpPr txBox="1">
            <a:spLocks noChangeArrowheads="1"/>
          </p:cNvSpPr>
          <p:nvPr/>
        </p:nvSpPr>
        <p:spPr bwMode="auto">
          <a:xfrm>
            <a:off x="1134798" y="745569"/>
            <a:ext cx="4539192" cy="3727847"/>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19458" name="Text Box 2"/>
          <p:cNvSpPr>
            <a:spLocks noGrp="1" noChangeArrowheads="1"/>
          </p:cNvSpPr>
          <p:nvPr>
            <p:ph type="body"/>
          </p:nvPr>
        </p:nvSpPr>
        <p:spPr>
          <a:xfrm>
            <a:off x="680879" y="4721940"/>
            <a:ext cx="5401324" cy="442336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a:ea typeface="ＭＳ Ｐゴシック" charset="0"/>
              <a:cs typeface="+mn-cs"/>
            </a:endParaRPr>
          </a:p>
        </p:txBody>
      </p:sp>
    </p:spTree>
    <p:extLst>
      <p:ext uri="{BB962C8B-B14F-4D97-AF65-F5344CB8AC3E}">
        <p14:creationId xmlns:p14="http://schemas.microsoft.com/office/powerpoint/2010/main" val="680970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3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ea typeface="MS PGothic" panose="020B0600070205080204" pitchFamily="34" charset="-128"/>
              </a:defRPr>
            </a:lvl9pPr>
          </a:lstStyle>
          <a:p>
            <a:pPr>
              <a:spcBef>
                <a:spcPct val="0"/>
              </a:spcBef>
              <a:buClrTx/>
              <a:buFontTx/>
              <a:buNone/>
            </a:pPr>
            <a:fld id="{BA61CE92-CDF3-4F04-B971-071FCF3F29B9}" type="slidenum">
              <a:rPr lang="en-US" altLang="en-US" smtClean="0"/>
              <a:pPr>
                <a:spcBef>
                  <a:spcPct val="0"/>
                </a:spcBef>
                <a:buClrTx/>
                <a:buFontTx/>
                <a:buNone/>
              </a:pPr>
              <a:t>3</a:t>
            </a:fld>
            <a:endParaRPr lang="en-US" altLang="en-US"/>
          </a:p>
        </p:txBody>
      </p:sp>
      <p:sp>
        <p:nvSpPr>
          <p:cNvPr id="18435" name="Text Box 1"/>
          <p:cNvSpPr txBox="1">
            <a:spLocks noChangeArrowheads="1"/>
          </p:cNvSpPr>
          <p:nvPr/>
        </p:nvSpPr>
        <p:spPr bwMode="auto">
          <a:xfrm>
            <a:off x="1134798" y="745569"/>
            <a:ext cx="4539192" cy="3727847"/>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19458" name="Text Box 2"/>
          <p:cNvSpPr>
            <a:spLocks noGrp="1" noChangeArrowheads="1"/>
          </p:cNvSpPr>
          <p:nvPr>
            <p:ph type="body"/>
          </p:nvPr>
        </p:nvSpPr>
        <p:spPr>
          <a:xfrm>
            <a:off x="680879" y="4721940"/>
            <a:ext cx="5401324" cy="4423367"/>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buFont typeface="Times New Roman" charset="0"/>
              <a:buNone/>
              <a:defRPr/>
            </a:pPr>
            <a:endParaRPr lang="en-US">
              <a:ea typeface="ＭＳ Ｐゴシック" charset="0"/>
              <a:cs typeface="+mn-cs"/>
            </a:endParaRPr>
          </a:p>
        </p:txBody>
      </p:sp>
    </p:spTree>
    <p:extLst>
      <p:ext uri="{BB962C8B-B14F-4D97-AF65-F5344CB8AC3E}">
        <p14:creationId xmlns:p14="http://schemas.microsoft.com/office/powerpoint/2010/main" val="2732390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9pPr>
          </a:lstStyle>
          <a:p>
            <a:pPr>
              <a:spcBef>
                <a:spcPct val="0"/>
              </a:spcBef>
            </a:pPr>
            <a:fld id="{718FD231-0B93-4D45-95C9-8B75C35A6B5B}" type="slidenum">
              <a:rPr lang="en-US" altLang="en-US" smtClean="0">
                <a:latin typeface="Arial" panose="020B0604020202020204" pitchFamily="34" charset="0"/>
              </a:rPr>
              <a:pPr>
                <a:spcBef>
                  <a:spcPct val="0"/>
                </a:spcBef>
              </a:pPr>
              <a:t>4</a:t>
            </a:fld>
            <a:endParaRPr lang="en-US" altLang="en-US">
              <a:latin typeface="Arial" panose="020B0604020202020204" pitchFamily="34" charset="0"/>
            </a:endParaRPr>
          </a:p>
        </p:txBody>
      </p:sp>
      <p:sp>
        <p:nvSpPr>
          <p:cNvPr id="20483" name="Text Box 1"/>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anose="02020603050405020304" pitchFamily="18" charset="0"/>
              </a:defRPr>
            </a:lvl9pPr>
          </a:lstStyle>
          <a:p>
            <a:pPr algn="r" eaLnBrk="1" hangingPunct="1">
              <a:spcBef>
                <a:spcPct val="0"/>
              </a:spcBef>
            </a:pPr>
            <a:fld id="{36CE0E6C-CEFB-44D4-8DA0-E1B6903B7C95}" type="slidenum">
              <a:rPr lang="en-US" altLang="en-US">
                <a:latin typeface="Arial" panose="020B0604020202020204" pitchFamily="34" charset="0"/>
              </a:rPr>
              <a:pPr algn="r" eaLnBrk="1" hangingPunct="1">
                <a:spcBef>
                  <a:spcPct val="0"/>
                </a:spcBef>
              </a:pPr>
              <a:t>4</a:t>
            </a:fld>
            <a:endParaRPr lang="en-US" altLang="en-US">
              <a:latin typeface="Arial" panose="020B0604020202020204" pitchFamily="34" charset="0"/>
            </a:endParaRPr>
          </a:p>
        </p:txBody>
      </p:sp>
      <p:sp>
        <p:nvSpPr>
          <p:cNvPr id="20484"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en-US" altLang="en-US"/>
          </a:p>
        </p:txBody>
      </p:sp>
      <p:sp>
        <p:nvSpPr>
          <p:cNvPr id="20485" name="Rectangle 3"/>
          <p:cNvSpPr>
            <a:spLocks noGrp="1" noChangeArrowheads="1"/>
          </p:cNvSpPr>
          <p:nvPr>
            <p:ph type="body"/>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086216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ZA"/>
          </a:p>
        </p:txBody>
      </p:sp>
      <p:sp>
        <p:nvSpPr>
          <p:cNvPr id="4" name="Date Placeholder 3"/>
          <p:cNvSpPr>
            <a:spLocks noGrp="1"/>
          </p:cNvSpPr>
          <p:nvPr>
            <p:ph type="dt" sz="half" idx="10"/>
          </p:nvPr>
        </p:nvSpPr>
        <p:spPr/>
        <p:txBody>
          <a:bodyPr/>
          <a:lstStyle/>
          <a:p>
            <a:fld id="{CE9FDA91-D2B8-434A-83F0-97F7CFF1D43A}" type="datetimeFigureOut">
              <a:rPr lang="en-ZA" smtClean="0"/>
              <a:t>2025/05/14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526658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CE9FDA91-D2B8-434A-83F0-97F7CFF1D43A}" type="datetimeFigureOut">
              <a:rPr lang="en-ZA" smtClean="0"/>
              <a:t>2025/05/14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1814719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CE9FDA91-D2B8-434A-83F0-97F7CFF1D43A}" type="datetimeFigureOut">
              <a:rPr lang="en-ZA" smtClean="0"/>
              <a:t>2025/05/14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3158223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CE9FDA91-D2B8-434A-83F0-97F7CFF1D43A}" type="datetimeFigureOut">
              <a:rPr lang="en-ZA" smtClean="0"/>
              <a:t>2025/05/14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2856925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9FDA91-D2B8-434A-83F0-97F7CFF1D43A}" type="datetimeFigureOut">
              <a:rPr lang="en-ZA" smtClean="0"/>
              <a:t>2025/05/14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2217254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p>
            <a:fld id="{CE9FDA91-D2B8-434A-83F0-97F7CFF1D43A}" type="datetimeFigureOut">
              <a:rPr lang="en-ZA" smtClean="0"/>
              <a:t>2025/05/14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4062884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p>
            <a:fld id="{CE9FDA91-D2B8-434A-83F0-97F7CFF1D43A}" type="datetimeFigureOut">
              <a:rPr lang="en-ZA" smtClean="0"/>
              <a:t>2025/05/14</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3351319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fld id="{CE9FDA91-D2B8-434A-83F0-97F7CFF1D43A}" type="datetimeFigureOut">
              <a:rPr lang="en-ZA" smtClean="0"/>
              <a:t>2025/05/14</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862998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9FDA91-D2B8-434A-83F0-97F7CFF1D43A}" type="datetimeFigureOut">
              <a:rPr lang="en-ZA" smtClean="0"/>
              <a:t>2025/05/14</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3587266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endParaRPr lang="en-ZA"/>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E9FDA91-D2B8-434A-83F0-97F7CFF1D43A}" type="datetimeFigureOut">
              <a:rPr lang="en-ZA" smtClean="0"/>
              <a:t>2025/05/14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607677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CE9FDA91-D2B8-434A-83F0-97F7CFF1D43A}" type="datetimeFigureOut">
              <a:rPr lang="en-ZA" smtClean="0"/>
              <a:t>2025/05/14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5F1A816C-82E8-4D6B-BEFE-D384A8B3B164}" type="slidenum">
              <a:rPr lang="en-ZA" smtClean="0"/>
              <a:t>‹#›</a:t>
            </a:fld>
            <a:endParaRPr lang="en-ZA"/>
          </a:p>
        </p:txBody>
      </p:sp>
    </p:spTree>
    <p:extLst>
      <p:ext uri="{BB962C8B-B14F-4D97-AF65-F5344CB8AC3E}">
        <p14:creationId xmlns:p14="http://schemas.microsoft.com/office/powerpoint/2010/main" val="2307742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E9FDA91-D2B8-434A-83F0-97F7CFF1D43A}" type="datetimeFigureOut">
              <a:rPr lang="en-ZA" smtClean="0"/>
              <a:t>2025/05/14</a:t>
            </a:fld>
            <a:endParaRPr lang="en-ZA"/>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F1A816C-82E8-4D6B-BEFE-D384A8B3B164}" type="slidenum">
              <a:rPr lang="en-ZA" smtClean="0"/>
              <a:t>‹#›</a:t>
            </a:fld>
            <a:endParaRPr lang="en-ZA"/>
          </a:p>
        </p:txBody>
      </p:sp>
    </p:spTree>
    <p:extLst>
      <p:ext uri="{BB962C8B-B14F-4D97-AF65-F5344CB8AC3E}">
        <p14:creationId xmlns:p14="http://schemas.microsoft.com/office/powerpoint/2010/main" val="25436734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2.xml"/><Relationship Id="rId5" Type="http://schemas.openxmlformats.org/officeDocument/2006/relationships/image" Target="../media/image11.wmf"/><Relationship Id="rId4" Type="http://schemas.openxmlformats.org/officeDocument/2006/relationships/image" Target="../media/image10.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ctrTitle"/>
          </p:nvPr>
        </p:nvSpPr>
        <p:spPr>
          <a:xfrm>
            <a:off x="2735796" y="2942946"/>
            <a:ext cx="4750854" cy="1143279"/>
          </a:xfrm>
        </p:spPr>
        <p:txBody>
          <a:bodyPr>
            <a:normAutofit fontScale="90000"/>
          </a:bodyPr>
          <a:lstStyle/>
          <a:p>
            <a:r>
              <a:rPr lang="en-GB" sz="2400" b="1" dirty="0">
                <a:solidFill>
                  <a:srgbClr val="0070C0"/>
                </a:solidFill>
                <a:latin typeface="Arial" panose="020B0604020202020204" pitchFamily="34" charset="0"/>
              </a:rPr>
              <a:t>Early Literacy: Inclusive Strategies and Professional Development Initiatives</a:t>
            </a:r>
            <a:endParaRPr lang="en-ZA" sz="2400" b="1" dirty="0">
              <a:solidFill>
                <a:srgbClr val="0070C0"/>
              </a:solidFill>
              <a:latin typeface="Arial" panose="020B0604020202020204" pitchFamily="34" charset="0"/>
            </a:endParaRPr>
          </a:p>
        </p:txBody>
      </p:sp>
      <p:sp>
        <p:nvSpPr>
          <p:cNvPr id="14" name="Subtitle 13"/>
          <p:cNvSpPr>
            <a:spLocks noGrp="1"/>
          </p:cNvSpPr>
          <p:nvPr>
            <p:ph type="subTitle" idx="1"/>
          </p:nvPr>
        </p:nvSpPr>
        <p:spPr>
          <a:xfrm>
            <a:off x="2735796" y="4185084"/>
            <a:ext cx="1566174" cy="378042"/>
          </a:xfrm>
        </p:spPr>
        <p:txBody>
          <a:bodyPr>
            <a:noAutofit/>
          </a:bodyPr>
          <a:lstStyle/>
          <a:p>
            <a:pPr algn="l"/>
            <a:r>
              <a:rPr lang="en-ZA" sz="1800" dirty="0">
                <a:latin typeface="Arial" panose="020B0604020202020204" pitchFamily="34" charset="0"/>
              </a:rPr>
              <a:t>Presenter:</a:t>
            </a:r>
          </a:p>
        </p:txBody>
      </p:sp>
      <p:sp>
        <p:nvSpPr>
          <p:cNvPr id="18" name="Subtitle 13"/>
          <p:cNvSpPr txBox="1">
            <a:spLocks/>
          </p:cNvSpPr>
          <p:nvPr/>
        </p:nvSpPr>
        <p:spPr>
          <a:xfrm>
            <a:off x="4247964" y="4077072"/>
            <a:ext cx="3348372" cy="1350150"/>
          </a:xfrm>
          <a:prstGeom prst="rect">
            <a:avLst/>
          </a:prstGeom>
        </p:spPr>
        <p:txBody>
          <a:bodyPr vert="horz" lIns="68580" tIns="34290" rIns="68580" bIns="3429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sz="1800" dirty="0" err="1">
                <a:latin typeface="Arial" panose="020B0604020202020204" pitchFamily="34" charset="0"/>
              </a:rPr>
              <a:t>Phakama</a:t>
            </a:r>
            <a:r>
              <a:rPr lang="en-US" sz="1800" dirty="0">
                <a:latin typeface="Arial" panose="020B0604020202020204" pitchFamily="34" charset="0"/>
              </a:rPr>
              <a:t> </a:t>
            </a:r>
            <a:r>
              <a:rPr lang="en-US" sz="1800" dirty="0" err="1">
                <a:latin typeface="Arial" panose="020B0604020202020204" pitchFamily="34" charset="0"/>
              </a:rPr>
              <a:t>Matoti</a:t>
            </a:r>
            <a:endParaRPr lang="en-ZA" sz="1800" dirty="0">
              <a:latin typeface="Arial" panose="020B0604020202020204" pitchFamily="34" charset="0"/>
            </a:endParaRPr>
          </a:p>
          <a:p>
            <a:pPr algn="l"/>
            <a:r>
              <a:rPr lang="en-ZA" sz="1350" dirty="0">
                <a:latin typeface="Arial" panose="020B0604020202020204" pitchFamily="34" charset="0"/>
              </a:rPr>
              <a:t>Coordinator: Children’s Literature Programme</a:t>
            </a:r>
          </a:p>
          <a:p>
            <a:pPr algn="l"/>
            <a:r>
              <a:rPr lang="en-ZA" sz="1350" dirty="0">
                <a:latin typeface="Arial" panose="020B0604020202020204" pitchFamily="34" charset="0"/>
              </a:rPr>
              <a:t> May 2025</a:t>
            </a:r>
          </a:p>
        </p:txBody>
      </p:sp>
      <p:pic>
        <p:nvPicPr>
          <p:cNvPr id="8" name="Picture 7" descr="C:\Users\Pakama\Downloads\NLSA Logo CMYK.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80476" y="1553534"/>
            <a:ext cx="2034716" cy="1134126"/>
          </a:xfrm>
          <a:prstGeom prst="rect">
            <a:avLst/>
          </a:prstGeom>
          <a:noFill/>
          <a:ln>
            <a:noFill/>
          </a:ln>
        </p:spPr>
      </p:pic>
    </p:spTree>
    <p:extLst>
      <p:ext uri="{BB962C8B-B14F-4D97-AF65-F5344CB8AC3E}">
        <p14:creationId xmlns:p14="http://schemas.microsoft.com/office/powerpoint/2010/main" val="34974512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810BF4F-E0EA-36F2-DF9E-A01C00835A70}"/>
              </a:ext>
            </a:extLst>
          </p:cNvPr>
          <p:cNvSpPr txBox="1"/>
          <p:nvPr/>
        </p:nvSpPr>
        <p:spPr>
          <a:xfrm>
            <a:off x="2411760" y="116633"/>
            <a:ext cx="6480720" cy="6079613"/>
          </a:xfrm>
          <a:prstGeom prst="rect">
            <a:avLst/>
          </a:prstGeom>
          <a:noFill/>
        </p:spPr>
        <p:txBody>
          <a:bodyPr wrap="square">
            <a:spAutoFit/>
          </a:bodyPr>
          <a:lstStyle/>
          <a:p>
            <a:pPr marL="457200" marR="0" lvl="0" indent="-457200" algn="l" defTabSz="914400" rtl="0" eaLnBrk="1" fontAlgn="auto" latinLnBrk="0" hangingPunct="1">
              <a:lnSpc>
                <a:spcPct val="115000"/>
              </a:lnSpc>
              <a:spcBef>
                <a:spcPct val="20000"/>
              </a:spcBef>
              <a:spcAft>
                <a:spcPts val="800"/>
              </a:spcAft>
              <a:buClrTx/>
              <a:buSzTx/>
              <a:buFont typeface="Arial" panose="020B0604020202020204" pitchFamily="34" charset="0"/>
              <a:buChar char="•"/>
              <a:tabLst/>
              <a:defRPr/>
            </a:pPr>
            <a:r>
              <a:rPr kumimoji="0" lang="en-ZA" sz="3200" b="1"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How to Start a Book Club</a:t>
            </a:r>
            <a:br>
              <a:rPr kumimoji="0" lang="en-ZA" sz="32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br>
            <a:r>
              <a:rPr kumimoji="0" lang="en-ZA" sz="32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Practical guidance and inspiration on setting up and running successful book clubs in schools and communities.</a:t>
            </a:r>
          </a:p>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ZA" sz="3200" b="1" i="0" u="none" strike="noStrike" kern="12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Creative Writing Workshops</a:t>
            </a:r>
            <a:br>
              <a:rPr kumimoji="0" lang="en-ZA" sz="3200" b="0" i="0" u="none" strike="noStrike" kern="12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br>
            <a:r>
              <a:rPr kumimoji="0" lang="en-ZA" sz="3200" b="0" i="0" u="none" strike="noStrike" kern="12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These sessions nurture storytelling skills and help participants—especially children—express themselves through writing</a:t>
            </a:r>
            <a:endParaRPr kumimoji="0" lang="en-ZA" sz="3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448424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9DA79-77C7-C099-D35E-A3C2293F032F}"/>
              </a:ext>
            </a:extLst>
          </p:cNvPr>
          <p:cNvSpPr>
            <a:spLocks noGrp="1"/>
          </p:cNvSpPr>
          <p:nvPr>
            <p:ph type="title"/>
          </p:nvPr>
        </p:nvSpPr>
        <p:spPr>
          <a:xfrm>
            <a:off x="2339752" y="-171400"/>
            <a:ext cx="5318348" cy="2091879"/>
          </a:xfrm>
        </p:spPr>
        <p:txBody>
          <a:bodyPr>
            <a:normAutofit/>
          </a:bodyPr>
          <a:lstStyle/>
          <a:p>
            <a:r>
              <a:rPr lang="en-ZA" sz="3600" b="1" dirty="0">
                <a:latin typeface="Arial" panose="020B0604020202020204" pitchFamily="34" charset="0"/>
                <a:cs typeface="Arial" panose="020B0604020202020204" pitchFamily="34" charset="0"/>
              </a:rPr>
              <a:t>National Literacy Challenges</a:t>
            </a:r>
            <a:br>
              <a:rPr lang="en-ZA" dirty="0"/>
            </a:br>
            <a:endParaRPr lang="en-ZA" dirty="0"/>
          </a:p>
        </p:txBody>
      </p:sp>
      <p:sp>
        <p:nvSpPr>
          <p:cNvPr id="3" name="Content Placeholder 2">
            <a:extLst>
              <a:ext uri="{FF2B5EF4-FFF2-40B4-BE49-F238E27FC236}">
                <a16:creationId xmlns:a16="http://schemas.microsoft.com/office/drawing/2014/main" id="{4833C6D8-70FF-97C7-615B-A44E9590335A}"/>
              </a:ext>
            </a:extLst>
          </p:cNvPr>
          <p:cNvSpPr>
            <a:spLocks noGrp="1"/>
          </p:cNvSpPr>
          <p:nvPr>
            <p:ph idx="1"/>
          </p:nvPr>
        </p:nvSpPr>
        <p:spPr>
          <a:xfrm>
            <a:off x="1619672" y="1196752"/>
            <a:ext cx="7416824" cy="3740770"/>
          </a:xfrm>
        </p:spPr>
        <p:txBody>
          <a:bodyPr>
            <a:noAutofit/>
          </a:bodyPr>
          <a:lstStyle/>
          <a:p>
            <a:pPr>
              <a:buFont typeface="Arial" panose="020B0604020202020204" pitchFamily="34" charset="0"/>
              <a:buChar char="•"/>
            </a:pPr>
            <a:r>
              <a:rPr lang="en-GB" sz="3200" dirty="0">
                <a:latin typeface="Arial" panose="020B0604020202020204" pitchFamily="34" charset="0"/>
                <a:cs typeface="Arial" panose="020B0604020202020204" pitchFamily="34" charset="0"/>
              </a:rPr>
              <a:t>According to PIRLS: 78% of Grade 4 learners struggle with reading comprehension</a:t>
            </a:r>
          </a:p>
          <a:p>
            <a:pPr>
              <a:buFont typeface="Arial" panose="020B0604020202020204" pitchFamily="34" charset="0"/>
              <a:buChar char="•"/>
            </a:pPr>
            <a:r>
              <a:rPr lang="en-GB" sz="3200" dirty="0">
                <a:latin typeface="Arial" panose="020B0604020202020204" pitchFamily="34" charset="0"/>
                <a:cs typeface="Arial" panose="020B0604020202020204" pitchFamily="34" charset="0"/>
              </a:rPr>
              <a:t>NLSA responds with engaging literacy events and activities. </a:t>
            </a:r>
          </a:p>
          <a:p>
            <a:pPr>
              <a:buFont typeface="Arial" panose="020B0604020202020204" pitchFamily="34" charset="0"/>
              <a:buChar char="•"/>
            </a:pPr>
            <a:r>
              <a:rPr lang="en-GB" sz="3200" b="1" dirty="0">
                <a:latin typeface="Arial" panose="020B0604020202020204" pitchFamily="34" charset="0"/>
                <a:cs typeface="Arial" panose="020B0604020202020204" pitchFamily="34" charset="0"/>
              </a:rPr>
              <a:t>The Impact of Book Clubs:</a:t>
            </a:r>
            <a:br>
              <a:rPr lang="en-GB" sz="3200" dirty="0">
                <a:latin typeface="Arial" panose="020B0604020202020204" pitchFamily="34" charset="0"/>
                <a:cs typeface="Arial" panose="020B0604020202020204" pitchFamily="34" charset="0"/>
              </a:rPr>
            </a:br>
            <a:r>
              <a:rPr lang="en-GB" sz="3200" dirty="0">
                <a:latin typeface="Arial" panose="020B0604020202020204" pitchFamily="34" charset="0"/>
                <a:cs typeface="Arial" panose="020B0604020202020204" pitchFamily="34" charset="0"/>
              </a:rPr>
              <a:t>In schools where </a:t>
            </a:r>
            <a:r>
              <a:rPr lang="en-GB" sz="3200" b="1" dirty="0">
                <a:latin typeface="Arial" panose="020B0604020202020204" pitchFamily="34" charset="0"/>
                <a:cs typeface="Arial" panose="020B0604020202020204" pitchFamily="34" charset="0"/>
              </a:rPr>
              <a:t>book clubs</a:t>
            </a:r>
            <a:r>
              <a:rPr lang="en-GB" sz="3200" dirty="0">
                <a:latin typeface="Arial" panose="020B0604020202020204" pitchFamily="34" charset="0"/>
                <a:cs typeface="Arial" panose="020B0604020202020204" pitchFamily="34" charset="0"/>
              </a:rPr>
              <a:t> are active, learners have shown </a:t>
            </a:r>
            <a:r>
              <a:rPr lang="en-GB" sz="3200" b="1" dirty="0">
                <a:latin typeface="Arial" panose="020B0604020202020204" pitchFamily="34" charset="0"/>
                <a:cs typeface="Arial" panose="020B0604020202020204" pitchFamily="34" charset="0"/>
              </a:rPr>
              <a:t>notable improvements in literacy levels</a:t>
            </a:r>
            <a:r>
              <a:rPr lang="en-GB" sz="3200" dirty="0">
                <a:latin typeface="Arial" panose="020B0604020202020204" pitchFamily="34" charset="0"/>
                <a:cs typeface="Arial" panose="020B0604020202020204" pitchFamily="34" charset="0"/>
              </a:rPr>
              <a:t>—highlighting the importance of regular reading engagement.</a:t>
            </a:r>
            <a:endParaRPr lang="en-ZA"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1599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E8154-F2BA-7A2A-5ADE-917337469876}"/>
              </a:ext>
            </a:extLst>
          </p:cNvPr>
          <p:cNvSpPr>
            <a:spLocks noGrp="1"/>
          </p:cNvSpPr>
          <p:nvPr>
            <p:ph type="title"/>
          </p:nvPr>
        </p:nvSpPr>
        <p:spPr>
          <a:xfrm>
            <a:off x="2267744" y="188641"/>
            <a:ext cx="6264696" cy="936104"/>
          </a:xfrm>
        </p:spPr>
        <p:txBody>
          <a:bodyPr>
            <a:normAutofit fontScale="90000"/>
          </a:bodyPr>
          <a:lstStyle/>
          <a:p>
            <a:r>
              <a:rPr lang="en-ZA" sz="3600" b="1" dirty="0">
                <a:latin typeface="Arial" panose="020B0604020202020204" pitchFamily="34" charset="0"/>
                <a:cs typeface="Arial" panose="020B0604020202020204" pitchFamily="34" charset="0"/>
              </a:rPr>
              <a:t>Measuring</a:t>
            </a:r>
            <a:r>
              <a:rPr lang="en-ZA" b="1" dirty="0"/>
              <a:t> Success</a:t>
            </a:r>
            <a:br>
              <a:rPr lang="en-ZA" dirty="0"/>
            </a:br>
            <a:endParaRPr lang="en-ZA" dirty="0"/>
          </a:p>
        </p:txBody>
      </p:sp>
      <p:sp>
        <p:nvSpPr>
          <p:cNvPr id="3" name="Content Placeholder 2">
            <a:extLst>
              <a:ext uri="{FF2B5EF4-FFF2-40B4-BE49-F238E27FC236}">
                <a16:creationId xmlns:a16="http://schemas.microsoft.com/office/drawing/2014/main" id="{831B135B-CE8F-6C2F-375D-18AC6B4782FB}"/>
              </a:ext>
            </a:extLst>
          </p:cNvPr>
          <p:cNvSpPr>
            <a:spLocks noGrp="1"/>
          </p:cNvSpPr>
          <p:nvPr>
            <p:ph idx="1"/>
          </p:nvPr>
        </p:nvSpPr>
        <p:spPr>
          <a:xfrm>
            <a:off x="1403648" y="764704"/>
            <a:ext cx="7740352" cy="3373022"/>
          </a:xfrm>
        </p:spPr>
        <p:txBody>
          <a:bodyPr>
            <a:normAutofit fontScale="25000" lnSpcReduction="20000"/>
          </a:bodyPr>
          <a:lstStyle/>
          <a:p>
            <a:r>
              <a:rPr lang="en-GB" sz="12800" b="1" dirty="0">
                <a:latin typeface="Arial" panose="020B0604020202020204" pitchFamily="34" charset="0"/>
                <a:cs typeface="Arial" panose="020B0604020202020204" pitchFamily="34" charset="0"/>
              </a:rPr>
              <a:t>  Positive Feedback from Educators and Participants</a:t>
            </a:r>
            <a:br>
              <a:rPr lang="en-GB" sz="12800" dirty="0">
                <a:latin typeface="Arial" panose="020B0604020202020204" pitchFamily="34" charset="0"/>
                <a:cs typeface="Arial" panose="020B0604020202020204" pitchFamily="34" charset="0"/>
              </a:rPr>
            </a:br>
            <a:r>
              <a:rPr lang="en-GB" sz="12800" dirty="0">
                <a:latin typeface="Arial" panose="020B0604020202020204" pitchFamily="34" charset="0"/>
                <a:cs typeface="Arial" panose="020B0604020202020204" pitchFamily="34" charset="0"/>
              </a:rPr>
              <a:t>We regularly give evaluation form that collect feedback from teachers, librarians, and participants. Their insights help us assess the relevance, quality, and effectiveness of our activities. Comments often highlight how our programmes boost confidence, reading interest, and classroom engagement.</a:t>
            </a:r>
          </a:p>
          <a:p>
            <a:r>
              <a:rPr lang="en-GB" sz="12800" b="1" dirty="0">
                <a:latin typeface="Arial" panose="020B0604020202020204" pitchFamily="34" charset="0"/>
                <a:cs typeface="Arial" panose="020B0604020202020204" pitchFamily="34" charset="0"/>
              </a:rPr>
              <a:t>Observable Improvements in Literacy Skills</a:t>
            </a:r>
            <a:br>
              <a:rPr lang="en-GB" sz="12800" dirty="0">
                <a:latin typeface="Arial" panose="020B0604020202020204" pitchFamily="34" charset="0"/>
                <a:cs typeface="Arial" panose="020B0604020202020204" pitchFamily="34" charset="0"/>
              </a:rPr>
            </a:br>
            <a:r>
              <a:rPr lang="en-GB" sz="12800" dirty="0">
                <a:latin typeface="Arial" panose="020B0604020202020204" pitchFamily="34" charset="0"/>
                <a:cs typeface="Arial" panose="020B0604020202020204" pitchFamily="34" charset="0"/>
              </a:rPr>
              <a:t>Through ongoing interaction and assessments, </a:t>
            </a:r>
            <a:endParaRPr lang="en-ZA" dirty="0"/>
          </a:p>
        </p:txBody>
      </p:sp>
    </p:spTree>
    <p:extLst>
      <p:ext uri="{BB962C8B-B14F-4D97-AF65-F5344CB8AC3E}">
        <p14:creationId xmlns:p14="http://schemas.microsoft.com/office/powerpoint/2010/main" val="3895962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DBC8E38-D972-9D5B-A6A9-9964970BDA25}"/>
              </a:ext>
            </a:extLst>
          </p:cNvPr>
          <p:cNvSpPr txBox="1"/>
          <p:nvPr/>
        </p:nvSpPr>
        <p:spPr>
          <a:xfrm>
            <a:off x="1547664" y="116632"/>
            <a:ext cx="7596336" cy="6494085"/>
          </a:xfrm>
          <a:prstGeom prst="rect">
            <a:avLst/>
          </a:prstGeom>
          <a:noFill/>
        </p:spPr>
        <p:txBody>
          <a:bodyPr wrap="square">
            <a:spAutoFit/>
          </a:bodyPr>
          <a:lstStyle/>
          <a:p>
            <a:r>
              <a:rPr lang="en-GB" sz="3200" dirty="0">
                <a:latin typeface="Arial" panose="020B0604020202020204" pitchFamily="34" charset="0"/>
                <a:cs typeface="Arial" panose="020B0604020202020204" pitchFamily="34" charset="0"/>
              </a:rPr>
              <a:t>On reading </a:t>
            </a:r>
            <a:r>
              <a:rPr lang="en-GB" sz="3200" dirty="0" err="1">
                <a:latin typeface="Arial" panose="020B0604020202020204" pitchFamily="34" charset="0"/>
                <a:cs typeface="Arial" panose="020B0604020202020204" pitchFamily="34" charset="0"/>
              </a:rPr>
              <a:t>compations</a:t>
            </a:r>
            <a:r>
              <a:rPr lang="en-GB" sz="3200" dirty="0">
                <a:latin typeface="Arial" panose="020B0604020202020204" pitchFamily="34" charset="0"/>
                <a:cs typeface="Arial" panose="020B0604020202020204" pitchFamily="34" charset="0"/>
              </a:rPr>
              <a:t> we observe tangible progress in learners' reading and comprehension abilities. Educators report better vocabulary use, improved participation in reading-related activities.</a:t>
            </a:r>
          </a:p>
          <a:p>
            <a:pPr marL="457200" indent="-457200">
              <a:buFont typeface="Arial" panose="020B0604020202020204" pitchFamily="34" charset="0"/>
              <a:buChar char="•"/>
            </a:pPr>
            <a:r>
              <a:rPr lang="en-GB" sz="3200" b="1" dirty="0">
                <a:latin typeface="Arial" panose="020B0604020202020204" pitchFamily="34" charset="0"/>
                <a:cs typeface="Arial" panose="020B0604020202020204" pitchFamily="34" charset="0"/>
              </a:rPr>
              <a:t>Increased Reading Engagement Among Children</a:t>
            </a:r>
            <a:br>
              <a:rPr lang="en-GB" sz="3200" dirty="0">
                <a:latin typeface="Arial" panose="020B0604020202020204" pitchFamily="34" charset="0"/>
                <a:cs typeface="Arial" panose="020B0604020202020204" pitchFamily="34" charset="0"/>
              </a:rPr>
            </a:br>
            <a:r>
              <a:rPr lang="en-GB" sz="3200" dirty="0">
                <a:latin typeface="Arial" panose="020B0604020202020204" pitchFamily="34" charset="0"/>
                <a:cs typeface="Arial" panose="020B0604020202020204" pitchFamily="34" charset="0"/>
              </a:rPr>
              <a:t>One of our strongest indicators of success is the growing enthusiasm for reading. More children are joining book clubs, borrowing books, and participating actively in literacy events clear signs of a positive reading.</a:t>
            </a:r>
          </a:p>
        </p:txBody>
      </p:sp>
    </p:spTree>
    <p:extLst>
      <p:ext uri="{BB962C8B-B14F-4D97-AF65-F5344CB8AC3E}">
        <p14:creationId xmlns:p14="http://schemas.microsoft.com/office/powerpoint/2010/main" val="2287565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FE31A-CFF2-A4C2-C413-6BB97F339F2F}"/>
              </a:ext>
            </a:extLst>
          </p:cNvPr>
          <p:cNvSpPr>
            <a:spLocks noGrp="1"/>
          </p:cNvSpPr>
          <p:nvPr>
            <p:ph type="title"/>
          </p:nvPr>
        </p:nvSpPr>
        <p:spPr>
          <a:xfrm>
            <a:off x="1835696" y="260648"/>
            <a:ext cx="6696744" cy="1145479"/>
          </a:xfrm>
        </p:spPr>
        <p:txBody>
          <a:bodyPr>
            <a:noAutofit/>
          </a:bodyPr>
          <a:lstStyle/>
          <a:p>
            <a:r>
              <a:rPr lang="en-ZA" sz="3200" b="1" dirty="0">
                <a:latin typeface="Arial" panose="020B0604020202020204" pitchFamily="34" charset="0"/>
                <a:cs typeface="Arial" panose="020B0604020202020204" pitchFamily="34" charset="0"/>
              </a:rPr>
              <a:t>Conclusion</a:t>
            </a:r>
            <a:br>
              <a:rPr lang="en-ZA" sz="3200" dirty="0">
                <a:latin typeface="Arial" panose="020B0604020202020204" pitchFamily="34" charset="0"/>
                <a:cs typeface="Arial" panose="020B0604020202020204" pitchFamily="34" charset="0"/>
              </a:rPr>
            </a:br>
            <a:endParaRPr lang="en-ZA" sz="32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925EB780-609F-7408-1771-CBCEFEE51C21}"/>
              </a:ext>
            </a:extLst>
          </p:cNvPr>
          <p:cNvSpPr>
            <a:spLocks noGrp="1"/>
          </p:cNvSpPr>
          <p:nvPr>
            <p:ph idx="1"/>
          </p:nvPr>
        </p:nvSpPr>
        <p:spPr>
          <a:xfrm>
            <a:off x="1835696" y="1124744"/>
            <a:ext cx="6840760" cy="5472608"/>
          </a:xfrm>
        </p:spPr>
        <p:txBody>
          <a:bodyPr>
            <a:normAutofit fontScale="55000" lnSpcReduction="20000"/>
          </a:bodyPr>
          <a:lstStyle/>
          <a:p>
            <a:r>
              <a:rPr lang="en-GB" sz="4600" b="1" dirty="0">
                <a:latin typeface="Arial" panose="020B0604020202020204" pitchFamily="34" charset="0"/>
                <a:cs typeface="Arial" panose="020B0604020202020204" pitchFamily="34" charset="0"/>
              </a:rPr>
              <a:t>NLSA</a:t>
            </a:r>
            <a:r>
              <a:rPr lang="en-GB" sz="4600" dirty="0">
                <a:latin typeface="Arial" panose="020B0604020202020204" pitchFamily="34" charset="0"/>
                <a:cs typeface="Arial" panose="020B0604020202020204" pitchFamily="34" charset="0"/>
              </a:rPr>
              <a:t> is committed to an </a:t>
            </a:r>
            <a:r>
              <a:rPr lang="en-GB" sz="4600" b="1" dirty="0">
                <a:latin typeface="Arial" panose="020B0604020202020204" pitchFamily="34" charset="0"/>
                <a:cs typeface="Arial" panose="020B0604020202020204" pitchFamily="34" charset="0"/>
              </a:rPr>
              <a:t>inclusive approach to literacy</a:t>
            </a:r>
            <a:r>
              <a:rPr lang="en-GB" sz="4600" dirty="0">
                <a:latin typeface="Arial" panose="020B0604020202020204" pitchFamily="34" charset="0"/>
                <a:cs typeface="Arial" panose="020B0604020202020204" pitchFamily="34" charset="0"/>
              </a:rPr>
              <a:t> that aligns with and supports </a:t>
            </a:r>
            <a:r>
              <a:rPr lang="en-GB" sz="4600" b="1" dirty="0">
                <a:latin typeface="Arial" panose="020B0604020202020204" pitchFamily="34" charset="0"/>
                <a:cs typeface="Arial" panose="020B0604020202020204" pitchFamily="34" charset="0"/>
              </a:rPr>
              <a:t>national educational and development goals</a:t>
            </a:r>
            <a:r>
              <a:rPr lang="en-GB" sz="4600" dirty="0">
                <a:latin typeface="Arial" panose="020B0604020202020204" pitchFamily="34" charset="0"/>
                <a:cs typeface="Arial" panose="020B0604020202020204" pitchFamily="34" charset="0"/>
              </a:rPr>
              <a:t>.</a:t>
            </a:r>
          </a:p>
          <a:p>
            <a:r>
              <a:rPr lang="en-GB" sz="4600" dirty="0">
                <a:latin typeface="Arial" panose="020B0604020202020204" pitchFamily="34" charset="0"/>
                <a:cs typeface="Arial" panose="020B0604020202020204" pitchFamily="34" charset="0"/>
              </a:rPr>
              <a:t>By </a:t>
            </a:r>
            <a:r>
              <a:rPr lang="en-GB" sz="4600" b="1" dirty="0">
                <a:latin typeface="Arial" panose="020B0604020202020204" pitchFamily="34" charset="0"/>
                <a:cs typeface="Arial" panose="020B0604020202020204" pitchFamily="34" charset="0"/>
              </a:rPr>
              <a:t>investing in early literacy</a:t>
            </a:r>
            <a:r>
              <a:rPr lang="en-GB" sz="4600" dirty="0">
                <a:latin typeface="Arial" panose="020B0604020202020204" pitchFamily="34" charset="0"/>
                <a:cs typeface="Arial" panose="020B0604020202020204" pitchFamily="34" charset="0"/>
              </a:rPr>
              <a:t>, we are not only strengthening the foundation for lifelong learning but also contributing to the </a:t>
            </a:r>
            <a:r>
              <a:rPr lang="en-GB" sz="4600" b="1" dirty="0">
                <a:latin typeface="Arial" panose="020B0604020202020204" pitchFamily="34" charset="0"/>
                <a:cs typeface="Arial" panose="020B0604020202020204" pitchFamily="34" charset="0"/>
              </a:rPr>
              <a:t>socio-economic development</a:t>
            </a:r>
            <a:r>
              <a:rPr lang="en-GB" sz="4600" dirty="0">
                <a:latin typeface="Arial" panose="020B0604020202020204" pitchFamily="34" charset="0"/>
                <a:cs typeface="Arial" panose="020B0604020202020204" pitchFamily="34" charset="0"/>
              </a:rPr>
              <a:t> of our communities.</a:t>
            </a:r>
          </a:p>
          <a:p>
            <a:r>
              <a:rPr lang="en-GB" sz="4600" dirty="0">
                <a:latin typeface="Arial" panose="020B0604020202020204" pitchFamily="34" charset="0"/>
                <a:cs typeface="Arial" panose="020B0604020202020204" pitchFamily="34" charset="0"/>
              </a:rPr>
              <a:t>Through </a:t>
            </a:r>
            <a:r>
              <a:rPr lang="en-GB" sz="4600" b="1" dirty="0">
                <a:latin typeface="Arial" panose="020B0604020202020204" pitchFamily="34" charset="0"/>
                <a:cs typeface="Arial" panose="020B0604020202020204" pitchFamily="34" charset="0"/>
              </a:rPr>
              <a:t>accessible and engaging library programmes</a:t>
            </a:r>
            <a:r>
              <a:rPr lang="en-GB" sz="4600" dirty="0">
                <a:latin typeface="Arial" panose="020B0604020202020204" pitchFamily="34" charset="0"/>
                <a:cs typeface="Arial" panose="020B0604020202020204" pitchFamily="34" charset="0"/>
              </a:rPr>
              <a:t>, we empower children with the tools they need to succeed both in school and in life.</a:t>
            </a:r>
          </a:p>
          <a:p>
            <a:pPr marL="0" indent="0">
              <a:buNone/>
            </a:pPr>
            <a:endParaRPr lang="en-GB" sz="4600" dirty="0">
              <a:latin typeface="Arial" panose="020B0604020202020204" pitchFamily="34" charset="0"/>
              <a:cs typeface="Arial" panose="020B0604020202020204" pitchFamily="34" charset="0"/>
            </a:endParaRPr>
          </a:p>
          <a:p>
            <a:pPr marL="0" indent="0">
              <a:buNone/>
            </a:pPr>
            <a:r>
              <a:rPr lang="en-GB" sz="4600" dirty="0">
                <a:latin typeface="Arial" panose="020B0604020202020204" pitchFamily="34" charset="0"/>
                <a:cs typeface="Arial" panose="020B0604020202020204" pitchFamily="34" charset="0"/>
              </a:rPr>
              <a:t>Together, we are building a nation of readers.</a:t>
            </a:r>
          </a:p>
          <a:p>
            <a:endParaRPr lang="en-ZA" dirty="0"/>
          </a:p>
        </p:txBody>
      </p:sp>
    </p:spTree>
    <p:extLst>
      <p:ext uri="{BB962C8B-B14F-4D97-AF65-F5344CB8AC3E}">
        <p14:creationId xmlns:p14="http://schemas.microsoft.com/office/powerpoint/2010/main" val="2171632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66092" y="5535235"/>
            <a:ext cx="2851556" cy="135103"/>
          </a:xfrm>
          <a:prstGeom prst="rect">
            <a:avLst/>
          </a:prstGeom>
        </p:spPr>
      </p:pic>
      <p:sp>
        <p:nvSpPr>
          <p:cNvPr id="8" name="Subtitle 2"/>
          <p:cNvSpPr txBox="1">
            <a:spLocks/>
          </p:cNvSpPr>
          <p:nvPr/>
        </p:nvSpPr>
        <p:spPr>
          <a:xfrm>
            <a:off x="2810867" y="2456893"/>
            <a:ext cx="2214246" cy="850799"/>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ZA" altLang="en-US" sz="825" b="1" dirty="0">
                <a:solidFill>
                  <a:schemeClr val="bg2">
                    <a:lumMod val="50000"/>
                  </a:schemeClr>
                </a:solidFill>
                <a:latin typeface="Arial" charset="0"/>
              </a:rPr>
              <a:t>Pretoria Campus</a:t>
            </a:r>
          </a:p>
          <a:p>
            <a:pPr marL="0" indent="0">
              <a:buNone/>
            </a:pPr>
            <a:r>
              <a:rPr lang="en-ZA" altLang="en-US" sz="750" dirty="0">
                <a:latin typeface="Arial" charset="0"/>
              </a:rPr>
              <a:t>228 Johannes Ramokhoase Street, Pretoria</a:t>
            </a:r>
          </a:p>
          <a:p>
            <a:pPr marL="0" indent="0">
              <a:buNone/>
            </a:pPr>
            <a:r>
              <a:rPr lang="en-ZA" altLang="en-US" sz="750" dirty="0">
                <a:latin typeface="Arial" charset="0"/>
              </a:rPr>
              <a:t>Private Bag X990, Pretoria, 0001</a:t>
            </a:r>
          </a:p>
          <a:p>
            <a:pPr marL="0" indent="0">
              <a:buNone/>
            </a:pPr>
            <a:r>
              <a:rPr lang="en-ZA" altLang="en-US" sz="750" b="1" dirty="0">
                <a:solidFill>
                  <a:schemeClr val="bg2">
                    <a:lumMod val="50000"/>
                  </a:schemeClr>
                </a:solidFill>
                <a:latin typeface="Arial" charset="0"/>
              </a:rPr>
              <a:t>       </a:t>
            </a:r>
            <a:r>
              <a:rPr lang="en-ZA" altLang="en-US" sz="750" dirty="0">
                <a:latin typeface="Arial" charset="0"/>
              </a:rPr>
              <a:t>+27 (0) 12 401 9700</a:t>
            </a:r>
          </a:p>
          <a:p>
            <a:pPr marL="0" indent="0">
              <a:buNone/>
            </a:pPr>
            <a:r>
              <a:rPr lang="en-ZA" altLang="en-US" sz="750" dirty="0">
                <a:latin typeface="Arial" charset="0"/>
              </a:rPr>
              <a:t>       +27 (0) 12 326 7642</a:t>
            </a:r>
            <a:endParaRPr lang="en-ZA" sz="750" dirty="0"/>
          </a:p>
        </p:txBody>
      </p:sp>
      <p:sp>
        <p:nvSpPr>
          <p:cNvPr id="9" name="Subtitle 2"/>
          <p:cNvSpPr txBox="1">
            <a:spLocks/>
          </p:cNvSpPr>
          <p:nvPr/>
        </p:nvSpPr>
        <p:spPr>
          <a:xfrm>
            <a:off x="2810867" y="3320988"/>
            <a:ext cx="1890210" cy="91810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ZA" altLang="en-US" sz="825" b="1" dirty="0">
                <a:solidFill>
                  <a:schemeClr val="bg2">
                    <a:lumMod val="50000"/>
                  </a:schemeClr>
                </a:solidFill>
                <a:latin typeface="Arial" charset="0"/>
              </a:rPr>
              <a:t>Cape Town Campus</a:t>
            </a:r>
          </a:p>
          <a:p>
            <a:pPr marL="0" indent="0">
              <a:buNone/>
            </a:pPr>
            <a:r>
              <a:rPr lang="en-ZA" altLang="en-US" sz="750" dirty="0">
                <a:latin typeface="Arial" charset="0"/>
              </a:rPr>
              <a:t>5 Queen Victoria Street, Cape Town</a:t>
            </a:r>
          </a:p>
          <a:p>
            <a:pPr marL="0" indent="0">
              <a:buNone/>
            </a:pPr>
            <a:r>
              <a:rPr lang="en-ZA" altLang="en-US" sz="750" dirty="0">
                <a:latin typeface="Arial" charset="0"/>
              </a:rPr>
              <a:t>P. O. Box 496, Cape Town, 8000</a:t>
            </a:r>
          </a:p>
          <a:p>
            <a:pPr marL="0" indent="0">
              <a:buNone/>
            </a:pPr>
            <a:r>
              <a:rPr lang="en-ZA" altLang="en-US" sz="750" dirty="0">
                <a:latin typeface="Arial" charset="0"/>
              </a:rPr>
              <a:t>       +27 (0) 21 423 6320</a:t>
            </a:r>
          </a:p>
          <a:p>
            <a:pPr marL="0" indent="0">
              <a:buNone/>
            </a:pPr>
            <a:r>
              <a:rPr lang="en-ZA" altLang="en-US" sz="750" dirty="0">
                <a:latin typeface="Arial" charset="0"/>
              </a:rPr>
              <a:t>       +27 (0) 21 423 3359</a:t>
            </a:r>
            <a:endParaRPr lang="en-ZA" sz="750" dirty="0"/>
          </a:p>
        </p:txBody>
      </p:sp>
      <p:grpSp>
        <p:nvGrpSpPr>
          <p:cNvPr id="2" name="Group 1"/>
          <p:cNvGrpSpPr/>
          <p:nvPr/>
        </p:nvGrpSpPr>
        <p:grpSpPr>
          <a:xfrm>
            <a:off x="2735796" y="2078850"/>
            <a:ext cx="5027198" cy="378042"/>
            <a:chOff x="2123728" y="836712"/>
            <a:chExt cx="6702930" cy="504056"/>
          </a:xfrm>
        </p:grpSpPr>
        <p:sp>
          <p:nvSpPr>
            <p:cNvPr id="6" name="Subtitle 2"/>
            <p:cNvSpPr txBox="1">
              <a:spLocks/>
            </p:cNvSpPr>
            <p:nvPr/>
          </p:nvSpPr>
          <p:spPr>
            <a:xfrm>
              <a:off x="2123728" y="836712"/>
              <a:ext cx="6702930" cy="504056"/>
            </a:xfrm>
            <a:prstGeom prst="rect">
              <a:avLst/>
            </a:prstGeom>
          </p:spPr>
          <p:txBody>
            <a:bodyPr vert="horz" lIns="68580" tIns="34290" rIns="68580" bIns="3429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1800" b="1" dirty="0">
                  <a:solidFill>
                    <a:schemeClr val="bg2">
                      <a:lumMod val="50000"/>
                    </a:schemeClr>
                  </a:solidFill>
                  <a:latin typeface="Arial" charset="0"/>
                </a:rPr>
                <a:t>CAMPUS INFORMATION</a:t>
              </a:r>
              <a:endParaRPr lang="en-ZA" sz="1800" dirty="0"/>
            </a:p>
          </p:txBody>
        </p:sp>
        <p:cxnSp>
          <p:nvCxnSpPr>
            <p:cNvPr id="16" name="Straight Connector 15"/>
            <p:cNvCxnSpPr/>
            <p:nvPr/>
          </p:nvCxnSpPr>
          <p:spPr>
            <a:xfrm>
              <a:off x="2223823" y="1268760"/>
              <a:ext cx="530050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1314" y="1257496"/>
            <a:ext cx="1967243" cy="688103"/>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7814" y="3084360"/>
            <a:ext cx="108000" cy="85794"/>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7814" y="2942946"/>
            <a:ext cx="81000" cy="81000"/>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97814" y="3921453"/>
            <a:ext cx="108000" cy="85794"/>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97814" y="3780039"/>
            <a:ext cx="81000" cy="81000"/>
          </a:xfrm>
          <a:prstGeom prst="rect">
            <a:avLst/>
          </a:prstGeom>
        </p:spPr>
      </p:pic>
    </p:spTree>
    <p:extLst>
      <p:ext uri="{BB962C8B-B14F-4D97-AF65-F5344CB8AC3E}">
        <p14:creationId xmlns:p14="http://schemas.microsoft.com/office/powerpoint/2010/main" val="23923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547664" y="548680"/>
            <a:ext cx="7128792" cy="1469305"/>
          </a:xfrm>
          <a:prstGeom prst="rect">
            <a:avLst/>
          </a:prstGeom>
          <a:solidFill>
            <a:srgbClr val="FFFFFF"/>
          </a:solidFill>
          <a:ln>
            <a:noFill/>
          </a:ln>
          <a:effectLst/>
        </p:spPr>
        <p:txBody>
          <a:bodyPr lIns="67500" tIns="35100" rIns="67500" bIns="351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9pPr>
          </a:lstStyle>
          <a:p>
            <a:pPr algn="ctr" eaLnBrk="1" hangingPunct="1">
              <a:buClr>
                <a:srgbClr val="000000"/>
              </a:buClr>
              <a:buSzPct val="100000"/>
              <a:buFont typeface="Times New Roman" panose="02020603050405020304" pitchFamily="18" charset="0"/>
              <a:buNone/>
            </a:pPr>
            <a:r>
              <a:rPr lang="en-US" altLang="en-US" sz="3200" b="1" dirty="0">
                <a:solidFill>
                  <a:srgbClr val="000000"/>
                </a:solidFill>
                <a:latin typeface="Arial" panose="020B0604020202020204" pitchFamily="34" charset="0"/>
                <a:cs typeface="Arial" panose="020B0604020202020204" pitchFamily="34" charset="0"/>
              </a:rPr>
              <a:t> Abstract Overview</a:t>
            </a:r>
            <a:endParaRPr lang="en-US" sz="3200" b="1" dirty="0">
              <a:solidFill>
                <a:srgbClr val="000000"/>
              </a:solidFill>
              <a:latin typeface="Arial" panose="020B0604020202020204" pitchFamily="34" charset="0"/>
              <a:cs typeface="Arial" panose="020B0604020202020204" pitchFamily="34" charset="0"/>
            </a:endParaRPr>
          </a:p>
          <a:p>
            <a:pPr eaLnBrk="1" hangingPunct="1">
              <a:buClr>
                <a:srgbClr val="000000"/>
              </a:buClr>
              <a:buSzPct val="100000"/>
              <a:buFont typeface="Times New Roman" panose="02020603050405020304" pitchFamily="18" charset="0"/>
              <a:buNone/>
              <a:defRPr/>
            </a:pPr>
            <a:endParaRPr lang="en-US" sz="1500" b="1" dirty="0">
              <a:solidFill>
                <a:srgbClr val="000000"/>
              </a:solidFill>
              <a:latin typeface="Arial" panose="020B0604020202020204" pitchFamily="34" charset="0"/>
              <a:cs typeface="Arial" panose="020B0604020202020204" pitchFamily="34" charset="0"/>
            </a:endParaRPr>
          </a:p>
          <a:p>
            <a:pPr eaLnBrk="1" hangingPunct="1">
              <a:buClr>
                <a:srgbClr val="000000"/>
              </a:buClr>
              <a:buSzPct val="100000"/>
              <a:buFont typeface="Times New Roman" charset="0"/>
              <a:buNone/>
              <a:defRPr/>
            </a:pPr>
            <a:endParaRPr lang="en-US" sz="1800" b="1" dirty="0">
              <a:solidFill>
                <a:srgbClr val="009919"/>
              </a:solidFill>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19459" name="Rectangle 2"/>
          <p:cNvSpPr>
            <a:spLocks noChangeArrowheads="1"/>
          </p:cNvSpPr>
          <p:nvPr/>
        </p:nvSpPr>
        <p:spPr bwMode="auto">
          <a:xfrm>
            <a:off x="1853899" y="1270145"/>
            <a:ext cx="6318501" cy="502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nSpc>
                <a:spcPct val="107000"/>
              </a:lnSpc>
              <a:spcAft>
                <a:spcPts val="600"/>
              </a:spcAft>
              <a:buFont typeface="Wingdings" panose="05000000000000000000" pitchFamily="2" charset="2"/>
              <a:buChar char="§"/>
            </a:pPr>
            <a:r>
              <a:rPr lang="en-GB" sz="3200" dirty="0">
                <a:latin typeface="Arial" panose="020B0604020202020204" pitchFamily="34" charset="0"/>
                <a:ea typeface="Calibri" panose="020F0502020204030204" pitchFamily="34" charset="0"/>
                <a:cs typeface="Arial" panose="020B0604020202020204" pitchFamily="34" charset="0"/>
              </a:rPr>
              <a:t>NLSA's Early Learning Plan targets children aged 0-9</a:t>
            </a:r>
          </a:p>
          <a:p>
            <a:pPr marL="342900" indent="-342900">
              <a:lnSpc>
                <a:spcPct val="107000"/>
              </a:lnSpc>
              <a:spcAft>
                <a:spcPts val="600"/>
              </a:spcAft>
              <a:buFont typeface="Wingdings" panose="05000000000000000000" pitchFamily="2" charset="2"/>
              <a:buChar char="§"/>
            </a:pPr>
            <a:r>
              <a:rPr lang="en-GB" sz="3200" dirty="0">
                <a:latin typeface="Arial" panose="020B0604020202020204" pitchFamily="34" charset="0"/>
                <a:ea typeface="Calibri" panose="020F0502020204030204" pitchFamily="34" charset="0"/>
                <a:cs typeface="Arial" panose="020B0604020202020204" pitchFamily="34" charset="0"/>
              </a:rPr>
              <a:t>Supports DBE reading strategy &amp; Vision 2030</a:t>
            </a:r>
          </a:p>
          <a:p>
            <a:pPr marL="342900" indent="-342900">
              <a:lnSpc>
                <a:spcPct val="107000"/>
              </a:lnSpc>
              <a:spcAft>
                <a:spcPts val="600"/>
              </a:spcAft>
              <a:buFont typeface="Wingdings" panose="05000000000000000000" pitchFamily="2" charset="2"/>
              <a:buChar char="§"/>
            </a:pPr>
            <a:r>
              <a:rPr lang="en-GB" sz="3200" dirty="0">
                <a:latin typeface="Arial" panose="020B0604020202020204" pitchFamily="34" charset="0"/>
                <a:ea typeface="Calibri" panose="020F0502020204030204" pitchFamily="34" charset="0"/>
                <a:cs typeface="Arial" panose="020B0604020202020204" pitchFamily="34" charset="0"/>
              </a:rPr>
              <a:t>Centre for the Book promotes reading in local languages</a:t>
            </a:r>
          </a:p>
          <a:p>
            <a:pPr marL="342900" indent="-342900">
              <a:lnSpc>
                <a:spcPct val="107000"/>
              </a:lnSpc>
              <a:spcAft>
                <a:spcPts val="600"/>
              </a:spcAft>
              <a:buFont typeface="Wingdings" panose="05000000000000000000" pitchFamily="2" charset="2"/>
              <a:buChar char="§"/>
            </a:pPr>
            <a:r>
              <a:rPr lang="en-GB" sz="3200" dirty="0">
                <a:latin typeface="Arial" panose="020B0604020202020204" pitchFamily="34" charset="0"/>
                <a:ea typeface="Calibri" panose="020F0502020204030204" pitchFamily="34" charset="0"/>
                <a:cs typeface="Arial" panose="020B0604020202020204" pitchFamily="34" charset="0"/>
              </a:rPr>
              <a:t>Focus on reading for pleasure to boost imagination, empathy, and academic skills</a:t>
            </a:r>
            <a:r>
              <a:rPr lang="en-US" altLang="en-US" sz="3200" dirty="0">
                <a:latin typeface="Arial" panose="020B0604020202020204" pitchFamily="34" charset="0"/>
                <a:cs typeface="Arial" panose="020B0604020202020204" pitchFamily="34" charset="0"/>
              </a:rPr>
              <a:t> </a:t>
            </a:r>
            <a:endParaRPr lang="en-ZA" alt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102146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91680" y="476672"/>
            <a:ext cx="7200799" cy="1602663"/>
          </a:xfrm>
          <a:prstGeom prst="rect">
            <a:avLst/>
          </a:prstGeom>
          <a:solidFill>
            <a:srgbClr val="FFFFFF"/>
          </a:solidFill>
          <a:ln>
            <a:noFill/>
          </a:ln>
          <a:effectLst/>
        </p:spPr>
        <p:txBody>
          <a:bodyPr lIns="67500" tIns="35100" rIns="67500" bIns="3510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1pPr>
            <a:lvl2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 pos="10058400" algn="l"/>
                <a:tab pos="10515600" algn="l"/>
              </a:tabLst>
              <a:defRPr sz="2400">
                <a:solidFill>
                  <a:schemeClr val="bg1"/>
                </a:solidFill>
                <a:latin typeface="Times New Roman" panose="02020603050405020304" pitchFamily="18" charset="0"/>
                <a:ea typeface="MS PGothic" panose="020B0600070205080204" pitchFamily="34" charset="-128"/>
              </a:defRPr>
            </a:lvl9pPr>
          </a:lstStyle>
          <a:p>
            <a:pPr algn="ctr" eaLnBrk="1" hangingPunct="1">
              <a:buClr>
                <a:srgbClr val="000000"/>
              </a:buClr>
              <a:buSzPct val="100000"/>
              <a:buFont typeface="Times New Roman" panose="02020603050405020304" pitchFamily="18" charset="0"/>
              <a:buNone/>
            </a:pPr>
            <a:r>
              <a:rPr lang="en-GB" altLang="en-US" sz="3200" b="1" dirty="0">
                <a:solidFill>
                  <a:srgbClr val="000000"/>
                </a:solidFill>
                <a:latin typeface="Arial" panose="020B0604020202020204" pitchFamily="34" charset="0"/>
                <a:cs typeface="Arial" panose="020B0604020202020204" pitchFamily="34" charset="0"/>
              </a:rPr>
              <a:t>Promoting Inclusive Literacy</a:t>
            </a:r>
            <a:endParaRPr lang="en-US" sz="3200" b="1" dirty="0">
              <a:solidFill>
                <a:srgbClr val="009919"/>
              </a:solidFill>
              <a:effectLst>
                <a:outerShdw blurRad="38100" dist="38100" dir="2700000" algn="tl">
                  <a:srgbClr val="C0C0C0"/>
                </a:outerShdw>
              </a:effectLst>
              <a:latin typeface="Gill Sans MT" panose="020B0502020104020203" pitchFamily="34" charset="0"/>
            </a:endParaRPr>
          </a:p>
        </p:txBody>
      </p:sp>
      <p:sp>
        <p:nvSpPr>
          <p:cNvPr id="5126" name="Rectangle 2"/>
          <p:cNvSpPr>
            <a:spLocks noChangeArrowheads="1"/>
          </p:cNvSpPr>
          <p:nvPr/>
        </p:nvSpPr>
        <p:spPr bwMode="auto">
          <a:xfrm>
            <a:off x="1763688" y="980728"/>
            <a:ext cx="6912768"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None/>
            </a:pPr>
            <a:r>
              <a:rPr lang="en-GB" sz="3200" dirty="0">
                <a:latin typeface="Arial" panose="020B0604020202020204" pitchFamily="34" charset="0"/>
                <a:cs typeface="Arial" panose="020B0604020202020204" pitchFamily="34" charset="0"/>
              </a:rPr>
              <a:t>We aim to promote literacy for children with diverse needs, including those on the autism spectrum, through:</a:t>
            </a:r>
          </a:p>
          <a:p>
            <a:pPr marL="457200" indent="-457200">
              <a:buFont typeface="Arial" panose="020B0604020202020204" pitchFamily="34" charset="0"/>
              <a:buChar char="•"/>
            </a:pPr>
            <a:r>
              <a:rPr lang="en-GB" sz="3200" b="1" dirty="0">
                <a:latin typeface="Arial" panose="020B0604020202020204" pitchFamily="34" charset="0"/>
                <a:cs typeface="Arial" panose="020B0604020202020204" pitchFamily="34" charset="0"/>
              </a:rPr>
              <a:t>Specialised Reading Programmes for Autistic Children</a:t>
            </a:r>
            <a:br>
              <a:rPr lang="en-GB" sz="3200" dirty="0">
                <a:latin typeface="Arial" panose="020B0604020202020204" pitchFamily="34" charset="0"/>
                <a:cs typeface="Arial" panose="020B0604020202020204" pitchFamily="34" charset="0"/>
              </a:rPr>
            </a:br>
            <a:r>
              <a:rPr lang="en-GB" sz="3200" dirty="0">
                <a:latin typeface="Arial" panose="020B0604020202020204" pitchFamily="34" charset="0"/>
                <a:cs typeface="Arial" panose="020B0604020202020204" pitchFamily="34" charset="0"/>
              </a:rPr>
              <a:t>These sessions will be facilitated by </a:t>
            </a:r>
            <a:r>
              <a:rPr lang="en-GB" sz="3200" b="1" dirty="0">
                <a:latin typeface="Arial" panose="020B0604020202020204" pitchFamily="34" charset="0"/>
                <a:cs typeface="Arial" panose="020B0604020202020204" pitchFamily="34" charset="0"/>
              </a:rPr>
              <a:t>Kylie from Hidden Gem</a:t>
            </a:r>
            <a:r>
              <a:rPr lang="en-GB" sz="3200" dirty="0">
                <a:latin typeface="Arial" panose="020B0604020202020204" pitchFamily="34" charset="0"/>
                <a:cs typeface="Arial" panose="020B0604020202020204" pitchFamily="34" charset="0"/>
              </a:rPr>
              <a:t>, an independent organisation with expertise in autism and literacy</a:t>
            </a:r>
            <a:r>
              <a:rPr lang="en-GB" sz="3200" dirty="0"/>
              <a:t>.</a:t>
            </a:r>
          </a:p>
        </p:txBody>
      </p:sp>
    </p:spTree>
    <p:extLst>
      <p:ext uri="{BB962C8B-B14F-4D97-AF65-F5344CB8AC3E}">
        <p14:creationId xmlns:p14="http://schemas.microsoft.com/office/powerpoint/2010/main" val="62654648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1"/>
          <p:cNvSpPr txBox="1">
            <a:spLocks noChangeArrowheads="1"/>
          </p:cNvSpPr>
          <p:nvPr/>
        </p:nvSpPr>
        <p:spPr bwMode="auto">
          <a:xfrm>
            <a:off x="1547664" y="332656"/>
            <a:ext cx="7128792" cy="1260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anose="020B0604020202020204" pitchFamily="34" charset="0"/>
                <a:cs typeface="Arial" panose="020B0604020202020204" pitchFamily="34" charset="0"/>
              </a:defRPr>
            </a:lvl9pPr>
          </a:lstStyle>
          <a:p>
            <a:pPr algn="ctr">
              <a:buClr>
                <a:srgbClr val="000000"/>
              </a:buClr>
              <a:buSzPct val="100000"/>
            </a:pPr>
            <a:r>
              <a:rPr lang="en-GB" altLang="en-US" sz="3200" b="1" dirty="0">
                <a:solidFill>
                  <a:srgbClr val="000000"/>
                </a:solidFill>
              </a:rPr>
              <a:t>How do we encourage children to read?</a:t>
            </a:r>
            <a:endParaRPr lang="en-US" altLang="en-US" sz="3200" b="1" dirty="0">
              <a:solidFill>
                <a:srgbClr val="000000"/>
              </a:solidFill>
            </a:endParaRPr>
          </a:p>
        </p:txBody>
      </p:sp>
      <p:sp>
        <p:nvSpPr>
          <p:cNvPr id="19459" name="Text Box 2"/>
          <p:cNvSpPr txBox="1">
            <a:spLocks noChangeArrowheads="1"/>
          </p:cNvSpPr>
          <p:nvPr/>
        </p:nvSpPr>
        <p:spPr bwMode="auto">
          <a:xfrm>
            <a:off x="1835696" y="1700808"/>
            <a:ext cx="6768752"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Arial" panose="020B0604020202020204" pitchFamily="34" charset="0"/>
                <a:cs typeface="Arial" panose="020B0604020202020204" pitchFamily="34" charset="0"/>
              </a:defRPr>
            </a:lvl9pPr>
          </a:lstStyle>
          <a:p>
            <a:pPr marL="257175" indent="-257175" fontAlgn="base">
              <a:lnSpc>
                <a:spcPct val="90000"/>
              </a:lnSpc>
              <a:buFont typeface="Arial" panose="020B0604020202020204" pitchFamily="34" charset="0"/>
              <a:buChar char="•"/>
            </a:pPr>
            <a:r>
              <a:rPr lang="en-ZA" sz="2400" kern="150" dirty="0">
                <a:solidFill>
                  <a:srgbClr val="000000"/>
                </a:solidFill>
                <a:ea typeface="Tahoma" panose="020B0604030504040204" pitchFamily="34" charset="0"/>
              </a:rPr>
              <a:t> </a:t>
            </a:r>
            <a:r>
              <a:rPr lang="en-ZA" sz="3200" kern="150" dirty="0">
                <a:solidFill>
                  <a:srgbClr val="000000"/>
                </a:solidFill>
                <a:ea typeface="Tahoma" panose="020B0604030504040204" pitchFamily="34" charset="0"/>
              </a:rPr>
              <a:t>We encourage the development of book-clubs in Schools, Crèches &amp; Sunday Schools.</a:t>
            </a:r>
            <a:endParaRPr lang="en-ZA" sz="3200" kern="50" dirty="0">
              <a:ea typeface="OpenSymbol"/>
            </a:endParaRPr>
          </a:p>
          <a:p>
            <a:pPr marL="257175" indent="-257175" fontAlgn="base">
              <a:lnSpc>
                <a:spcPct val="90000"/>
              </a:lnSpc>
              <a:buFont typeface="Arial" panose="020B0604020202020204" pitchFamily="34" charset="0"/>
              <a:buChar char="•"/>
            </a:pPr>
            <a:r>
              <a:rPr lang="en-ZA" sz="3200" kern="150" dirty="0">
                <a:solidFill>
                  <a:srgbClr val="000000"/>
                </a:solidFill>
                <a:ea typeface="Tahoma" panose="020B0604030504040204" pitchFamily="34" charset="0"/>
              </a:rPr>
              <a:t>We support our book-clubs with books.</a:t>
            </a:r>
            <a:endParaRPr lang="en-ZA" sz="3200" kern="50" dirty="0">
              <a:ea typeface="OpenSymbol"/>
            </a:endParaRPr>
          </a:p>
          <a:p>
            <a:pPr marL="257175" indent="-257175" fontAlgn="base">
              <a:lnSpc>
                <a:spcPct val="90000"/>
              </a:lnSpc>
              <a:buFont typeface="Arial" panose="020B0604020202020204" pitchFamily="34" charset="0"/>
              <a:buChar char="•"/>
            </a:pPr>
            <a:r>
              <a:rPr lang="en-ZA" sz="3200" kern="150" dirty="0">
                <a:solidFill>
                  <a:srgbClr val="000000"/>
                </a:solidFill>
                <a:ea typeface="Tahoma" panose="020B0604030504040204" pitchFamily="34" charset="0"/>
              </a:rPr>
              <a:t>We celebrate important calendar reading days with our book-clubs such as World Story Telling Day 20 March, International Literacy Day 8 September &amp; International Mother Language Day 21 February.</a:t>
            </a:r>
            <a:endParaRPr lang="en-ZA" sz="3200" kern="50" dirty="0">
              <a:ea typeface="OpenSymbol"/>
            </a:endParaRPr>
          </a:p>
          <a:p>
            <a:pPr marL="257175" indent="-257175" fontAlgn="base">
              <a:lnSpc>
                <a:spcPct val="90000"/>
              </a:lnSpc>
              <a:buFont typeface="Arial" panose="020B0604020202020204" pitchFamily="34" charset="0"/>
              <a:buChar char="•"/>
            </a:pPr>
            <a:endParaRPr lang="en-ZA" sz="1350" kern="50" dirty="0">
              <a:latin typeface="OpenSymbol"/>
              <a:ea typeface="OpenSymbol"/>
              <a:cs typeface="OpenSymbol"/>
            </a:endParaRPr>
          </a:p>
        </p:txBody>
      </p:sp>
    </p:spTree>
    <p:extLst>
      <p:ext uri="{BB962C8B-B14F-4D97-AF65-F5344CB8AC3E}">
        <p14:creationId xmlns:p14="http://schemas.microsoft.com/office/powerpoint/2010/main" val="49434638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A3EF388-D2D4-379F-D584-E09570A60814}"/>
              </a:ext>
            </a:extLst>
          </p:cNvPr>
          <p:cNvSpPr txBox="1"/>
          <p:nvPr/>
        </p:nvSpPr>
        <p:spPr>
          <a:xfrm>
            <a:off x="1763688" y="1376773"/>
            <a:ext cx="6696744" cy="4031873"/>
          </a:xfrm>
          <a:prstGeom prst="rect">
            <a:avLst/>
          </a:prstGeom>
          <a:noFill/>
        </p:spPr>
        <p:txBody>
          <a:bodyPr wrap="square">
            <a:spAutoFit/>
          </a:bodyPr>
          <a:lstStyle/>
          <a:p>
            <a:pPr marL="342900" indent="-342900">
              <a:buFont typeface="Arial" panose="020B0604020202020204" pitchFamily="34" charset="0"/>
              <a:buChar char="•"/>
            </a:pPr>
            <a:r>
              <a:rPr lang="en-GB" sz="3200" dirty="0">
                <a:latin typeface="Arial" panose="020B0604020202020204" pitchFamily="34" charset="0"/>
                <a:cs typeface="Arial" panose="020B0604020202020204" pitchFamily="34" charset="0"/>
              </a:rPr>
              <a:t>We design tailored posters for these events and ensure their distribution to all schools and relevant stakeholders.</a:t>
            </a:r>
          </a:p>
          <a:p>
            <a:pPr marL="342900" indent="-342900">
              <a:buFont typeface="Arial" panose="020B0604020202020204" pitchFamily="34" charset="0"/>
              <a:buChar char="•"/>
            </a:pPr>
            <a:r>
              <a:rPr lang="en-GB" sz="3200" dirty="0">
                <a:latin typeface="Arial" panose="020B0604020202020204" pitchFamily="34" charset="0"/>
                <a:cs typeface="Arial" panose="020B0604020202020204" pitchFamily="34" charset="0"/>
              </a:rPr>
              <a:t>We encourage children to write their own stories, which we publish through our Community Publishing Programme.</a:t>
            </a:r>
          </a:p>
        </p:txBody>
      </p:sp>
    </p:spTree>
    <p:extLst>
      <p:ext uri="{BB962C8B-B14F-4D97-AF65-F5344CB8AC3E}">
        <p14:creationId xmlns:p14="http://schemas.microsoft.com/office/powerpoint/2010/main" val="1440261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E95EA-A705-0822-A392-3D94D333BC79}"/>
              </a:ext>
            </a:extLst>
          </p:cNvPr>
          <p:cNvSpPr>
            <a:spLocks noGrp="1"/>
          </p:cNvSpPr>
          <p:nvPr>
            <p:ph type="title"/>
          </p:nvPr>
        </p:nvSpPr>
        <p:spPr>
          <a:xfrm>
            <a:off x="1691680" y="1268760"/>
            <a:ext cx="7128792" cy="867743"/>
          </a:xfrm>
        </p:spPr>
        <p:txBody>
          <a:bodyPr>
            <a:noAutofit/>
          </a:bodyPr>
          <a:lstStyle/>
          <a:p>
            <a:r>
              <a:rPr lang="en-GB" sz="3200" b="1" dirty="0">
                <a:latin typeface="Arial" panose="020B0604020202020204" pitchFamily="34" charset="0"/>
                <a:cs typeface="Arial" panose="020B0604020202020204" pitchFamily="34" charset="0"/>
              </a:rPr>
              <a:t>Our Celebrations of the Above Key Calendar Events</a:t>
            </a:r>
            <a:endParaRPr lang="en-ZA" sz="32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0DE136C2-D5F5-8571-39E9-A5772D1567D8}"/>
              </a:ext>
            </a:extLst>
          </p:cNvPr>
          <p:cNvSpPr>
            <a:spLocks noGrp="1"/>
          </p:cNvSpPr>
          <p:nvPr>
            <p:ph idx="1"/>
          </p:nvPr>
        </p:nvSpPr>
        <p:spPr>
          <a:xfrm>
            <a:off x="2578950" y="2348881"/>
            <a:ext cx="5233410" cy="3102992"/>
          </a:xfrm>
        </p:spPr>
        <p:txBody>
          <a:bodyPr/>
          <a:lstStyle/>
          <a:p>
            <a:pPr marL="0" indent="0">
              <a:buNone/>
            </a:pPr>
            <a:r>
              <a:rPr lang="en-ZA" dirty="0">
                <a:latin typeface="Arial" panose="020B0604020202020204" pitchFamily="34" charset="0"/>
                <a:cs typeface="Arial" panose="020B0604020202020204" pitchFamily="34" charset="0"/>
              </a:rPr>
              <a:t>WORLD STORY TELLING DAY 20 MARCH</a:t>
            </a:r>
          </a:p>
          <a:p>
            <a:pPr marL="0" indent="0">
              <a:buNone/>
            </a:pPr>
            <a:endParaRPr lang="en-ZA" dirty="0">
              <a:latin typeface="Arial" panose="020B0604020202020204" pitchFamily="34" charset="0"/>
              <a:cs typeface="Arial" panose="020B0604020202020204" pitchFamily="34" charset="0"/>
            </a:endParaRPr>
          </a:p>
          <a:p>
            <a:endParaRPr lang="en-ZA" dirty="0"/>
          </a:p>
        </p:txBody>
      </p:sp>
      <p:pic>
        <p:nvPicPr>
          <p:cNvPr id="4" name="Picture 3" descr="A group of children sitting on the floor&#10;&#10;AI-generated content may be incorrect.">
            <a:extLst>
              <a:ext uri="{FF2B5EF4-FFF2-40B4-BE49-F238E27FC236}">
                <a16:creationId xmlns:a16="http://schemas.microsoft.com/office/drawing/2014/main" id="{0D83AC99-8444-C7D4-C857-0ACA46BE0B8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94984" y="3149398"/>
            <a:ext cx="1844513" cy="2459908"/>
          </a:xfrm>
          <a:prstGeom prst="rect">
            <a:avLst/>
          </a:prstGeom>
          <a:noFill/>
          <a:ln>
            <a:noFill/>
          </a:ln>
        </p:spPr>
      </p:pic>
      <p:pic>
        <p:nvPicPr>
          <p:cNvPr id="5" name="Picture 4">
            <a:extLst>
              <a:ext uri="{FF2B5EF4-FFF2-40B4-BE49-F238E27FC236}">
                <a16:creationId xmlns:a16="http://schemas.microsoft.com/office/drawing/2014/main" id="{E1197385-C9DB-C7F0-7412-27610677AEF4}"/>
              </a:ext>
            </a:extLst>
          </p:cNvPr>
          <p:cNvPicPr>
            <a:picLocks noChangeAspect="1"/>
          </p:cNvPicPr>
          <p:nvPr/>
        </p:nvPicPr>
        <p:blipFill>
          <a:blip r:embed="rId3"/>
          <a:stretch>
            <a:fillRect/>
          </a:stretch>
        </p:blipFill>
        <p:spPr>
          <a:xfrm>
            <a:off x="5004048" y="3087394"/>
            <a:ext cx="1844513" cy="2463133"/>
          </a:xfrm>
          <a:prstGeom prst="rect">
            <a:avLst/>
          </a:prstGeom>
        </p:spPr>
      </p:pic>
    </p:spTree>
    <p:extLst>
      <p:ext uri="{BB962C8B-B14F-4D97-AF65-F5344CB8AC3E}">
        <p14:creationId xmlns:p14="http://schemas.microsoft.com/office/powerpoint/2010/main" val="1000478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293C4-BA31-89A7-3D5B-5AD2ADF2097D}"/>
              </a:ext>
            </a:extLst>
          </p:cNvPr>
          <p:cNvSpPr>
            <a:spLocks noGrp="1"/>
          </p:cNvSpPr>
          <p:nvPr>
            <p:ph type="title"/>
          </p:nvPr>
        </p:nvSpPr>
        <p:spPr>
          <a:xfrm>
            <a:off x="2411760" y="1052736"/>
            <a:ext cx="5246340" cy="867743"/>
          </a:xfrm>
        </p:spPr>
        <p:txBody>
          <a:bodyPr>
            <a:normAutofit/>
          </a:bodyPr>
          <a:lstStyle/>
          <a:p>
            <a:r>
              <a:rPr lang="en-ZA" sz="2400" dirty="0">
                <a:latin typeface="Arial" panose="020B0604020202020204" pitchFamily="34" charset="0"/>
                <a:cs typeface="Arial" panose="020B0604020202020204" pitchFamily="34" charset="0"/>
              </a:rPr>
              <a:t>INTERNATIONAL MOTHER LANGUGE DAY</a:t>
            </a:r>
          </a:p>
        </p:txBody>
      </p:sp>
      <p:pic>
        <p:nvPicPr>
          <p:cNvPr id="7" name="Media1">
            <a:hlinkClick r:id="" action="ppaction://media"/>
            <a:extLst>
              <a:ext uri="{FF2B5EF4-FFF2-40B4-BE49-F238E27FC236}">
                <a16:creationId xmlns:a16="http://schemas.microsoft.com/office/drawing/2014/main" id="{C9060F96-BB17-CFAD-F776-620F7C7FF5B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568135" y="2132857"/>
            <a:ext cx="5202571" cy="2862318"/>
          </a:xfrm>
        </p:spPr>
      </p:pic>
    </p:spTree>
    <p:extLst>
      <p:ext uri="{BB962C8B-B14F-4D97-AF65-F5344CB8AC3E}">
        <p14:creationId xmlns:p14="http://schemas.microsoft.com/office/powerpoint/2010/main" val="297330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02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68A9F-2C6D-5AE2-03A2-00BE7A5484D3}"/>
              </a:ext>
            </a:extLst>
          </p:cNvPr>
          <p:cNvSpPr>
            <a:spLocks noGrp="1"/>
          </p:cNvSpPr>
          <p:nvPr>
            <p:ph type="title"/>
          </p:nvPr>
        </p:nvSpPr>
        <p:spPr>
          <a:xfrm>
            <a:off x="1691680" y="1052736"/>
            <a:ext cx="7128792" cy="813737"/>
          </a:xfrm>
        </p:spPr>
        <p:txBody>
          <a:bodyPr>
            <a:noAutofit/>
          </a:bodyPr>
          <a:lstStyle/>
          <a:p>
            <a:r>
              <a:rPr lang="en-ZA" sz="3200" dirty="0">
                <a:latin typeface="Arial" panose="020B0604020202020204" pitchFamily="34" charset="0"/>
                <a:cs typeface="Arial" panose="020B0604020202020204" pitchFamily="34" charset="0"/>
              </a:rPr>
              <a:t>INTERNATIONAL LIRERACY DAY </a:t>
            </a:r>
            <a:br>
              <a:rPr lang="en-ZA" sz="3200" dirty="0">
                <a:latin typeface="Arial" panose="020B0604020202020204" pitchFamily="34" charset="0"/>
                <a:cs typeface="Arial" panose="020B0604020202020204" pitchFamily="34" charset="0"/>
              </a:rPr>
            </a:br>
            <a:r>
              <a:rPr lang="en-ZA" sz="3200" dirty="0">
                <a:latin typeface="Arial" panose="020B0604020202020204" pitchFamily="34" charset="0"/>
                <a:cs typeface="Arial" panose="020B0604020202020204" pitchFamily="34" charset="0"/>
              </a:rPr>
              <a:t>8 SEPTEMBER</a:t>
            </a:r>
          </a:p>
        </p:txBody>
      </p:sp>
      <p:sp>
        <p:nvSpPr>
          <p:cNvPr id="3" name="Content Placeholder 2">
            <a:extLst>
              <a:ext uri="{FF2B5EF4-FFF2-40B4-BE49-F238E27FC236}">
                <a16:creationId xmlns:a16="http://schemas.microsoft.com/office/drawing/2014/main" id="{6E1E42C3-3850-F95C-002F-5D9FDD0DE4E4}"/>
              </a:ext>
            </a:extLst>
          </p:cNvPr>
          <p:cNvSpPr>
            <a:spLocks noGrp="1"/>
          </p:cNvSpPr>
          <p:nvPr>
            <p:ph idx="1"/>
          </p:nvPr>
        </p:nvSpPr>
        <p:spPr>
          <a:xfrm>
            <a:off x="1691680" y="2240869"/>
            <a:ext cx="7344816" cy="3340466"/>
          </a:xfrm>
        </p:spPr>
        <p:txBody>
          <a:bodyPr/>
          <a:lstStyle/>
          <a:p>
            <a:r>
              <a:rPr lang="en-GB" sz="3200" dirty="0">
                <a:latin typeface="Arial" panose="020B0604020202020204" pitchFamily="34" charset="0"/>
                <a:cs typeface="Arial" panose="020B0604020202020204" pitchFamily="34" charset="0"/>
              </a:rPr>
              <a:t>We partnered with McDonald’s, who donated 7,000 story series books to support underprivileged children</a:t>
            </a:r>
            <a:r>
              <a:rPr lang="en-GB" dirty="0"/>
              <a:t>.</a:t>
            </a:r>
          </a:p>
          <a:p>
            <a:endParaRPr lang="en-ZA" dirty="0"/>
          </a:p>
        </p:txBody>
      </p:sp>
      <p:pic>
        <p:nvPicPr>
          <p:cNvPr id="5" name="Picture 4" descr="A person standing in front of a group of children&#10;&#10;AI-generated content may be incorrect.">
            <a:extLst>
              <a:ext uri="{FF2B5EF4-FFF2-40B4-BE49-F238E27FC236}">
                <a16:creationId xmlns:a16="http://schemas.microsoft.com/office/drawing/2014/main" id="{202FB3D3-29AD-3969-9D2B-6B22FB8EF905}"/>
              </a:ext>
            </a:extLst>
          </p:cNvPr>
          <p:cNvPicPr>
            <a:picLocks noChangeAspect="1"/>
          </p:cNvPicPr>
          <p:nvPr/>
        </p:nvPicPr>
        <p:blipFill>
          <a:blip r:embed="rId2" cstate="print">
            <a:extLst>
              <a:ext uri="{28A0092B-C50C-407E-A947-70E740481C1C}">
                <a14:useLocalDpi xmlns:a14="http://schemas.microsoft.com/office/drawing/2010/main" val="0"/>
              </a:ext>
            </a:extLst>
          </a:blip>
          <a:srcRect t="9356" r="14514" b="10428"/>
          <a:stretch/>
        </p:blipFill>
        <p:spPr>
          <a:xfrm>
            <a:off x="2362451" y="3911102"/>
            <a:ext cx="2160240" cy="2567378"/>
          </a:xfrm>
          <a:prstGeom prst="rect">
            <a:avLst/>
          </a:prstGeom>
        </p:spPr>
      </p:pic>
      <p:pic>
        <p:nvPicPr>
          <p:cNvPr id="6" name="Picture 5">
            <a:extLst>
              <a:ext uri="{FF2B5EF4-FFF2-40B4-BE49-F238E27FC236}">
                <a16:creationId xmlns:a16="http://schemas.microsoft.com/office/drawing/2014/main" id="{943522A1-1AF2-3A76-35F4-C6C0FC959C21}"/>
              </a:ext>
            </a:extLst>
          </p:cNvPr>
          <p:cNvPicPr>
            <a:picLocks noChangeAspect="1"/>
          </p:cNvPicPr>
          <p:nvPr/>
        </p:nvPicPr>
        <p:blipFill>
          <a:blip r:embed="rId3"/>
          <a:stretch>
            <a:fillRect/>
          </a:stretch>
        </p:blipFill>
        <p:spPr>
          <a:xfrm>
            <a:off x="5341852" y="4005064"/>
            <a:ext cx="1944216" cy="2592288"/>
          </a:xfrm>
          <a:prstGeom prst="rect">
            <a:avLst/>
          </a:prstGeom>
        </p:spPr>
      </p:pic>
    </p:spTree>
    <p:extLst>
      <p:ext uri="{BB962C8B-B14F-4D97-AF65-F5344CB8AC3E}">
        <p14:creationId xmlns:p14="http://schemas.microsoft.com/office/powerpoint/2010/main" val="4134210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4BE78-A04C-2722-07B2-BDE613DA2F02}"/>
              </a:ext>
            </a:extLst>
          </p:cNvPr>
          <p:cNvSpPr>
            <a:spLocks noGrp="1"/>
          </p:cNvSpPr>
          <p:nvPr>
            <p:ph type="title"/>
          </p:nvPr>
        </p:nvSpPr>
        <p:spPr>
          <a:xfrm>
            <a:off x="2483768" y="260648"/>
            <a:ext cx="5238582" cy="897564"/>
          </a:xfrm>
        </p:spPr>
        <p:txBody>
          <a:bodyPr>
            <a:normAutofit fontScale="90000"/>
          </a:bodyPr>
          <a:lstStyle/>
          <a:p>
            <a:r>
              <a:rPr lang="en-ZA" b="1" dirty="0"/>
              <a:t>ECD and Workshop Plans</a:t>
            </a:r>
            <a:br>
              <a:rPr lang="en-ZA" dirty="0"/>
            </a:br>
            <a:endParaRPr lang="en-ZA" dirty="0"/>
          </a:p>
        </p:txBody>
      </p:sp>
      <p:sp>
        <p:nvSpPr>
          <p:cNvPr id="3" name="Content Placeholder 2">
            <a:extLst>
              <a:ext uri="{FF2B5EF4-FFF2-40B4-BE49-F238E27FC236}">
                <a16:creationId xmlns:a16="http://schemas.microsoft.com/office/drawing/2014/main" id="{9A379692-0E37-C4A6-D6E6-67266DD40FED}"/>
              </a:ext>
            </a:extLst>
          </p:cNvPr>
          <p:cNvSpPr>
            <a:spLocks noGrp="1"/>
          </p:cNvSpPr>
          <p:nvPr>
            <p:ph idx="1"/>
          </p:nvPr>
        </p:nvSpPr>
        <p:spPr>
          <a:xfrm>
            <a:off x="1907704" y="1052736"/>
            <a:ext cx="5976664" cy="5616624"/>
          </a:xfrm>
        </p:spPr>
        <p:txBody>
          <a:bodyPr>
            <a:noAutofit/>
          </a:bodyPr>
          <a:lstStyle/>
          <a:p>
            <a:pPr>
              <a:lnSpc>
                <a:spcPct val="115000"/>
              </a:lnSpc>
              <a:spcAft>
                <a:spcPts val="600"/>
              </a:spcAft>
            </a:pPr>
            <a:r>
              <a:rPr lang="en-ZA" b="1" kern="100" dirty="0">
                <a:effectLst/>
                <a:latin typeface="Arial" panose="020B0604020202020204" pitchFamily="34" charset="0"/>
                <a:ea typeface="Aptos" panose="020B0004020202020204" pitchFamily="34" charset="0"/>
                <a:cs typeface="Arial" panose="020B0604020202020204" pitchFamily="34" charset="0"/>
              </a:rPr>
              <a:t>Early Reading Workshops</a:t>
            </a:r>
            <a:br>
              <a:rPr lang="en-ZA" kern="100" dirty="0">
                <a:effectLst/>
                <a:latin typeface="Arial" panose="020B0604020202020204" pitchFamily="34" charset="0"/>
                <a:ea typeface="Aptos" panose="020B0004020202020204" pitchFamily="34" charset="0"/>
                <a:cs typeface="Arial" panose="020B0604020202020204" pitchFamily="34" charset="0"/>
              </a:rPr>
            </a:br>
            <a:r>
              <a:rPr lang="en-ZA" kern="100" dirty="0">
                <a:effectLst/>
                <a:latin typeface="Arial" panose="020B0604020202020204" pitchFamily="34" charset="0"/>
                <a:ea typeface="Aptos" panose="020B0004020202020204" pitchFamily="34" charset="0"/>
                <a:cs typeface="Arial" panose="020B0604020202020204" pitchFamily="34" charset="0"/>
              </a:rPr>
              <a:t>We organize sessions focused on early reading and partner with </a:t>
            </a:r>
            <a:r>
              <a:rPr lang="en-ZA" b="1" kern="100" dirty="0" err="1">
                <a:effectLst/>
                <a:latin typeface="Arial" panose="020B0604020202020204" pitchFamily="34" charset="0"/>
                <a:ea typeface="Aptos" panose="020B0004020202020204" pitchFamily="34" charset="0"/>
                <a:cs typeface="Arial" panose="020B0604020202020204" pitchFamily="34" charset="0"/>
              </a:rPr>
              <a:t>Nal’ibali</a:t>
            </a:r>
            <a:r>
              <a:rPr lang="en-ZA" kern="100" dirty="0">
                <a:effectLst/>
                <a:latin typeface="Arial" panose="020B0604020202020204" pitchFamily="34" charset="0"/>
                <a:ea typeface="Aptos" panose="020B0004020202020204" pitchFamily="34" charset="0"/>
                <a:cs typeface="Arial" panose="020B0604020202020204" pitchFamily="34" charset="0"/>
              </a:rPr>
              <a:t> to facilitate these engaging activities.</a:t>
            </a:r>
          </a:p>
          <a:p>
            <a:pPr>
              <a:lnSpc>
                <a:spcPct val="115000"/>
              </a:lnSpc>
              <a:spcAft>
                <a:spcPts val="600"/>
              </a:spcAft>
            </a:pPr>
            <a:r>
              <a:rPr lang="en-ZA" b="1" kern="100" dirty="0">
                <a:effectLst/>
                <a:latin typeface="Arial" panose="020B0604020202020204" pitchFamily="34" charset="0"/>
                <a:ea typeface="Aptos" panose="020B0004020202020204" pitchFamily="34" charset="0"/>
                <a:cs typeface="Arial" panose="020B0604020202020204" pitchFamily="34" charset="0"/>
              </a:rPr>
              <a:t>Toy-Based Learning Workshops</a:t>
            </a:r>
            <a:br>
              <a:rPr lang="en-ZA" kern="100" dirty="0">
                <a:effectLst/>
                <a:latin typeface="Arial" panose="020B0604020202020204" pitchFamily="34" charset="0"/>
                <a:ea typeface="Aptos" panose="020B0004020202020204" pitchFamily="34" charset="0"/>
                <a:cs typeface="Arial" panose="020B0604020202020204" pitchFamily="34" charset="0"/>
              </a:rPr>
            </a:br>
            <a:r>
              <a:rPr lang="en-ZA" kern="100" dirty="0">
                <a:effectLst/>
                <a:latin typeface="Arial" panose="020B0604020202020204" pitchFamily="34" charset="0"/>
                <a:ea typeface="Aptos" panose="020B0004020202020204" pitchFamily="34" charset="0"/>
                <a:cs typeface="Arial" panose="020B0604020202020204" pitchFamily="34" charset="0"/>
              </a:rPr>
              <a:t>Designed for </a:t>
            </a:r>
            <a:r>
              <a:rPr lang="en-ZA" b="1" kern="100" dirty="0">
                <a:effectLst/>
                <a:latin typeface="Arial" panose="020B0604020202020204" pitchFamily="34" charset="0"/>
                <a:ea typeface="Aptos" panose="020B0004020202020204" pitchFamily="34" charset="0"/>
                <a:cs typeface="Arial" panose="020B0604020202020204" pitchFamily="34" charset="0"/>
              </a:rPr>
              <a:t>ECD educators and Librarians</a:t>
            </a:r>
            <a:r>
              <a:rPr lang="en-ZA" kern="100" dirty="0">
                <a:effectLst/>
                <a:latin typeface="Arial" panose="020B0604020202020204" pitchFamily="34" charset="0"/>
                <a:ea typeface="Aptos" panose="020B0004020202020204" pitchFamily="34" charset="0"/>
                <a:cs typeface="Arial" panose="020B0604020202020204" pitchFamily="34" charset="0"/>
              </a:rPr>
              <a:t>, these workshops demonstrate how toys can be used as powerful tools to support early childhood development.</a:t>
            </a:r>
          </a:p>
        </p:txBody>
      </p:sp>
    </p:spTree>
    <p:extLst>
      <p:ext uri="{BB962C8B-B14F-4D97-AF65-F5344CB8AC3E}">
        <p14:creationId xmlns:p14="http://schemas.microsoft.com/office/powerpoint/2010/main" val="6511557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3223</TotalTime>
  <Words>709</Words>
  <Application>Microsoft Office PowerPoint</Application>
  <PresentationFormat>On-screen Show (4:3)</PresentationFormat>
  <Paragraphs>59</Paragraphs>
  <Slides>15</Slides>
  <Notes>3</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ＭＳ Ｐゴシック</vt:lpstr>
      <vt:lpstr>Arial</vt:lpstr>
      <vt:lpstr>Calibri</vt:lpstr>
      <vt:lpstr>Gill Sans MT</vt:lpstr>
      <vt:lpstr>OpenSymbol</vt:lpstr>
      <vt:lpstr>Tahoma</vt:lpstr>
      <vt:lpstr>Times New Roman</vt:lpstr>
      <vt:lpstr>Wingdings</vt:lpstr>
      <vt:lpstr>Office Theme</vt:lpstr>
      <vt:lpstr>Early Literacy: Inclusive Strategies and Professional Development Initiatives</vt:lpstr>
      <vt:lpstr>PowerPoint Presentation</vt:lpstr>
      <vt:lpstr>PowerPoint Presentation</vt:lpstr>
      <vt:lpstr>PowerPoint Presentation</vt:lpstr>
      <vt:lpstr>PowerPoint Presentation</vt:lpstr>
      <vt:lpstr>Our Celebrations of the Above Key Calendar Events</vt:lpstr>
      <vt:lpstr>INTERNATIONAL MOTHER LANGUGE DAY</vt:lpstr>
      <vt:lpstr>INTERNATIONAL LIRERACY DAY  8 SEPTEMBER</vt:lpstr>
      <vt:lpstr>ECD and Workshop Plans </vt:lpstr>
      <vt:lpstr>PowerPoint Presentation</vt:lpstr>
      <vt:lpstr>National Literacy Challenges </vt:lpstr>
      <vt:lpstr>Measuring Success </vt:lpstr>
      <vt:lpstr>PowerPoint Presentation</vt:lpstr>
      <vt:lpstr>Conclusion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Billy</dc:creator>
  <cp:lastModifiedBy>Translator</cp:lastModifiedBy>
  <cp:revision>47</cp:revision>
  <cp:lastPrinted>2020-03-11T06:59:34Z</cp:lastPrinted>
  <dcterms:created xsi:type="dcterms:W3CDTF">2018-04-24T10:40:45Z</dcterms:created>
  <dcterms:modified xsi:type="dcterms:W3CDTF">2025-05-14T12:33:59Z</dcterms:modified>
</cp:coreProperties>
</file>