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22"/>
  </p:notesMasterIdLst>
  <p:sldIdLst>
    <p:sldId id="256" r:id="rId2"/>
    <p:sldId id="257" r:id="rId3"/>
    <p:sldId id="275" r:id="rId4"/>
    <p:sldId id="259" r:id="rId5"/>
    <p:sldId id="272" r:id="rId6"/>
    <p:sldId id="276"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3"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53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BBC51C-4ABE-416E-B1A0-FAE469A14AED}" type="datetimeFigureOut">
              <a:rPr lang="en-ZA" smtClean="0"/>
              <a:t>2025/05/29</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A360E9-8E4C-4D6C-930C-760D7E4C8A2D}" type="slidenum">
              <a:rPr lang="en-ZA" smtClean="0"/>
              <a:t>‹#›</a:t>
            </a:fld>
            <a:endParaRPr lang="en-ZA"/>
          </a:p>
        </p:txBody>
      </p:sp>
    </p:spTree>
    <p:extLst>
      <p:ext uri="{BB962C8B-B14F-4D97-AF65-F5344CB8AC3E}">
        <p14:creationId xmlns:p14="http://schemas.microsoft.com/office/powerpoint/2010/main" val="2176362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AEA360E9-8E4C-4D6C-930C-760D7E4C8A2D}" type="slidenum">
              <a:rPr lang="en-ZA" smtClean="0"/>
              <a:t>11</a:t>
            </a:fld>
            <a:endParaRPr lang="en-ZA"/>
          </a:p>
        </p:txBody>
      </p:sp>
    </p:spTree>
    <p:extLst>
      <p:ext uri="{BB962C8B-B14F-4D97-AF65-F5344CB8AC3E}">
        <p14:creationId xmlns:p14="http://schemas.microsoft.com/office/powerpoint/2010/main" val="142034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33430-EE83-CF73-B5BB-6874C92BB9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9E3E13-A078-B8AB-A483-6F40B5A81A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FBA5A8-1D71-EE3F-C7C0-3B1017DDCDD9}"/>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184DC310-E80A-07DB-EA85-3B55503FDBD2}"/>
              </a:ext>
            </a:extLst>
          </p:cNvPr>
          <p:cNvSpPr>
            <a:spLocks noGrp="1"/>
          </p:cNvSpPr>
          <p:nvPr>
            <p:ph type="sldNum" sz="quarter" idx="5"/>
          </p:nvPr>
        </p:nvSpPr>
        <p:spPr/>
        <p:txBody>
          <a:bodyPr/>
          <a:lstStyle/>
          <a:p>
            <a:fld id="{AEA360E9-8E4C-4D6C-930C-760D7E4C8A2D}" type="slidenum">
              <a:rPr lang="en-ZA" smtClean="0"/>
              <a:t>12</a:t>
            </a:fld>
            <a:endParaRPr lang="en-ZA"/>
          </a:p>
        </p:txBody>
      </p:sp>
    </p:spTree>
    <p:extLst>
      <p:ext uri="{BB962C8B-B14F-4D97-AF65-F5344CB8AC3E}">
        <p14:creationId xmlns:p14="http://schemas.microsoft.com/office/powerpoint/2010/main" val="3997803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E3425CA-4B9D-4420-BB9E-C250DB30E421}" type="datetime1">
              <a:rPr lang="en-US" smtClean="0"/>
              <a:t>5/29/2025</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570849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F7C3A7-D6F6-4D38-A7C3-B72967BB81A6}" type="datetime1">
              <a:rPr lang="en-US" smtClean="0"/>
              <a:t>5/29/2025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30446560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F7C3A7-D6F6-4D38-A7C3-B72967BB81A6}"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46977010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F7C3A7-D6F6-4D38-A7C3-B72967BB81A6}"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211668622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F7C3A7-D6F6-4D38-A7C3-B72967BB81A6}"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67955703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F7C3A7-D6F6-4D38-A7C3-B72967BB81A6}"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21319940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F7C3A7-D6F6-4D38-A7C3-B72967BB81A6}"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544336122"/>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14B861-3779-4E37-8DF0-E9EB3EA96210}"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27211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E38388-E864-4553-9937-AE9FC5E50CFC}"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313180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751E1E-C50D-4FD4-8B1E-ECD78340D9AB}"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222084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C83AFB-9E54-459E-8C6D-0913AC3BA5D7}" type="datetime1">
              <a:rPr lang="en-US" smtClean="0"/>
              <a:t>5/29/2025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515605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0144B6-0CA7-46BA-A00B-1E68E5C3ED0C}" type="datetime1">
              <a:rPr lang="en-US" smtClean="0"/>
              <a:t>5/29/2025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3279513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051F549-537C-41EC-B9CC-5B6A9AC2A6A7}" type="datetime1">
              <a:rPr lang="en-US" smtClean="0"/>
              <a:t>5/29/2025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3404430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2F8D56-3D0E-48B8-8218-1F3A06A96C62}" type="datetime1">
              <a:rPr lang="en-US" smtClean="0"/>
              <a:t>5/29/2025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3729934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EC309E-27D4-401F-A74A-DEA16C7B51DC}" type="datetime1">
              <a:rPr lang="en-US" smtClean="0"/>
              <a:t>5/29/2025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4078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DEA2B81-2BC3-42D7-B67D-05C685AA80AD}" type="datetime1">
              <a:rPr lang="en-US" smtClean="0"/>
              <a:t>5/29/2025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3928549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DB8F2B-E487-4905-B553-FB649F2B6F23}" type="datetime1">
              <a:rPr lang="en-US" smtClean="0"/>
              <a:t>5/29/2025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6042B-6341-4E38-A80C-926D3BB8AAC9}" type="slidenum">
              <a:rPr lang="en-US" smtClean="0"/>
              <a:t>‹#›</a:t>
            </a:fld>
            <a:endParaRPr lang="en-US"/>
          </a:p>
        </p:txBody>
      </p:sp>
    </p:spTree>
    <p:extLst>
      <p:ext uri="{BB962C8B-B14F-4D97-AF65-F5344CB8AC3E}">
        <p14:creationId xmlns:p14="http://schemas.microsoft.com/office/powerpoint/2010/main" val="1219619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EF7C3A7-D6F6-4D38-A7C3-B72967BB81A6}" type="datetime1">
              <a:rPr lang="en-US" smtClean="0"/>
              <a:t>5/29/2025</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586042B-6341-4E38-A80C-926D3BB8AAC9}" type="slidenum">
              <a:rPr lang="en-US" smtClean="0"/>
              <a:t>‹#›</a:t>
            </a:fld>
            <a:endParaRPr lang="en-US"/>
          </a:p>
        </p:txBody>
      </p:sp>
    </p:spTree>
    <p:extLst>
      <p:ext uri="{BB962C8B-B14F-4D97-AF65-F5344CB8AC3E}">
        <p14:creationId xmlns:p14="http://schemas.microsoft.com/office/powerpoint/2010/main" val="286594712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Lst>
  <p:hf sldNum="0"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398DE-4D39-1583-3FCB-A6A794EFA0FE}"/>
              </a:ext>
            </a:extLst>
          </p:cNvPr>
          <p:cNvSpPr>
            <a:spLocks noGrp="1"/>
          </p:cNvSpPr>
          <p:nvPr>
            <p:ph type="ctrTitle"/>
          </p:nvPr>
        </p:nvSpPr>
        <p:spPr>
          <a:xfrm>
            <a:off x="2253785" y="1380068"/>
            <a:ext cx="4978303" cy="2616199"/>
          </a:xfrm>
        </p:spPr>
        <p:txBody>
          <a:bodyPr>
            <a:normAutofit fontScale="90000"/>
          </a:bodyPr>
          <a:lstStyle/>
          <a:p>
            <a:pPr algn="ctr">
              <a:lnSpc>
                <a:spcPct val="150000"/>
              </a:lnSpc>
            </a:pPr>
            <a:r>
              <a:rPr lang="en-US" sz="2900" dirty="0">
                <a:latin typeface="Arial" panose="020B0604020202020204" pitchFamily="34" charset="0"/>
                <a:cs typeface="Arial" panose="020B0604020202020204" pitchFamily="34" charset="0"/>
              </a:rPr>
              <a:t>The Role Of Teachers In Cultivating Lifelong Reading Habits in  Primary Schools Learners (South Africa):A Literature Review.</a:t>
            </a:r>
            <a:endParaRPr lang="en-ZA" sz="29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F83807A4-F7B3-830F-FA5B-32A1FD22661B}"/>
              </a:ext>
            </a:extLst>
          </p:cNvPr>
          <p:cNvSpPr>
            <a:spLocks noGrp="1"/>
          </p:cNvSpPr>
          <p:nvPr>
            <p:ph type="subTitle" idx="1"/>
          </p:nvPr>
        </p:nvSpPr>
        <p:spPr>
          <a:xfrm>
            <a:off x="3151575" y="3996267"/>
            <a:ext cx="4080514" cy="1139151"/>
          </a:xfrm>
        </p:spPr>
        <p:txBody>
          <a:bodyPr>
            <a:normAutofit/>
          </a:bodyPr>
          <a:lstStyle/>
          <a:p>
            <a:endParaRPr lang="en-US" dirty="0"/>
          </a:p>
          <a:p>
            <a:r>
              <a:rPr lang="en-US" b="1" dirty="0"/>
              <a:t>BY NOZIZWE FAKAZI</a:t>
            </a:r>
            <a:endParaRPr lang="en-ZA" b="1" dirty="0"/>
          </a:p>
        </p:txBody>
      </p:sp>
      <p:sp>
        <p:nvSpPr>
          <p:cNvPr id="9" name="Rounded Rectangle 4">
            <a:extLst>
              <a:ext uri="{FF2B5EF4-FFF2-40B4-BE49-F238E27FC236}">
                <a16:creationId xmlns:a16="http://schemas.microsoft.com/office/drawing/2014/main" id="{260615AE-7DBC-4FF7-9107-9FE957695B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2944" y="648931"/>
            <a:ext cx="3982086"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A972CBF2-D5EA-4FD6-AAA4-34FE21BF86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3801" y="1849236"/>
            <a:ext cx="3341190" cy="2871766"/>
          </a:xfrm>
          <a:prstGeom prst="rect">
            <a:avLst/>
          </a:prstGeom>
        </p:spPr>
      </p:pic>
    </p:spTree>
    <p:extLst>
      <p:ext uri="{BB962C8B-B14F-4D97-AF65-F5344CB8AC3E}">
        <p14:creationId xmlns:p14="http://schemas.microsoft.com/office/powerpoint/2010/main" val="584185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0F425-CF5A-68CB-6EE7-85834D3498B4}"/>
              </a:ext>
            </a:extLst>
          </p:cNvPr>
          <p:cNvSpPr>
            <a:spLocks noGrp="1"/>
          </p:cNvSpPr>
          <p:nvPr>
            <p:ph type="title"/>
          </p:nvPr>
        </p:nvSpPr>
        <p:spPr>
          <a:xfrm>
            <a:off x="1484311" y="-74428"/>
            <a:ext cx="10018713" cy="818707"/>
          </a:xfrm>
        </p:spPr>
        <p:txBody>
          <a:bodyPr>
            <a:normAutofit fontScale="90000"/>
          </a:bodyPr>
          <a:lstStyle/>
          <a:p>
            <a:r>
              <a:rPr lang="en-ZA" dirty="0"/>
              <a:t>PRELIMINARY FINDINGS OF LITERATURE REVIEW </a:t>
            </a:r>
          </a:p>
        </p:txBody>
      </p:sp>
      <p:sp>
        <p:nvSpPr>
          <p:cNvPr id="3" name="Content Placeholder 2">
            <a:extLst>
              <a:ext uri="{FF2B5EF4-FFF2-40B4-BE49-F238E27FC236}">
                <a16:creationId xmlns:a16="http://schemas.microsoft.com/office/drawing/2014/main" id="{93FF8102-89DF-4123-B9DB-31894CBC368C}"/>
              </a:ext>
            </a:extLst>
          </p:cNvPr>
          <p:cNvSpPr>
            <a:spLocks noGrp="1"/>
          </p:cNvSpPr>
          <p:nvPr>
            <p:ph idx="1"/>
          </p:nvPr>
        </p:nvSpPr>
        <p:spPr>
          <a:xfrm>
            <a:off x="1484310" y="744280"/>
            <a:ext cx="10018713" cy="6113720"/>
          </a:xfrm>
        </p:spPr>
        <p:txBody>
          <a:bodyPr>
            <a:normAutofit/>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There are various strategies which can be employed in developing learners’ reading habits. Some of these strategies are known as metacognitive strategies.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study by Sajid, Kassim &amp; Hasan (2019) highlighted that read aloud strategy was found helpful in developing independent practice and in self-reading.</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Ensuring that learners  have access to books that reflect diverse backgrounds and experiences fosters lifelong reading in learners (Rosales &amp; Lantaka, 2024).</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In addition, the study by Rosales &amp; Lantaka (2024) mentioned Research-based methods focusing on phonics, vocabulary, fluency, and comprehension are used by teachers to foster lifelong reading habits in learners.</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2741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17983-9452-DBD7-8B54-91C8342919A3}"/>
              </a:ext>
            </a:extLst>
          </p:cNvPr>
          <p:cNvSpPr>
            <a:spLocks noGrp="1"/>
          </p:cNvSpPr>
          <p:nvPr>
            <p:ph type="title"/>
          </p:nvPr>
        </p:nvSpPr>
        <p:spPr>
          <a:xfrm>
            <a:off x="1484309" y="58479"/>
            <a:ext cx="10583644" cy="824023"/>
          </a:xfrm>
        </p:spPr>
        <p:txBody>
          <a:bodyPr>
            <a:normAutofit fontScale="90000"/>
          </a:bodyPr>
          <a:lstStyle/>
          <a:p>
            <a:r>
              <a:rPr lang="en-US" dirty="0"/>
              <a:t>PRELIMINARY FINDINGS OF LITERATURE REVIEW </a:t>
            </a:r>
            <a:endParaRPr lang="en-ZA" dirty="0"/>
          </a:p>
        </p:txBody>
      </p:sp>
      <p:sp>
        <p:nvSpPr>
          <p:cNvPr id="3" name="Content Placeholder 2">
            <a:extLst>
              <a:ext uri="{FF2B5EF4-FFF2-40B4-BE49-F238E27FC236}">
                <a16:creationId xmlns:a16="http://schemas.microsoft.com/office/drawing/2014/main" id="{B8043BC8-AFD0-1B72-1ED1-C8B4C7AB5894}"/>
              </a:ext>
            </a:extLst>
          </p:cNvPr>
          <p:cNvSpPr>
            <a:spLocks noGrp="1"/>
          </p:cNvSpPr>
          <p:nvPr>
            <p:ph idx="1"/>
          </p:nvPr>
        </p:nvSpPr>
        <p:spPr>
          <a:xfrm>
            <a:off x="1608357" y="882502"/>
            <a:ext cx="10583643" cy="5917019"/>
          </a:xfrm>
        </p:spPr>
        <p:txBody>
          <a:bodyPr>
            <a:normAutofit/>
          </a:bodyPr>
          <a:lstStyle/>
          <a:p>
            <a:pPr marL="0" indent="0">
              <a:buNone/>
            </a:pPr>
            <a:endParaRPr lang="en-US" sz="1800" b="1" dirty="0">
              <a:latin typeface="Arial" panose="020B0604020202020204" pitchFamily="34" charset="0"/>
              <a:cs typeface="Arial" panose="020B0604020202020204" pitchFamily="34" charset="0"/>
            </a:endParaRPr>
          </a:p>
          <a:p>
            <a:pPr marL="0" indent="0">
              <a:buNone/>
            </a:pPr>
            <a:r>
              <a:rPr lang="en-US" sz="1800" b="1" dirty="0">
                <a:latin typeface="Arial" panose="020B0604020202020204" pitchFamily="34" charset="0"/>
                <a:cs typeface="Arial" panose="020B0604020202020204" pitchFamily="34" charset="0"/>
              </a:rPr>
              <a:t>Influence of teacher attitude  and environment on learners’ motive to read.</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A study by Rosales and Lantaka (2024) found that well-equipped, pleasing classrooms enhance teacher motivation, which in turn fosters a reading-friendly environment.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Additionally, Kahveci (2023) emphasizes that effective communication and ethical attitudes from teachers positively influence learners' confidence and motivation to reading.</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Teachers who actively engage in reading and share their experiences create a culture of literacy that inspires learners into lifelong reading. Rosales and Lantaka (2024) found that when learners read materials aligning with their interests, their engagement increases, leading to more frequent and longer reading sessions.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overall classroom climate, shaped by teacher attitudes and practices, plays a crucial role in learners  lifelong reading.</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4661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E1AD8-7E0F-57E9-D240-178156D143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7CF3EE-1DBF-A527-F2C9-5BCC6A7629A0}"/>
              </a:ext>
            </a:extLst>
          </p:cNvPr>
          <p:cNvSpPr>
            <a:spLocks noGrp="1"/>
          </p:cNvSpPr>
          <p:nvPr>
            <p:ph type="title"/>
          </p:nvPr>
        </p:nvSpPr>
        <p:spPr>
          <a:xfrm>
            <a:off x="1484309" y="58479"/>
            <a:ext cx="10583644" cy="824023"/>
          </a:xfrm>
        </p:spPr>
        <p:txBody>
          <a:bodyPr>
            <a:normAutofit fontScale="90000"/>
          </a:bodyPr>
          <a:lstStyle/>
          <a:p>
            <a:r>
              <a:rPr lang="en-US" dirty="0"/>
              <a:t>PRELIMINARY FINDINGS OF LITERATURE REVIEW </a:t>
            </a:r>
            <a:endParaRPr lang="en-ZA" dirty="0"/>
          </a:p>
        </p:txBody>
      </p:sp>
      <p:sp>
        <p:nvSpPr>
          <p:cNvPr id="3" name="Content Placeholder 2">
            <a:extLst>
              <a:ext uri="{FF2B5EF4-FFF2-40B4-BE49-F238E27FC236}">
                <a16:creationId xmlns:a16="http://schemas.microsoft.com/office/drawing/2014/main" id="{0B90A1F2-4BE2-219B-2E34-29324200F9DA}"/>
              </a:ext>
            </a:extLst>
          </p:cNvPr>
          <p:cNvSpPr>
            <a:spLocks noGrp="1"/>
          </p:cNvSpPr>
          <p:nvPr>
            <p:ph idx="1"/>
          </p:nvPr>
        </p:nvSpPr>
        <p:spPr>
          <a:xfrm>
            <a:off x="1608357" y="765544"/>
            <a:ext cx="10583643" cy="6033977"/>
          </a:xfrm>
        </p:spPr>
        <p:txBody>
          <a:bodyPr>
            <a:normAutofit/>
          </a:bodyPr>
          <a:lstStyle/>
          <a:p>
            <a:pPr marL="0" indent="0">
              <a:buNone/>
            </a:pPr>
            <a:endParaRPr lang="en-US" sz="1800" b="1" dirty="0">
              <a:latin typeface="Arial" panose="020B0604020202020204" pitchFamily="34" charset="0"/>
              <a:cs typeface="Arial" panose="020B0604020202020204" pitchFamily="34" charset="0"/>
            </a:endParaRPr>
          </a:p>
          <a:p>
            <a:pPr marL="0" indent="0">
              <a:buNone/>
            </a:pPr>
            <a:r>
              <a:rPr lang="en-US" sz="1800" b="1" dirty="0">
                <a:latin typeface="Arial" panose="020B0604020202020204" pitchFamily="34" charset="0"/>
                <a:cs typeface="Arial" panose="020B0604020202020204" pitchFamily="34" charset="0"/>
              </a:rPr>
              <a:t>Influence of teacher attitude  and environment on learners’ motive to read.</a:t>
            </a:r>
          </a:p>
          <a:p>
            <a:pPr marL="0" indent="0">
              <a:buNone/>
            </a:pPr>
            <a:endParaRPr lang="en-US" sz="1800" b="1"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Positive and encouraging teacher attitudes have been shown to positively influence learners' attitudes and behaviours toward reading . Conversely, discouraging attitudes can lead to student demotivation, particularly in contexts where English is a medium of instruction(Tang  &amp; Hu ,2022).</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In classrooms where teachers actively demonstrate reading behaviors, students are more likely to internalize the value of reading and replicate these behaviors themselves.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Moreover, shared reading experiences contribute to a classroom culture that promotes literacy and fosters a sense of community around reading(Cents-Boonstra, etal , 2021).</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5427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FAEA1-9CE0-045A-53A9-DA88162BA910}"/>
              </a:ext>
            </a:extLst>
          </p:cNvPr>
          <p:cNvSpPr>
            <a:spLocks noGrp="1"/>
          </p:cNvSpPr>
          <p:nvPr>
            <p:ph type="title"/>
          </p:nvPr>
        </p:nvSpPr>
        <p:spPr>
          <a:xfrm>
            <a:off x="1484311" y="116959"/>
            <a:ext cx="10018713" cy="1031358"/>
          </a:xfrm>
        </p:spPr>
        <p:txBody>
          <a:bodyPr/>
          <a:lstStyle/>
          <a:p>
            <a:r>
              <a:rPr kumimoji="0" lang="en-US" sz="3600" b="0" i="0" u="none" strike="noStrike" kern="1200" cap="none" spc="0" normalizeH="0" baseline="0" noProof="0" dirty="0">
                <a:ln w="3175" cmpd="sng">
                  <a:noFill/>
                </a:ln>
                <a:solidFill>
                  <a:prstClr val="black"/>
                </a:solidFill>
                <a:effectLst/>
                <a:uLnTx/>
                <a:uFillTx/>
                <a:latin typeface="Corbel" panose="020B0503020204020204"/>
                <a:ea typeface="+mj-ea"/>
                <a:cs typeface="+mj-cs"/>
              </a:rPr>
              <a:t>PRELIMINARY FINDINGS OF LITERATURE REVIEW </a:t>
            </a:r>
            <a:endParaRPr lang="en-ZA" dirty="0"/>
          </a:p>
        </p:txBody>
      </p:sp>
      <p:sp>
        <p:nvSpPr>
          <p:cNvPr id="3" name="Content Placeholder 2">
            <a:extLst>
              <a:ext uri="{FF2B5EF4-FFF2-40B4-BE49-F238E27FC236}">
                <a16:creationId xmlns:a16="http://schemas.microsoft.com/office/drawing/2014/main" id="{54815FFC-F781-F3C1-B655-CDF11B91F9BF}"/>
              </a:ext>
            </a:extLst>
          </p:cNvPr>
          <p:cNvSpPr>
            <a:spLocks noGrp="1"/>
          </p:cNvSpPr>
          <p:nvPr>
            <p:ph idx="1"/>
          </p:nvPr>
        </p:nvSpPr>
        <p:spPr>
          <a:xfrm>
            <a:off x="1484310" y="925033"/>
            <a:ext cx="10018713" cy="4866167"/>
          </a:xfrm>
        </p:spPr>
        <p:txBody>
          <a:bodyPr/>
          <a:lstStyle/>
          <a:p>
            <a:pPr marL="0" indent="0">
              <a:buNone/>
            </a:pPr>
            <a:r>
              <a:rPr lang="en-US" sz="1800" b="1" dirty="0">
                <a:latin typeface="Arial" panose="020B0604020202020204" pitchFamily="34" charset="0"/>
                <a:cs typeface="Arial" panose="020B0604020202020204" pitchFamily="34" charset="0"/>
              </a:rPr>
              <a:t>Most significant barriers to lifelong reading habits in learners</a:t>
            </a:r>
            <a:r>
              <a:rPr lang="en-US" dirty="0"/>
              <a:t>.</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study by William , Jerry and Jeimium (2025) stated that limited access to books , educational resources and parental support affect learners from lower income background and that hinders their literacy progress</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rise to social media platforms and entertainment is also considered to be the challenge to lifelong reading habits in learners because it has shifted their attention away from reading ( Chettri &amp; Rout , 2013).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 In addition, the study by Dudych (2015) stated that learners who are not proficient in the language of instruction may struggle with reading and that affects their motivation to reading.</a:t>
            </a: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3031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CCEBF-1BC1-73C7-DDF4-C96EC37D67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0B18BD-C4C6-5930-0621-172C17128A41}"/>
              </a:ext>
            </a:extLst>
          </p:cNvPr>
          <p:cNvSpPr>
            <a:spLocks noGrp="1"/>
          </p:cNvSpPr>
          <p:nvPr>
            <p:ph type="title"/>
          </p:nvPr>
        </p:nvSpPr>
        <p:spPr>
          <a:xfrm>
            <a:off x="1484311" y="116959"/>
            <a:ext cx="10018713" cy="1031358"/>
          </a:xfrm>
        </p:spPr>
        <p:txBody>
          <a:bodyPr/>
          <a:lstStyle/>
          <a:p>
            <a:r>
              <a:rPr kumimoji="0" lang="en-US" sz="3600" b="0" i="0" u="none" strike="noStrike" kern="1200" cap="none" spc="0" normalizeH="0" baseline="0" noProof="0" dirty="0">
                <a:ln w="3175" cmpd="sng">
                  <a:noFill/>
                </a:ln>
                <a:solidFill>
                  <a:prstClr val="black"/>
                </a:solidFill>
                <a:effectLst/>
                <a:uLnTx/>
                <a:uFillTx/>
                <a:latin typeface="Corbel" panose="020B0503020204020204"/>
                <a:ea typeface="+mj-ea"/>
                <a:cs typeface="+mj-cs"/>
              </a:rPr>
              <a:t>PRELIMINARY FINDINGS OF LITERATURE REVIEW </a:t>
            </a:r>
            <a:endParaRPr lang="en-ZA" dirty="0"/>
          </a:p>
        </p:txBody>
      </p:sp>
      <p:sp>
        <p:nvSpPr>
          <p:cNvPr id="3" name="Content Placeholder 2">
            <a:extLst>
              <a:ext uri="{FF2B5EF4-FFF2-40B4-BE49-F238E27FC236}">
                <a16:creationId xmlns:a16="http://schemas.microsoft.com/office/drawing/2014/main" id="{F5E7B58F-A8A2-1608-2762-4115FC2A2F87}"/>
              </a:ext>
            </a:extLst>
          </p:cNvPr>
          <p:cNvSpPr>
            <a:spLocks noGrp="1"/>
          </p:cNvSpPr>
          <p:nvPr>
            <p:ph idx="1"/>
          </p:nvPr>
        </p:nvSpPr>
        <p:spPr>
          <a:xfrm>
            <a:off x="1484310" y="925033"/>
            <a:ext cx="10018713" cy="5816008"/>
          </a:xfrm>
        </p:spPr>
        <p:txBody>
          <a:bodyPr/>
          <a:lstStyle/>
          <a:p>
            <a:pPr marL="0" indent="0">
              <a:buNone/>
            </a:pPr>
            <a:r>
              <a:rPr lang="en-US" sz="1800" b="1" dirty="0">
                <a:latin typeface="Arial" panose="020B0604020202020204" pitchFamily="34" charset="0"/>
                <a:cs typeface="Arial" panose="020B0604020202020204" pitchFamily="34" charset="0"/>
              </a:rPr>
              <a:t>Most significant barriers to lifelong reading habits in learners</a:t>
            </a:r>
            <a:r>
              <a:rPr lang="en-US" dirty="0"/>
              <a:t>.</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Webber( 2024) highlighted that when reading materials do not align with the interest of the learners it results in the lack of engagement and hinder the development of reading habits.</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Lack of parental involvement, especially in homes where parents are illiterate or do not prioritize reading can affect lifelong reading in learners( Liswaniso, 2023).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In addition, Phala and Hugo (2022) stated that learners who struggle with reading or perceive it as challenging may develop low self-efficacy leading to avoidance of reading activities.</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This lack of confidence can prevent the establishment of consistent reading habits.The study by Webber (2024) stated that when reading materials do not reflect learners’ cultural background , it can lead to disengagement; the lack of representation in literature makes reading feel irrelevant to learner’s experience.</a:t>
            </a: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103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5BF03-4895-A61F-7CC2-AF6200056EAF}"/>
              </a:ext>
            </a:extLst>
          </p:cNvPr>
          <p:cNvSpPr>
            <a:spLocks noGrp="1"/>
          </p:cNvSpPr>
          <p:nvPr>
            <p:ph type="title"/>
          </p:nvPr>
        </p:nvSpPr>
        <p:spPr>
          <a:xfrm>
            <a:off x="1335455" y="190501"/>
            <a:ext cx="10018713" cy="1149202"/>
          </a:xfrm>
        </p:spPr>
        <p:txBody>
          <a:bodyPr/>
          <a:lstStyle/>
          <a:p>
            <a:r>
              <a:rPr lang="en-US" dirty="0"/>
              <a:t>CONCLUSIONS</a:t>
            </a:r>
            <a:endParaRPr lang="en-ZA" dirty="0"/>
          </a:p>
        </p:txBody>
      </p:sp>
      <p:sp>
        <p:nvSpPr>
          <p:cNvPr id="3" name="Content Placeholder 2">
            <a:extLst>
              <a:ext uri="{FF2B5EF4-FFF2-40B4-BE49-F238E27FC236}">
                <a16:creationId xmlns:a16="http://schemas.microsoft.com/office/drawing/2014/main" id="{F78FE8AD-F237-21A1-42C0-1265D71A0A06}"/>
              </a:ext>
            </a:extLst>
          </p:cNvPr>
          <p:cNvSpPr>
            <a:spLocks noGrp="1"/>
          </p:cNvSpPr>
          <p:nvPr>
            <p:ph idx="1"/>
          </p:nvPr>
        </p:nvSpPr>
        <p:spPr>
          <a:xfrm>
            <a:off x="1175966" y="1339703"/>
            <a:ext cx="10541113" cy="5327796"/>
          </a:xfrm>
        </p:spPr>
        <p:txBody>
          <a:bodyPr>
            <a:normAutofit fontScale="92500" lnSpcReduction="10000"/>
          </a:bodyPr>
          <a:lstStyle/>
          <a:p>
            <a:pPr marL="342900" lvl="0" indent="-342900" algn="just">
              <a:lnSpc>
                <a:spcPct val="150000"/>
              </a:lnSpc>
              <a:buFont typeface="Wingdings" panose="05000000000000000000" pitchFamily="2" charset="2"/>
              <a:buChar char=""/>
            </a:pPr>
            <a:r>
              <a:rPr lang="en-ZA" sz="2400" kern="100" dirty="0">
                <a:effectLst/>
                <a:latin typeface="Arial" panose="020B0604020202020204" pitchFamily="34" charset="0"/>
                <a:ea typeface="Aptos" panose="020B0004020202020204" pitchFamily="34" charset="0"/>
                <a:cs typeface="Times New Roman" panose="02020603050405020304" pitchFamily="18" charset="0"/>
              </a:rPr>
              <a:t>Teachers play a crucial role in fostering lifelong reading habits through structured instructional methodologies, engaging environments, and diverse learning strategies. </a:t>
            </a:r>
            <a:endParaRPr lang="en-ZA"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50000"/>
              </a:lnSpc>
              <a:buFont typeface="Wingdings" panose="05000000000000000000" pitchFamily="2" charset="2"/>
              <a:buChar char=""/>
            </a:pPr>
            <a:r>
              <a:rPr lang="en-ZA" sz="2400" kern="100" dirty="0">
                <a:effectLst/>
                <a:latin typeface="Arial" panose="020B0604020202020204" pitchFamily="34" charset="0"/>
                <a:ea typeface="Aptos" panose="020B0004020202020204" pitchFamily="34" charset="0"/>
                <a:cs typeface="Times New Roman" panose="02020603050405020304" pitchFamily="18" charset="0"/>
              </a:rPr>
              <a:t>Social and passive reading approaches, such as literature circles, book clubs, read-aloud sessions, and independent reading, effectively encourage literacy development (Awan, 2023). </a:t>
            </a:r>
            <a:endParaRPr lang="en-ZA"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50000"/>
              </a:lnSpc>
              <a:spcAft>
                <a:spcPts val="800"/>
              </a:spcAft>
              <a:buFont typeface="Wingdings" panose="05000000000000000000" pitchFamily="2" charset="2"/>
              <a:buChar char=""/>
            </a:pPr>
            <a:r>
              <a:rPr lang="en-ZA" sz="2400" kern="100" dirty="0">
                <a:effectLst/>
                <a:latin typeface="Arial" panose="020B0604020202020204" pitchFamily="34" charset="0"/>
                <a:ea typeface="Aptos" panose="020B0004020202020204" pitchFamily="34" charset="0"/>
                <a:cs typeface="Times New Roman" panose="02020603050405020304" pitchFamily="18" charset="0"/>
              </a:rPr>
              <a:t>Programs like the Accelerated Reader motivate students to read beyond curriculum requirements (Palani, 2012), while metacognitive and cognitive strategies enhance reading comprehension and self-regulation (Molotja &amp; Themane, 2018).</a:t>
            </a:r>
            <a:endParaRPr lang="en-ZA" sz="2400" kern="100" dirty="0">
              <a:effectLst/>
              <a:latin typeface="Aptos" panose="020B0004020202020204" pitchFamily="34" charset="0"/>
              <a:ea typeface="Aptos" panose="020B0004020202020204" pitchFamily="34" charset="0"/>
              <a:cs typeface="Times New Roman" panose="02020603050405020304" pitchFamily="18" charset="0"/>
            </a:endParaRP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650176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81CE6-D8F5-A1FE-2F34-52B3B2CC4972}"/>
              </a:ext>
            </a:extLst>
          </p:cNvPr>
          <p:cNvSpPr>
            <a:spLocks noGrp="1"/>
          </p:cNvSpPr>
          <p:nvPr>
            <p:ph type="title"/>
          </p:nvPr>
        </p:nvSpPr>
        <p:spPr>
          <a:xfrm>
            <a:off x="1484310" y="1"/>
            <a:ext cx="10018713" cy="1180214"/>
          </a:xfrm>
        </p:spPr>
        <p:txBody>
          <a:bodyPr/>
          <a:lstStyle/>
          <a:p>
            <a:r>
              <a:rPr lang="en-US" dirty="0"/>
              <a:t>CONCLUSIONS</a:t>
            </a:r>
            <a:endParaRPr lang="en-ZA" dirty="0"/>
          </a:p>
        </p:txBody>
      </p:sp>
      <p:sp>
        <p:nvSpPr>
          <p:cNvPr id="3" name="Content Placeholder 2">
            <a:extLst>
              <a:ext uri="{FF2B5EF4-FFF2-40B4-BE49-F238E27FC236}">
                <a16:creationId xmlns:a16="http://schemas.microsoft.com/office/drawing/2014/main" id="{56DB6192-84D5-6ACA-2337-C36BD1F87639}"/>
              </a:ext>
            </a:extLst>
          </p:cNvPr>
          <p:cNvSpPr>
            <a:spLocks noGrp="1"/>
          </p:cNvSpPr>
          <p:nvPr>
            <p:ph idx="1"/>
          </p:nvPr>
        </p:nvSpPr>
        <p:spPr>
          <a:xfrm>
            <a:off x="1484310" y="1082748"/>
            <a:ext cx="10018713" cy="5349950"/>
          </a:xfrm>
        </p:spPr>
        <p:txBody>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Teachers who demonstrate enthusiasm for reading and share their reading experiences create a supportive and inspiring reading culture within the classroom.</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Well-resourced,  pleasing classrooms enhance teacher motivation and contribute to an atmosphere conducive to reading.</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Effective communication, ethical conduct, and encouragement from teachers boost learners' confidence and motivation to read.</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Collaborative reading activities and shared literary engagement foster a sense of community and promote a sustained interest in reading.</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When reading content aligns with students’ interests, it increases engagement and leads to more consistent and prolonged reading habits.</a:t>
            </a: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2794028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5D512-C322-7AE6-BA6A-39993CAEB318}"/>
              </a:ext>
            </a:extLst>
          </p:cNvPr>
          <p:cNvSpPr>
            <a:spLocks noGrp="1"/>
          </p:cNvSpPr>
          <p:nvPr>
            <p:ph type="title"/>
          </p:nvPr>
        </p:nvSpPr>
        <p:spPr>
          <a:xfrm>
            <a:off x="1484310" y="0"/>
            <a:ext cx="10018713" cy="1275907"/>
          </a:xfrm>
        </p:spPr>
        <p:txBody>
          <a:bodyPr/>
          <a:lstStyle/>
          <a:p>
            <a:r>
              <a:rPr lang="en-US" dirty="0"/>
              <a:t>CONCLUSIONS</a:t>
            </a:r>
            <a:endParaRPr lang="en-ZA" dirty="0"/>
          </a:p>
        </p:txBody>
      </p:sp>
      <p:sp>
        <p:nvSpPr>
          <p:cNvPr id="3" name="Content Placeholder 2">
            <a:extLst>
              <a:ext uri="{FF2B5EF4-FFF2-40B4-BE49-F238E27FC236}">
                <a16:creationId xmlns:a16="http://schemas.microsoft.com/office/drawing/2014/main" id="{EA0A3C5F-FB9F-C063-3083-F921D3CAC9FD}"/>
              </a:ext>
            </a:extLst>
          </p:cNvPr>
          <p:cNvSpPr>
            <a:spLocks noGrp="1"/>
          </p:cNvSpPr>
          <p:nvPr>
            <p:ph idx="1"/>
          </p:nvPr>
        </p:nvSpPr>
        <p:spPr>
          <a:xfrm>
            <a:off x="1484310" y="1104013"/>
            <a:ext cx="10018713" cy="5328685"/>
          </a:xfrm>
        </p:spPr>
        <p:txBody>
          <a:bodyPr/>
          <a:lstStyle/>
          <a:p>
            <a:pPr marL="342900" lvl="0" indent="-342900" algn="just">
              <a:lnSpc>
                <a:spcPct val="150000"/>
              </a:lnSpc>
              <a:spcAft>
                <a:spcPts val="800"/>
              </a:spcAft>
              <a:buFont typeface="Wingdings" panose="05000000000000000000" pitchFamily="2" charset="2"/>
              <a:buChar char=""/>
            </a:pPr>
            <a:r>
              <a:rPr lang="en-ZA" sz="2400" kern="100" dirty="0">
                <a:effectLst/>
                <a:latin typeface="Arial" panose="020B0604020202020204" pitchFamily="34" charset="0"/>
                <a:ea typeface="Aptos" panose="020B0004020202020204" pitchFamily="34" charset="0"/>
                <a:cs typeface="Times New Roman" panose="02020603050405020304" pitchFamily="18" charset="0"/>
              </a:rPr>
              <a:t>The key barriers affecting lifelong learning includes limited access  to  books and educational resources, parental involvement, social media entertainment distractions , language proficiency , relevance of reading materials and self-confidence.</a:t>
            </a:r>
            <a:endParaRPr lang="en-ZA"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ZA" dirty="0"/>
          </a:p>
        </p:txBody>
      </p:sp>
    </p:spTree>
    <p:extLst>
      <p:ext uri="{BB962C8B-B14F-4D97-AF65-F5344CB8AC3E}">
        <p14:creationId xmlns:p14="http://schemas.microsoft.com/office/powerpoint/2010/main" val="3167542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95C4C-BFD3-C3A7-44B0-609579413EDC}"/>
              </a:ext>
            </a:extLst>
          </p:cNvPr>
          <p:cNvSpPr>
            <a:spLocks noGrp="1"/>
          </p:cNvSpPr>
          <p:nvPr>
            <p:ph type="title"/>
          </p:nvPr>
        </p:nvSpPr>
        <p:spPr>
          <a:xfrm>
            <a:off x="1484310" y="190500"/>
            <a:ext cx="10018713" cy="1752599"/>
          </a:xfrm>
        </p:spPr>
        <p:txBody>
          <a:bodyPr/>
          <a:lstStyle/>
          <a:p>
            <a:r>
              <a:rPr lang="en-US" dirty="0"/>
              <a:t>RECOMMENDATIONS</a:t>
            </a:r>
            <a:endParaRPr lang="en-ZA" dirty="0"/>
          </a:p>
        </p:txBody>
      </p:sp>
      <p:sp>
        <p:nvSpPr>
          <p:cNvPr id="3" name="Content Placeholder 2">
            <a:extLst>
              <a:ext uri="{FF2B5EF4-FFF2-40B4-BE49-F238E27FC236}">
                <a16:creationId xmlns:a16="http://schemas.microsoft.com/office/drawing/2014/main" id="{E8C371D0-F01E-2143-5FDF-1F2F8F456CB1}"/>
              </a:ext>
            </a:extLst>
          </p:cNvPr>
          <p:cNvSpPr>
            <a:spLocks noGrp="1"/>
          </p:cNvSpPr>
          <p:nvPr>
            <p:ph idx="1"/>
          </p:nvPr>
        </p:nvSpPr>
        <p:spPr>
          <a:xfrm>
            <a:off x="1484309" y="1499191"/>
            <a:ext cx="10018713" cy="5358809"/>
          </a:xfrm>
        </p:spPr>
        <p:txBody>
          <a:bodyPr>
            <a:normAutofit/>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Teachers should incorporate books that reflect the linguistic and cultural diversity of South Africa, ensuring learners can relate to the stories and characters, fostering engagement and motivation to read.</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Creating a literacy-rich classroom with accessible books, engaging reading corners, and interactive storytelling sessions can encourage learners to develop positive attitudes toward reading.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Strengthening partnerships between schools, parents, and communities can enhance reading support at home. Workshops for parents on effective reading techniques can further reinforce literacy development.</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Training programs that equip teachers with innovative literacy instruction techniques and strategies can enhance their ability to nurture reading habits among learners.</a:t>
            </a:r>
          </a:p>
          <a:p>
            <a:pPr algn="just">
              <a:lnSpc>
                <a:spcPct val="150000"/>
              </a:lnSpc>
              <a:buFont typeface="Wingdings" panose="05000000000000000000" pitchFamily="2" charset="2"/>
              <a:buChar char="Ø"/>
            </a:pP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4615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CAE0A-2B46-C8A6-D79C-2CB041180D42}"/>
              </a:ext>
            </a:extLst>
          </p:cNvPr>
          <p:cNvSpPr>
            <a:spLocks noGrp="1"/>
          </p:cNvSpPr>
          <p:nvPr>
            <p:ph type="title"/>
          </p:nvPr>
        </p:nvSpPr>
        <p:spPr>
          <a:xfrm>
            <a:off x="1484310" y="0"/>
            <a:ext cx="10018713" cy="925033"/>
          </a:xfrm>
        </p:spPr>
        <p:txBody>
          <a:bodyPr/>
          <a:lstStyle/>
          <a:p>
            <a:r>
              <a:rPr lang="en-US" dirty="0"/>
              <a:t>REFERENCES</a:t>
            </a:r>
            <a:endParaRPr lang="en-ZA" dirty="0"/>
          </a:p>
        </p:txBody>
      </p:sp>
      <p:sp>
        <p:nvSpPr>
          <p:cNvPr id="3" name="Content Placeholder 2">
            <a:extLst>
              <a:ext uri="{FF2B5EF4-FFF2-40B4-BE49-F238E27FC236}">
                <a16:creationId xmlns:a16="http://schemas.microsoft.com/office/drawing/2014/main" id="{692AA6F3-CB72-BFC8-73AD-742788F08A8D}"/>
              </a:ext>
            </a:extLst>
          </p:cNvPr>
          <p:cNvSpPr>
            <a:spLocks noGrp="1"/>
          </p:cNvSpPr>
          <p:nvPr>
            <p:ph idx="1"/>
          </p:nvPr>
        </p:nvSpPr>
        <p:spPr>
          <a:xfrm>
            <a:off x="1792654" y="797442"/>
            <a:ext cx="10018713" cy="5879805"/>
          </a:xfrm>
        </p:spPr>
        <p:txBody>
          <a:bodyPr>
            <a:normAutofit fontScale="85000" lnSpcReduction="10000"/>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Awan, H.A.S., 2023. Role of Classroom Teachers in Cultivating Voluntary Literacy Habits among School Going Children: An In-depth Analysis. Journal of Childhood Literacy and Societal Issues, 2(1), pp.1-13.</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Santhi, M.V. and Malathi, R., 2024. Implementation of Activity-Based Learning in Classroom Teaching. Strength for Today and Bright Hope for Tomorrow Volume 24: 3 March 2024 ISSN 1930-2940, p.23.</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Palani, K.K., 2012. Promoting reading habits and creating literate society. Researchers world, 3(2), p.90.</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Jose, G.R. and Raja, B., 2011. Teachers' Role in Fostering Reading Skill: Effective and Successful Reading. Journal on English Language Teaching, 1(4), pp.1-10.</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Allington, R. L., &amp; Gabriel, R. E. (2012). Every child, every day. Educational Leadership, 69(6), 10–15.</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Gambrell, L. B. (2011). Seven rules of engagement: What's most important to know about motivation to read. The Reading Teacher, 65(3), 172–178.</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Neno, H., Emanuel, U. and Yulita, D., 2022. TEACHERS’READING HABITS AND THEIR EFFECT ON THE STUDENTS’LITERACY. English Review: Journal of English Education, 10(3), pp.811-820.</a:t>
            </a:r>
          </a:p>
          <a:p>
            <a:pPr marL="0" indent="0" algn="just">
              <a:lnSpc>
                <a:spcPct val="150000"/>
              </a:lnSpc>
              <a:buNone/>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834158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8195C-DC78-927F-0FD5-B5F08BDDC573}"/>
              </a:ext>
            </a:extLst>
          </p:cNvPr>
          <p:cNvSpPr>
            <a:spLocks noGrp="1"/>
          </p:cNvSpPr>
          <p:nvPr>
            <p:ph type="title"/>
          </p:nvPr>
        </p:nvSpPr>
        <p:spPr>
          <a:xfrm>
            <a:off x="1484309" y="190501"/>
            <a:ext cx="10018713" cy="1096040"/>
          </a:xfrm>
        </p:spPr>
        <p:txBody>
          <a:bodyPr/>
          <a:lstStyle/>
          <a:p>
            <a:r>
              <a:rPr lang="en-US" b="1" dirty="0"/>
              <a:t>OUTLINE </a:t>
            </a:r>
            <a:endParaRPr lang="en-ZA" b="1" dirty="0"/>
          </a:p>
        </p:txBody>
      </p:sp>
      <p:sp>
        <p:nvSpPr>
          <p:cNvPr id="3" name="Content Placeholder 2">
            <a:extLst>
              <a:ext uri="{FF2B5EF4-FFF2-40B4-BE49-F238E27FC236}">
                <a16:creationId xmlns:a16="http://schemas.microsoft.com/office/drawing/2014/main" id="{23BE6AD7-0151-4393-FE49-5C4110F38932}"/>
              </a:ext>
            </a:extLst>
          </p:cNvPr>
          <p:cNvSpPr>
            <a:spLocks noGrp="1"/>
          </p:cNvSpPr>
          <p:nvPr>
            <p:ph idx="1"/>
          </p:nvPr>
        </p:nvSpPr>
        <p:spPr>
          <a:xfrm>
            <a:off x="1484309" y="1570959"/>
            <a:ext cx="10018713" cy="4840474"/>
          </a:xfrm>
        </p:spPr>
        <p:txBody>
          <a:bodyPr/>
          <a:lstStyle/>
          <a:p>
            <a:pPr marL="0" indent="0">
              <a:buNone/>
            </a:pPr>
            <a:endParaRPr lang="en-US" dirty="0"/>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Introduction</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Problem statement</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Aim and objectives </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Methodology</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Preliminary findings of literature review</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Conclusions</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Recommendations </a:t>
            </a:r>
          </a:p>
          <a:p>
            <a:pPr>
              <a:buFont typeface="Wingdings" panose="05000000000000000000" pitchFamily="2" charset="2"/>
              <a:buChar char="Ø"/>
            </a:pPr>
            <a:r>
              <a:rPr lang="en-US" sz="1800" dirty="0">
                <a:latin typeface="Arial" panose="020B0604020202020204" pitchFamily="34" charset="0"/>
                <a:cs typeface="Arial" panose="020B0604020202020204" pitchFamily="34" charset="0"/>
              </a:rPr>
              <a:t>References </a:t>
            </a: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1272918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F9A85-4B29-A5D6-D067-F1C5A7F8657C}"/>
              </a:ext>
            </a:extLst>
          </p:cNvPr>
          <p:cNvSpPr>
            <a:spLocks noGrp="1"/>
          </p:cNvSpPr>
          <p:nvPr>
            <p:ph type="title"/>
          </p:nvPr>
        </p:nvSpPr>
        <p:spPr>
          <a:xfrm>
            <a:off x="1445324" y="1"/>
            <a:ext cx="10018713" cy="1066800"/>
          </a:xfrm>
        </p:spPr>
        <p:txBody>
          <a:bodyPr/>
          <a:lstStyle/>
          <a:p>
            <a:r>
              <a:rPr lang="en-US" dirty="0"/>
              <a:t>REFERENCES</a:t>
            </a:r>
            <a:endParaRPr lang="en-ZA" dirty="0"/>
          </a:p>
        </p:txBody>
      </p:sp>
      <p:sp>
        <p:nvSpPr>
          <p:cNvPr id="3" name="Content Placeholder 2">
            <a:extLst>
              <a:ext uri="{FF2B5EF4-FFF2-40B4-BE49-F238E27FC236}">
                <a16:creationId xmlns:a16="http://schemas.microsoft.com/office/drawing/2014/main" id="{AA62D8F7-5606-146A-BE12-CB96515C120C}"/>
              </a:ext>
            </a:extLst>
          </p:cNvPr>
          <p:cNvSpPr>
            <a:spLocks noGrp="1"/>
          </p:cNvSpPr>
          <p:nvPr>
            <p:ph idx="1"/>
          </p:nvPr>
        </p:nvSpPr>
        <p:spPr>
          <a:xfrm>
            <a:off x="1484310" y="967562"/>
            <a:ext cx="10018713" cy="5348177"/>
          </a:xfrm>
        </p:spPr>
        <p:txBody>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Balfour, A. (2021). Assessing Student Reading Levels for Effective Instruction. Literacy Journal, 45(2), 112-130.</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Phuong, T. (2022). Choral and Partner Reading: Enhancing Fluency and Confidence. Journal of Educational Strategies, 38(4), 215-230.</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Rosales, J., &amp; Lantaka, M. (2024). Diverse Literature and Its Impact on Student Engagement. International Journal of Literacy Studies, 50(1), 78-95.</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ZA" dirty="0"/>
          </a:p>
        </p:txBody>
      </p:sp>
    </p:spTree>
    <p:extLst>
      <p:ext uri="{BB962C8B-B14F-4D97-AF65-F5344CB8AC3E}">
        <p14:creationId xmlns:p14="http://schemas.microsoft.com/office/powerpoint/2010/main" val="2336551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0CB7E-7090-2BEE-45E3-46FB09D3FCF3}"/>
              </a:ext>
            </a:extLst>
          </p:cNvPr>
          <p:cNvSpPr>
            <a:spLocks noGrp="1"/>
          </p:cNvSpPr>
          <p:nvPr>
            <p:ph type="title"/>
          </p:nvPr>
        </p:nvSpPr>
        <p:spPr>
          <a:xfrm>
            <a:off x="1324822" y="95694"/>
            <a:ext cx="10018713" cy="956930"/>
          </a:xfrm>
        </p:spPr>
        <p:txBody>
          <a:bodyPr/>
          <a:lstStyle/>
          <a:p>
            <a:r>
              <a:rPr lang="en-US" dirty="0"/>
              <a:t>INTRODUCTION</a:t>
            </a:r>
            <a:endParaRPr lang="en-ZA" dirty="0"/>
          </a:p>
        </p:txBody>
      </p:sp>
      <p:sp>
        <p:nvSpPr>
          <p:cNvPr id="3" name="Content Placeholder 2">
            <a:extLst>
              <a:ext uri="{FF2B5EF4-FFF2-40B4-BE49-F238E27FC236}">
                <a16:creationId xmlns:a16="http://schemas.microsoft.com/office/drawing/2014/main" id="{38847509-55B4-568A-F159-94E60CEE513D}"/>
              </a:ext>
            </a:extLst>
          </p:cNvPr>
          <p:cNvSpPr>
            <a:spLocks noGrp="1"/>
          </p:cNvSpPr>
          <p:nvPr>
            <p:ph idx="1"/>
          </p:nvPr>
        </p:nvSpPr>
        <p:spPr>
          <a:xfrm>
            <a:off x="1452412" y="1382232"/>
            <a:ext cx="10018713" cy="5614876"/>
          </a:xfrm>
        </p:spPr>
        <p:txBody>
          <a:bodyPr>
            <a:normAutofit/>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development of lifelong reading habits is essential for academic achievement, personal growth, and active participation in society (Balan, Katenga &amp; Simon, 2019).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However, developing a lifelong reading habit requires more than just technical proficiency; it involves cultivating motivation and engagement(Santhi &amp; Malathi, 2024).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In South Africa, where literacy rates remain a national concern, particularly at the primary school level, the role of teachers in promoting a sustained interest in reading is vital( Meiklejohn,. etal , 2021).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influence of teachers in promoting lifelong reading habits is especially critical in the face of digital distractions and declining reading engagement among learners (Neno, Emanuel &amp; Yulita,2022).</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5890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CDE71-6EC5-8035-A974-D5F3A295EB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3ACA1D-D074-0A8D-7D84-8C9F2872C5DD}"/>
              </a:ext>
            </a:extLst>
          </p:cNvPr>
          <p:cNvSpPr>
            <a:spLocks noGrp="1"/>
          </p:cNvSpPr>
          <p:nvPr>
            <p:ph type="title"/>
          </p:nvPr>
        </p:nvSpPr>
        <p:spPr>
          <a:xfrm>
            <a:off x="1484310" y="118732"/>
            <a:ext cx="10018713" cy="948067"/>
          </a:xfrm>
        </p:spPr>
        <p:txBody>
          <a:bodyPr/>
          <a:lstStyle/>
          <a:p>
            <a:r>
              <a:rPr lang="en-US" dirty="0"/>
              <a:t>INTRODUCTION CONT…….</a:t>
            </a:r>
            <a:endParaRPr lang="en-ZA" dirty="0"/>
          </a:p>
        </p:txBody>
      </p:sp>
      <p:sp>
        <p:nvSpPr>
          <p:cNvPr id="3" name="Content Placeholder 2">
            <a:extLst>
              <a:ext uri="{FF2B5EF4-FFF2-40B4-BE49-F238E27FC236}">
                <a16:creationId xmlns:a16="http://schemas.microsoft.com/office/drawing/2014/main" id="{C7DB7808-FD91-8BEF-2D8E-C021C4E53964}"/>
              </a:ext>
            </a:extLst>
          </p:cNvPr>
          <p:cNvSpPr>
            <a:spLocks noGrp="1"/>
          </p:cNvSpPr>
          <p:nvPr>
            <p:ph idx="1"/>
          </p:nvPr>
        </p:nvSpPr>
        <p:spPr>
          <a:xfrm>
            <a:off x="1484310" y="871870"/>
            <a:ext cx="10018713" cy="5433237"/>
          </a:xfrm>
        </p:spPr>
        <p:txBody>
          <a:bodyPr>
            <a:normAutofit/>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As such, understanding and enhancing the teacher’s role in this domain is essential for sustaining a literate and informed society. </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This literature review explores existing research on how teachers influence the reading habits of primary school learners in South Africa. It focuses on the strategies employed, the influence of teacher attitude  and environment on learners’ motive to read   and the challenges faced.</a:t>
            </a:r>
          </a:p>
          <a:p>
            <a:pPr algn="just">
              <a:lnSpc>
                <a:spcPct val="150000"/>
              </a:lnSpc>
              <a:buFont typeface="Wingdings" panose="05000000000000000000" pitchFamily="2" charset="2"/>
              <a:buChar char="Ø"/>
            </a:pPr>
            <a:endParaRPr lang="en-US" sz="1800" dirty="0">
              <a:latin typeface="Arial" panose="020B0604020202020204" pitchFamily="34" charset="0"/>
              <a:cs typeface="Arial" panose="020B0604020202020204" pitchFamily="34" charset="0"/>
            </a:endParaRPr>
          </a:p>
          <a:p>
            <a:pPr marL="0" indent="0" algn="just">
              <a:lnSpc>
                <a:spcPct val="150000"/>
              </a:lnSpc>
              <a:buNone/>
            </a:pP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5585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E03F3-C2FE-577A-3121-66B26D42D0C2}"/>
              </a:ext>
            </a:extLst>
          </p:cNvPr>
          <p:cNvSpPr>
            <a:spLocks noGrp="1"/>
          </p:cNvSpPr>
          <p:nvPr>
            <p:ph type="title"/>
          </p:nvPr>
        </p:nvSpPr>
        <p:spPr>
          <a:xfrm>
            <a:off x="1282292" y="-532514"/>
            <a:ext cx="10018713" cy="1752599"/>
          </a:xfrm>
        </p:spPr>
        <p:txBody>
          <a:bodyPr/>
          <a:lstStyle/>
          <a:p>
            <a:r>
              <a:rPr lang="en-US" dirty="0"/>
              <a:t>PROBLEM STATEMENT</a:t>
            </a:r>
            <a:endParaRPr lang="en-ZA" dirty="0"/>
          </a:p>
        </p:txBody>
      </p:sp>
      <p:sp>
        <p:nvSpPr>
          <p:cNvPr id="3" name="Content Placeholder 2">
            <a:extLst>
              <a:ext uri="{FF2B5EF4-FFF2-40B4-BE49-F238E27FC236}">
                <a16:creationId xmlns:a16="http://schemas.microsoft.com/office/drawing/2014/main" id="{45F28627-7E53-82DA-0E38-3C96879CE70A}"/>
              </a:ext>
            </a:extLst>
          </p:cNvPr>
          <p:cNvSpPr>
            <a:spLocks noGrp="1"/>
          </p:cNvSpPr>
          <p:nvPr>
            <p:ph idx="1"/>
          </p:nvPr>
        </p:nvSpPr>
        <p:spPr>
          <a:xfrm>
            <a:off x="1494943" y="965790"/>
            <a:ext cx="10018713" cy="5594498"/>
          </a:xfrm>
        </p:spPr>
        <p:txBody>
          <a:bodyPr/>
          <a:lstStyle/>
          <a:p>
            <a:pPr algn="just">
              <a:lnSpc>
                <a:spcPct val="150000"/>
              </a:lnSpc>
              <a:buFont typeface="Wingdings" panose="05000000000000000000" pitchFamily="2" charset="2"/>
              <a:buChar char="Ø"/>
            </a:pPr>
            <a:r>
              <a:rPr lang="en-ZA" sz="1800" dirty="0">
                <a:solidFill>
                  <a:srgbClr val="000000"/>
                </a:solidFill>
                <a:effectLst/>
                <a:latin typeface="Arial" panose="020B0604020202020204" pitchFamily="34" charset="0"/>
                <a:ea typeface="Aptos" panose="020B0004020202020204" pitchFamily="34" charset="0"/>
              </a:rPr>
              <a:t> </a:t>
            </a:r>
            <a:r>
              <a:rPr lang="en-US" sz="1800" dirty="0">
                <a:solidFill>
                  <a:srgbClr val="000000"/>
                </a:solidFill>
                <a:effectLst/>
                <a:latin typeface="Arial" panose="020B0604020202020204" pitchFamily="34" charset="0"/>
                <a:ea typeface="Aptos" panose="020B0004020202020204" pitchFamily="34" charset="0"/>
              </a:rPr>
              <a:t>Despite numerous policy initiatives aimed at improving literacy in South Africa, many primary school learners still perform below expected reading levels and fail to develop sustained reading habits (Spaull, 2016; Howie et al., 2017). </a:t>
            </a:r>
          </a:p>
          <a:p>
            <a:pPr algn="just">
              <a:lnSpc>
                <a:spcPct val="150000"/>
              </a:lnSpc>
              <a:buFont typeface="Wingdings" panose="05000000000000000000" pitchFamily="2" charset="2"/>
              <a:buChar char="Ø"/>
            </a:pPr>
            <a:r>
              <a:rPr lang="en-US" sz="1800" dirty="0">
                <a:solidFill>
                  <a:srgbClr val="000000"/>
                </a:solidFill>
                <a:effectLst/>
                <a:latin typeface="Arial" panose="020B0604020202020204" pitchFamily="34" charset="0"/>
                <a:ea typeface="Aptos" panose="020B0004020202020204" pitchFamily="34" charset="0"/>
              </a:rPr>
              <a:t>Research indicates that early exposure to reading, and consistent encouragement are crucial in fostering lifelong reading practices, yet many learners do not receive adequate support in this regard (Pretorius &amp; Currin, 2010).</a:t>
            </a:r>
          </a:p>
          <a:p>
            <a:pPr algn="just">
              <a:lnSpc>
                <a:spcPct val="150000"/>
              </a:lnSpc>
              <a:buFont typeface="Wingdings" panose="05000000000000000000" pitchFamily="2" charset="2"/>
              <a:buChar char="Ø"/>
            </a:pPr>
            <a:r>
              <a:rPr lang="en-US" sz="1800" dirty="0">
                <a:solidFill>
                  <a:srgbClr val="000000"/>
                </a:solidFill>
                <a:effectLst/>
                <a:latin typeface="Arial" panose="020B0604020202020204" pitchFamily="34" charset="0"/>
                <a:ea typeface="Aptos" panose="020B0004020202020204" pitchFamily="34" charset="0"/>
              </a:rPr>
              <a:t>Teachers, as primary facilitators of literacy in the classroom, play a pivotal role in shaping learners’ attitudes toward reading (Moloi &amp; Strauss, 2015). </a:t>
            </a:r>
          </a:p>
          <a:p>
            <a:pPr algn="just">
              <a:lnSpc>
                <a:spcPct val="150000"/>
              </a:lnSpc>
              <a:buFont typeface="Wingdings" panose="05000000000000000000" pitchFamily="2" charset="2"/>
              <a:buChar char="Ø"/>
            </a:pPr>
            <a:r>
              <a:rPr lang="en-US" sz="1800" dirty="0">
                <a:solidFill>
                  <a:srgbClr val="000000"/>
                </a:solidFill>
                <a:effectLst/>
                <a:latin typeface="Arial" panose="020B0604020202020204" pitchFamily="34" charset="0"/>
                <a:ea typeface="Aptos" panose="020B0004020202020204" pitchFamily="34" charset="0"/>
              </a:rPr>
              <a:t>However, various challenges including overcrowded classrooms, limited access to reading materials, and insufficient training in reading instruction hinder their ability to cultivate a strong reading culture (DOE, 2018; Van Staden &amp; Bosker, 2014). </a:t>
            </a:r>
            <a:endParaRPr lang="en-ZA" sz="1800" dirty="0">
              <a:solidFill>
                <a:srgbClr val="000000"/>
              </a:solidFill>
              <a:effectLst/>
              <a:latin typeface="Arial" panose="020B0604020202020204" pitchFamily="34" charset="0"/>
              <a:ea typeface="Aptos" panose="020B0004020202020204" pitchFamily="34" charset="0"/>
            </a:endParaRPr>
          </a:p>
          <a:p>
            <a:pPr algn="just">
              <a:lnSpc>
                <a:spcPct val="150000"/>
              </a:lnSpc>
              <a:buFont typeface="Wingdings" panose="05000000000000000000" pitchFamily="2" charset="2"/>
              <a:buChar char="Ø"/>
            </a:pPr>
            <a:endParaRPr lang="en-ZA" dirty="0"/>
          </a:p>
        </p:txBody>
      </p:sp>
    </p:spTree>
    <p:extLst>
      <p:ext uri="{BB962C8B-B14F-4D97-AF65-F5344CB8AC3E}">
        <p14:creationId xmlns:p14="http://schemas.microsoft.com/office/powerpoint/2010/main" val="794714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313C-B2A4-464D-BD20-9C73088C2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38DDDA-EEE3-51B3-49F4-F54E6216864D}"/>
              </a:ext>
            </a:extLst>
          </p:cNvPr>
          <p:cNvSpPr>
            <a:spLocks noGrp="1"/>
          </p:cNvSpPr>
          <p:nvPr>
            <p:ph type="title"/>
          </p:nvPr>
        </p:nvSpPr>
        <p:spPr>
          <a:xfrm>
            <a:off x="1282292" y="-532514"/>
            <a:ext cx="10018713" cy="1752599"/>
          </a:xfrm>
        </p:spPr>
        <p:txBody>
          <a:bodyPr/>
          <a:lstStyle/>
          <a:p>
            <a:r>
              <a:rPr lang="en-US" dirty="0"/>
              <a:t>PROBLEM STATEMENT</a:t>
            </a:r>
            <a:endParaRPr lang="en-ZA" dirty="0"/>
          </a:p>
        </p:txBody>
      </p:sp>
      <p:sp>
        <p:nvSpPr>
          <p:cNvPr id="3" name="Content Placeholder 2">
            <a:extLst>
              <a:ext uri="{FF2B5EF4-FFF2-40B4-BE49-F238E27FC236}">
                <a16:creationId xmlns:a16="http://schemas.microsoft.com/office/drawing/2014/main" id="{E1256BDF-8E9A-D48E-7D92-50FB2279B977}"/>
              </a:ext>
            </a:extLst>
          </p:cNvPr>
          <p:cNvSpPr>
            <a:spLocks noGrp="1"/>
          </p:cNvSpPr>
          <p:nvPr>
            <p:ph idx="1"/>
          </p:nvPr>
        </p:nvSpPr>
        <p:spPr>
          <a:xfrm>
            <a:off x="1494943" y="965790"/>
            <a:ext cx="10018713" cy="5594498"/>
          </a:xfrm>
        </p:spPr>
        <p:txBody>
          <a:bodyPr/>
          <a:lstStyle/>
          <a:p>
            <a:pPr algn="just">
              <a:lnSpc>
                <a:spcPct val="150000"/>
              </a:lnSpc>
              <a:buFont typeface="Wingdings" panose="05000000000000000000" pitchFamily="2" charset="2"/>
              <a:buChar char="Ø"/>
            </a:pPr>
            <a:r>
              <a:rPr lang="en-ZA" sz="1800" dirty="0">
                <a:solidFill>
                  <a:srgbClr val="000000"/>
                </a:solidFill>
                <a:effectLst/>
                <a:latin typeface="Arial" panose="020B0604020202020204" pitchFamily="34" charset="0"/>
                <a:ea typeface="Aptos" panose="020B0004020202020204" pitchFamily="34" charset="0"/>
              </a:rPr>
              <a:t> </a:t>
            </a:r>
            <a:r>
              <a:rPr lang="en-US" sz="1800" dirty="0">
                <a:solidFill>
                  <a:srgbClr val="000000"/>
                </a:solidFill>
                <a:effectLst/>
                <a:latin typeface="Arial" panose="020B0604020202020204" pitchFamily="34" charset="0"/>
                <a:ea typeface="Aptos" panose="020B0004020202020204" pitchFamily="34" charset="0"/>
              </a:rPr>
              <a:t>As such, there is a pressing need to critically review existing literature to better understand the role teachers play in promoting lifelong reading habits and to identify the strategies and conditions that support or hinder this role in South African primary schools.</a:t>
            </a:r>
          </a:p>
          <a:p>
            <a:pPr algn="just">
              <a:lnSpc>
                <a:spcPct val="150000"/>
              </a:lnSpc>
              <a:buFont typeface="Wingdings" panose="05000000000000000000" pitchFamily="2" charset="2"/>
              <a:buChar char="Ø"/>
            </a:pPr>
            <a:endParaRPr lang="en-US" sz="1800" dirty="0">
              <a:solidFill>
                <a:srgbClr val="000000"/>
              </a:solidFill>
              <a:latin typeface="Arial" panose="020B0604020202020204" pitchFamily="34" charset="0"/>
            </a:endParaRPr>
          </a:p>
          <a:p>
            <a:pPr algn="just">
              <a:lnSpc>
                <a:spcPct val="150000"/>
              </a:lnSpc>
              <a:buFont typeface="Wingdings" panose="05000000000000000000" pitchFamily="2" charset="2"/>
              <a:buChar char="Ø"/>
            </a:pPr>
            <a:endParaRPr lang="en-US" sz="1800" dirty="0">
              <a:solidFill>
                <a:srgbClr val="000000"/>
              </a:solidFill>
              <a:latin typeface="Arial" panose="020B0604020202020204" pitchFamily="34" charset="0"/>
            </a:endParaRPr>
          </a:p>
          <a:p>
            <a:pPr algn="just">
              <a:lnSpc>
                <a:spcPct val="150000"/>
              </a:lnSpc>
              <a:buFont typeface="Wingdings" panose="05000000000000000000" pitchFamily="2" charset="2"/>
              <a:buChar char="Ø"/>
            </a:pPr>
            <a:endParaRPr lang="en-US" sz="1800" dirty="0">
              <a:solidFill>
                <a:srgbClr val="000000"/>
              </a:solidFill>
              <a:latin typeface="Arial" panose="020B0604020202020204" pitchFamily="34" charset="0"/>
            </a:endParaRPr>
          </a:p>
          <a:p>
            <a:pPr algn="just">
              <a:lnSpc>
                <a:spcPct val="150000"/>
              </a:lnSpc>
              <a:buFont typeface="Wingdings" panose="05000000000000000000" pitchFamily="2" charset="2"/>
              <a:buChar char="Ø"/>
            </a:pPr>
            <a:endParaRPr lang="en-US" sz="1800" dirty="0">
              <a:solidFill>
                <a:srgbClr val="000000"/>
              </a:solidFill>
              <a:latin typeface="Arial" panose="020B0604020202020204" pitchFamily="34" charset="0"/>
            </a:endParaRPr>
          </a:p>
          <a:p>
            <a:pPr algn="just">
              <a:lnSpc>
                <a:spcPct val="150000"/>
              </a:lnSpc>
              <a:buFont typeface="Wingdings" panose="05000000000000000000" pitchFamily="2" charset="2"/>
              <a:buChar char="Ø"/>
            </a:pPr>
            <a:endParaRPr lang="en-US" sz="1800" dirty="0">
              <a:solidFill>
                <a:srgbClr val="000000"/>
              </a:solidFill>
              <a:latin typeface="Arial" panose="020B0604020202020204" pitchFamily="34" charset="0"/>
            </a:endParaRPr>
          </a:p>
          <a:p>
            <a:pPr algn="just">
              <a:lnSpc>
                <a:spcPct val="150000"/>
              </a:lnSpc>
              <a:buFont typeface="Wingdings" panose="05000000000000000000" pitchFamily="2" charset="2"/>
              <a:buChar char="Ø"/>
            </a:pPr>
            <a:endParaRPr lang="en-US" sz="1800" dirty="0">
              <a:solidFill>
                <a:srgbClr val="000000"/>
              </a:solidFill>
              <a:latin typeface="Arial" panose="020B0604020202020204" pitchFamily="34" charset="0"/>
            </a:endParaRPr>
          </a:p>
          <a:p>
            <a:pPr marL="0" indent="0" algn="just">
              <a:lnSpc>
                <a:spcPct val="150000"/>
              </a:lnSpc>
              <a:buNone/>
            </a:pPr>
            <a:endParaRPr lang="en-ZA" dirty="0"/>
          </a:p>
        </p:txBody>
      </p:sp>
    </p:spTree>
    <p:extLst>
      <p:ext uri="{BB962C8B-B14F-4D97-AF65-F5344CB8AC3E}">
        <p14:creationId xmlns:p14="http://schemas.microsoft.com/office/powerpoint/2010/main" val="3270576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7A4AE-8DBE-44A3-8C02-FF359335676F}"/>
              </a:ext>
            </a:extLst>
          </p:cNvPr>
          <p:cNvSpPr>
            <a:spLocks noGrp="1"/>
          </p:cNvSpPr>
          <p:nvPr>
            <p:ph type="title"/>
          </p:nvPr>
        </p:nvSpPr>
        <p:spPr>
          <a:xfrm>
            <a:off x="1484310" y="1"/>
            <a:ext cx="10018713" cy="1066800"/>
          </a:xfrm>
        </p:spPr>
        <p:txBody>
          <a:bodyPr/>
          <a:lstStyle/>
          <a:p>
            <a:r>
              <a:rPr lang="en-US" dirty="0"/>
              <a:t>AIM AND RESEARCH OBJECTIVES</a:t>
            </a:r>
            <a:endParaRPr lang="en-ZA" dirty="0"/>
          </a:p>
        </p:txBody>
      </p:sp>
      <p:sp>
        <p:nvSpPr>
          <p:cNvPr id="3" name="Content Placeholder 2">
            <a:extLst>
              <a:ext uri="{FF2B5EF4-FFF2-40B4-BE49-F238E27FC236}">
                <a16:creationId xmlns:a16="http://schemas.microsoft.com/office/drawing/2014/main" id="{8C845BFF-04CB-F27E-E7B0-1EECA55C130F}"/>
              </a:ext>
            </a:extLst>
          </p:cNvPr>
          <p:cNvSpPr>
            <a:spLocks noGrp="1"/>
          </p:cNvSpPr>
          <p:nvPr>
            <p:ph idx="1"/>
          </p:nvPr>
        </p:nvSpPr>
        <p:spPr>
          <a:xfrm>
            <a:off x="1484309" y="1066801"/>
            <a:ext cx="10018713" cy="5397794"/>
          </a:xfrm>
        </p:spPr>
        <p:txBody>
          <a:bodyPr>
            <a:normAutofit/>
          </a:bodyPr>
          <a:lstStyle/>
          <a:p>
            <a:pPr marL="0" indent="0">
              <a:buNone/>
            </a:pPr>
            <a:r>
              <a:rPr lang="en-US" b="1" dirty="0"/>
              <a:t>Aim of the study</a:t>
            </a:r>
          </a:p>
          <a:p>
            <a:pPr marL="0" indent="0" algn="just">
              <a:lnSpc>
                <a:spcPct val="150000"/>
              </a:lnSpc>
              <a:buNone/>
            </a:pPr>
            <a:r>
              <a:rPr lang="en-US" sz="1900" dirty="0">
                <a:latin typeface="Arial" panose="020B0604020202020204" pitchFamily="34" charset="0"/>
                <a:cs typeface="Arial" panose="020B0604020202020204" pitchFamily="34" charset="0"/>
              </a:rPr>
              <a:t>The  current study investigated literature of  the role of teachers in cultivating lifelong reading habits in learners in primary schools ( South Africa)</a:t>
            </a:r>
          </a:p>
          <a:p>
            <a:pPr marL="0" indent="0">
              <a:buNone/>
            </a:pPr>
            <a:r>
              <a:rPr lang="en-ZA" b="1" dirty="0"/>
              <a:t>Research objectives</a:t>
            </a:r>
          </a:p>
          <a:p>
            <a:pPr marL="342900" lvl="0" indent="-342900" algn="just">
              <a:lnSpc>
                <a:spcPct val="160000"/>
              </a:lnSpc>
              <a:buFont typeface="Wingdings" panose="05000000000000000000" pitchFamily="2" charset="2"/>
              <a:buChar char=""/>
            </a:pPr>
            <a:r>
              <a:rPr lang="en-US" sz="1900" kern="100" dirty="0">
                <a:effectLst/>
                <a:latin typeface="Arial" panose="020B0604020202020204" pitchFamily="34" charset="0"/>
                <a:ea typeface="Aptos" panose="020B0004020202020204" pitchFamily="34" charset="0"/>
                <a:cs typeface="Arial" panose="020B0604020202020204" pitchFamily="34" charset="0"/>
              </a:rPr>
              <a:t>To determine the most effective strategies teachers use promote reading habits in learners.</a:t>
            </a:r>
            <a:endParaRPr lang="en-ZA" sz="19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gn="just">
              <a:lnSpc>
                <a:spcPct val="160000"/>
              </a:lnSpc>
              <a:spcAft>
                <a:spcPts val="800"/>
              </a:spcAft>
              <a:buFont typeface="Wingdings" panose="05000000000000000000" pitchFamily="2" charset="2"/>
              <a:buChar char=""/>
            </a:pPr>
            <a:r>
              <a:rPr lang="en-US" sz="1900" kern="100" dirty="0">
                <a:effectLst/>
                <a:latin typeface="Arial" panose="020B0604020202020204" pitchFamily="34" charset="0"/>
                <a:ea typeface="Aptos" panose="020B0004020202020204" pitchFamily="34" charset="0"/>
                <a:cs typeface="Arial" panose="020B0604020202020204" pitchFamily="34" charset="0"/>
              </a:rPr>
              <a:t>To analyze the influence of teacher attitude  and environment on learners’ motive to read.</a:t>
            </a:r>
            <a:endParaRPr lang="en-ZA" sz="1900" kern="100" dirty="0">
              <a:effectLst/>
              <a:latin typeface="Arial" panose="020B0604020202020204" pitchFamily="34" charset="0"/>
              <a:ea typeface="Aptos" panose="020B0004020202020204" pitchFamily="34" charset="0"/>
              <a:cs typeface="Arial" panose="020B0604020202020204" pitchFamily="34" charset="0"/>
            </a:endParaRPr>
          </a:p>
          <a:p>
            <a:pPr algn="just">
              <a:lnSpc>
                <a:spcPct val="160000"/>
              </a:lnSpc>
              <a:buFont typeface="Wingdings" panose="05000000000000000000" pitchFamily="2" charset="2"/>
              <a:buChar char="Ø"/>
            </a:pPr>
            <a:r>
              <a:rPr lang="en-US" sz="1900" dirty="0">
                <a:effectLst/>
                <a:latin typeface="Arial" panose="020B0604020202020204" pitchFamily="34" charset="0"/>
                <a:ea typeface="Aptos" panose="020B0004020202020204" pitchFamily="34" charset="0"/>
                <a:cs typeface="Arial" panose="020B0604020202020204" pitchFamily="34" charset="0"/>
              </a:rPr>
              <a:t>To investigate the most significant barriers to lifelong reading habits in learners</a:t>
            </a:r>
            <a:endParaRPr lang="en-ZA" sz="19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1439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B0111-E7EE-DB53-77BE-859DC3151749}"/>
              </a:ext>
            </a:extLst>
          </p:cNvPr>
          <p:cNvSpPr>
            <a:spLocks noGrp="1"/>
          </p:cNvSpPr>
          <p:nvPr>
            <p:ph type="title"/>
          </p:nvPr>
        </p:nvSpPr>
        <p:spPr>
          <a:xfrm>
            <a:off x="1197231" y="1"/>
            <a:ext cx="10018713" cy="1066800"/>
          </a:xfrm>
        </p:spPr>
        <p:txBody>
          <a:bodyPr/>
          <a:lstStyle/>
          <a:p>
            <a:r>
              <a:rPr lang="en-US" dirty="0"/>
              <a:t>RESEARCH METHODOLOGY</a:t>
            </a:r>
            <a:endParaRPr lang="en-ZA" dirty="0"/>
          </a:p>
        </p:txBody>
      </p:sp>
      <p:sp>
        <p:nvSpPr>
          <p:cNvPr id="3" name="Content Placeholder 2">
            <a:extLst>
              <a:ext uri="{FF2B5EF4-FFF2-40B4-BE49-F238E27FC236}">
                <a16:creationId xmlns:a16="http://schemas.microsoft.com/office/drawing/2014/main" id="{2C9980B4-41EC-30C8-25D8-C6C0D6BDF1B2}"/>
              </a:ext>
            </a:extLst>
          </p:cNvPr>
          <p:cNvSpPr>
            <a:spLocks noGrp="1"/>
          </p:cNvSpPr>
          <p:nvPr>
            <p:ph idx="1"/>
          </p:nvPr>
        </p:nvSpPr>
        <p:spPr>
          <a:xfrm>
            <a:off x="1356719" y="893135"/>
            <a:ext cx="10018713" cy="4940595"/>
          </a:xfrm>
        </p:spPr>
        <p:txBody>
          <a:bodyPr>
            <a:normAutofit/>
          </a:bodyPr>
          <a:lstStyle/>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This paper reviewed literature on the role of teachers in cultivating lifelong reading habits in learners in primary schools, South Africa.</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 It focused on the strategies teachers use to promote reading habits in learners, influence of teacher attitude  and environment on learners’ motive to read and most significant barriers to lifelong reading habits in learners.</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Various sources of literature were consulted, including books, research articles, reports, reviews and other print and electronic sources.</a:t>
            </a: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0576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A6B02-32BD-C99F-562F-969668CBA87C}"/>
              </a:ext>
            </a:extLst>
          </p:cNvPr>
          <p:cNvSpPr>
            <a:spLocks noGrp="1"/>
          </p:cNvSpPr>
          <p:nvPr>
            <p:ph type="title"/>
          </p:nvPr>
        </p:nvSpPr>
        <p:spPr>
          <a:xfrm>
            <a:off x="1601269" y="0"/>
            <a:ext cx="10018713" cy="956930"/>
          </a:xfrm>
        </p:spPr>
        <p:txBody>
          <a:bodyPr>
            <a:normAutofit fontScale="90000"/>
          </a:bodyPr>
          <a:lstStyle/>
          <a:p>
            <a:r>
              <a:rPr lang="en-US" dirty="0"/>
              <a:t>PRELIMINARY FINDINGS OF  LITERATURE REVIEW </a:t>
            </a:r>
            <a:endParaRPr lang="en-ZA" dirty="0"/>
          </a:p>
        </p:txBody>
      </p:sp>
      <p:sp>
        <p:nvSpPr>
          <p:cNvPr id="3" name="Content Placeholder 2">
            <a:extLst>
              <a:ext uri="{FF2B5EF4-FFF2-40B4-BE49-F238E27FC236}">
                <a16:creationId xmlns:a16="http://schemas.microsoft.com/office/drawing/2014/main" id="{5A71AD0A-7C75-DD03-AF8C-1CEE6FC71A49}"/>
              </a:ext>
            </a:extLst>
          </p:cNvPr>
          <p:cNvSpPr>
            <a:spLocks noGrp="1"/>
          </p:cNvSpPr>
          <p:nvPr>
            <p:ph idx="1"/>
          </p:nvPr>
        </p:nvSpPr>
        <p:spPr>
          <a:xfrm>
            <a:off x="1484310" y="850605"/>
            <a:ext cx="10018713" cy="5730948"/>
          </a:xfrm>
        </p:spPr>
        <p:txBody>
          <a:bodyPr/>
          <a:lstStyle/>
          <a:p>
            <a:pPr marL="0" indent="0" algn="just">
              <a:lnSpc>
                <a:spcPct val="150000"/>
              </a:lnSpc>
              <a:buNone/>
            </a:pPr>
            <a:r>
              <a:rPr lang="en-US" dirty="0">
                <a:latin typeface="Arial" panose="020B0604020202020204" pitchFamily="34" charset="0"/>
                <a:cs typeface="Arial" panose="020B0604020202020204" pitchFamily="34" charset="0"/>
              </a:rPr>
              <a:t>The literature review of the current was conducted in accordance with the following objectives:</a:t>
            </a:r>
          </a:p>
          <a:p>
            <a:pPr marL="0" indent="0">
              <a:buNone/>
            </a:pPr>
            <a:r>
              <a:rPr lang="en-US" b="1" dirty="0">
                <a:latin typeface="Arial" panose="020B0604020202020204" pitchFamily="34" charset="0"/>
                <a:cs typeface="Arial" panose="020B0604020202020204" pitchFamily="34" charset="0"/>
              </a:rPr>
              <a:t>The </a:t>
            </a:r>
            <a:r>
              <a:rPr lang="en-US" b="1" dirty="0"/>
              <a:t>most effective strategies teachers use promote reading habits in students.</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Teachers use various methodologies to promote lifelong reading, including social approaches like literature circles and book clubs, and passive techniques like read-aloud sessions and independent reading (Awan, 2023).</a:t>
            </a:r>
          </a:p>
          <a:p>
            <a:pPr algn="just">
              <a:lnSpc>
                <a:spcPct val="150000"/>
              </a:lnSpc>
              <a:buFont typeface="Wingdings" panose="05000000000000000000" pitchFamily="2" charset="2"/>
              <a:buChar char="Ø"/>
            </a:pPr>
            <a:r>
              <a:rPr lang="en-US" sz="1800" dirty="0">
                <a:latin typeface="Arial" panose="020B0604020202020204" pitchFamily="34" charset="0"/>
                <a:cs typeface="Arial" panose="020B0604020202020204" pitchFamily="34" charset="0"/>
              </a:rPr>
              <a:t>The Accelerated Reader Program is popular among many schools. This computerized reading management system uses a reward system to motivate learners to read beyond their required classroom texts (Palani,  2012). </a:t>
            </a: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83801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TM03457496[[fn=Parallax]]</Template>
  <TotalTime>1541</TotalTime>
  <Words>2022</Words>
  <Application>Microsoft Office PowerPoint</Application>
  <PresentationFormat>Widescreen</PresentationFormat>
  <Paragraphs>119</Paragraphs>
  <Slides>20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Aptos</vt:lpstr>
      <vt:lpstr>Arial</vt:lpstr>
      <vt:lpstr>Corbel</vt:lpstr>
      <vt:lpstr>Wingdings</vt:lpstr>
      <vt:lpstr>Parallax</vt:lpstr>
      <vt:lpstr>The Role Of Teachers In Cultivating Lifelong Reading Habits in  Primary Schools Learners (South Africa):A Literature Review.</vt:lpstr>
      <vt:lpstr>OUTLINE </vt:lpstr>
      <vt:lpstr>INTRODUCTION</vt:lpstr>
      <vt:lpstr>INTRODUCTION CONT…….</vt:lpstr>
      <vt:lpstr>PROBLEM STATEMENT</vt:lpstr>
      <vt:lpstr>PROBLEM STATEMENT</vt:lpstr>
      <vt:lpstr>AIM AND RESEARCH OBJECTIVES</vt:lpstr>
      <vt:lpstr>RESEARCH METHODOLOGY</vt:lpstr>
      <vt:lpstr>PRELIMINARY FINDINGS OF  LITERATURE REVIEW </vt:lpstr>
      <vt:lpstr>PRELIMINARY FINDINGS OF LITERATURE REVIEW </vt:lpstr>
      <vt:lpstr>PRELIMINARY FINDINGS OF LITERATURE REVIEW </vt:lpstr>
      <vt:lpstr>PRELIMINARY FINDINGS OF LITERATURE REVIEW </vt:lpstr>
      <vt:lpstr>PRELIMINARY FINDINGS OF LITERATURE REVIEW </vt:lpstr>
      <vt:lpstr>PRELIMINARY FINDINGS OF LITERATURE REVIEW </vt:lpstr>
      <vt:lpstr>CONCLUSIONS</vt:lpstr>
      <vt:lpstr>CONCLUSIONS</vt:lpstr>
      <vt:lpstr>CONCLUSIONS</vt:lpstr>
      <vt:lpstr>RECOMMENDATIONS</vt:lpstr>
      <vt:lpstr>REFERENCES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Nozizwe F. Fakazi</dc:creator>
  <cp:lastModifiedBy>Tshegofatso Rasekgotoma</cp:lastModifiedBy>
  <cp:revision>30</cp:revision>
  <dcterms:created xsi:type="dcterms:W3CDTF">2025-05-20T08:35:03Z</dcterms:created>
  <dcterms:modified xsi:type="dcterms:W3CDTF">2025-05-29T06:41:23Z</dcterms:modified>
</cp:coreProperties>
</file>