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87" r:id="rId4"/>
    <p:sldId id="288" r:id="rId5"/>
    <p:sldId id="269" r:id="rId6"/>
    <p:sldId id="297" r:id="rId7"/>
    <p:sldId id="291" r:id="rId8"/>
    <p:sldId id="292" r:id="rId9"/>
    <p:sldId id="293" r:id="rId10"/>
    <p:sldId id="294" r:id="rId11"/>
    <p:sldId id="289" r:id="rId12"/>
    <p:sldId id="290" r:id="rId13"/>
    <p:sldId id="295" r:id="rId14"/>
    <p:sldId id="278" r:id="rId15"/>
    <p:sldId id="296" r:id="rId16"/>
    <p:sldId id="268"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125" autoAdjust="0"/>
  </p:normalViewPr>
  <p:slideViewPr>
    <p:cSldViewPr snapToGrid="0">
      <p:cViewPr varScale="1">
        <p:scale>
          <a:sx n="65" d="100"/>
          <a:sy n="65" d="100"/>
        </p:scale>
        <p:origin x="684" y="4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D09E6B-D247-4CC0-816E-56EFBE49E520}" type="datetimeFigureOut">
              <a:rPr lang="en-ZA" smtClean="0"/>
              <a:t>2025/05/22</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42F655-9F6D-4CCF-9C58-7A463E18BD03}" type="slidenum">
              <a:rPr lang="en-ZA" smtClean="0"/>
              <a:t>‹#›</a:t>
            </a:fld>
            <a:endParaRPr lang="en-ZA"/>
          </a:p>
        </p:txBody>
      </p:sp>
    </p:spTree>
    <p:extLst>
      <p:ext uri="{BB962C8B-B14F-4D97-AF65-F5344CB8AC3E}">
        <p14:creationId xmlns:p14="http://schemas.microsoft.com/office/powerpoint/2010/main" val="2663679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dirty="0"/>
              <a:t>Click to edit Master title style</a:t>
            </a:r>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36D26C-AAB0-4F55-9E76-D03D82C915CB}" type="datetimeFigureOut">
              <a:rPr lang="en-ZA" smtClean="0"/>
              <a:t>2025/05/22</a:t>
            </a:fld>
            <a:endParaRPr lang="en-ZA"/>
          </a:p>
        </p:txBody>
      </p:sp>
      <p:sp>
        <p:nvSpPr>
          <p:cNvPr id="5" name="Footer Placeholder 4"/>
          <p:cNvSpPr>
            <a:spLocks noGrp="1"/>
          </p:cNvSpPr>
          <p:nvPr>
            <p:ph type="ftr" sz="quarter" idx="11"/>
          </p:nvPr>
        </p:nvSpPr>
        <p:spPr/>
        <p:txBody>
          <a:bodyPr/>
          <a:lstStyle/>
          <a:p>
            <a:endParaRPr lang="en-ZA"/>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1132658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36D26C-AAB0-4F55-9E76-D03D82C915CB}" type="datetimeFigureOut">
              <a:rPr lang="en-ZA" smtClean="0"/>
              <a:t>2025/05/22</a:t>
            </a:fld>
            <a:endParaRPr lang="en-ZA"/>
          </a:p>
        </p:txBody>
      </p:sp>
      <p:sp>
        <p:nvSpPr>
          <p:cNvPr id="5" name="Footer Placeholder 4"/>
          <p:cNvSpPr>
            <a:spLocks noGrp="1"/>
          </p:cNvSpPr>
          <p:nvPr>
            <p:ph type="ftr" sz="quarter" idx="11"/>
          </p:nvPr>
        </p:nvSpPr>
        <p:spPr/>
        <p:txBody>
          <a:bodyPr/>
          <a:lstStyle/>
          <a:p>
            <a:endParaRPr lang="en-ZA"/>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1452917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36D26C-AAB0-4F55-9E76-D03D82C915CB}" type="datetimeFigureOut">
              <a:rPr lang="en-ZA" smtClean="0"/>
              <a:t>2025/05/22</a:t>
            </a:fld>
            <a:endParaRPr lang="en-ZA"/>
          </a:p>
        </p:txBody>
      </p:sp>
      <p:sp>
        <p:nvSpPr>
          <p:cNvPr id="5" name="Footer Placeholder 4"/>
          <p:cNvSpPr>
            <a:spLocks noGrp="1"/>
          </p:cNvSpPr>
          <p:nvPr>
            <p:ph type="ftr" sz="quarter" idx="11"/>
          </p:nvPr>
        </p:nvSpPr>
        <p:spPr/>
        <p:txBody>
          <a:bodyPr/>
          <a:lstStyle/>
          <a:p>
            <a:endParaRPr lang="en-ZA"/>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EDAE733-48E1-43A1-9CC1-79BAFD17F7EE}" type="slidenum">
              <a:rPr lang="en-ZA" smtClean="0"/>
              <a:t>‹#›</a:t>
            </a:fld>
            <a:endParaRPr lang="en-ZA"/>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022566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36D26C-AAB0-4F55-9E76-D03D82C915CB}" type="datetimeFigureOut">
              <a:rPr lang="en-ZA" smtClean="0"/>
              <a:t>2025/05/22</a:t>
            </a:fld>
            <a:endParaRPr lang="en-ZA"/>
          </a:p>
        </p:txBody>
      </p:sp>
      <p:sp>
        <p:nvSpPr>
          <p:cNvPr id="6" name="Footer Placeholder 5"/>
          <p:cNvSpPr>
            <a:spLocks noGrp="1"/>
          </p:cNvSpPr>
          <p:nvPr>
            <p:ph type="ftr" sz="quarter" idx="11"/>
          </p:nvPr>
        </p:nvSpPr>
        <p:spPr/>
        <p:txBody>
          <a:bodyPr/>
          <a:lstStyle/>
          <a:p>
            <a:endParaRPr lang="en-Z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37036678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36D26C-AAB0-4F55-9E76-D03D82C915CB}" type="datetimeFigureOut">
              <a:rPr lang="en-ZA" smtClean="0"/>
              <a:t>2025/05/22</a:t>
            </a:fld>
            <a:endParaRPr lang="en-ZA"/>
          </a:p>
        </p:txBody>
      </p:sp>
      <p:sp>
        <p:nvSpPr>
          <p:cNvPr id="6" name="Footer Placeholder 5"/>
          <p:cNvSpPr>
            <a:spLocks noGrp="1"/>
          </p:cNvSpPr>
          <p:nvPr>
            <p:ph type="ftr" sz="quarter" idx="11"/>
          </p:nvPr>
        </p:nvSpPr>
        <p:spPr/>
        <p:txBody>
          <a:bodyPr/>
          <a:lstStyle/>
          <a:p>
            <a:endParaRPr lang="en-ZA"/>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EDAE733-48E1-43A1-9CC1-79BAFD17F7EE}" type="slidenum">
              <a:rPr lang="en-ZA" smtClean="0"/>
              <a:t>‹#›</a:t>
            </a:fld>
            <a:endParaRPr lang="en-ZA"/>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62987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1D36D26C-AAB0-4F55-9E76-D03D82C915CB}" type="datetimeFigureOut">
              <a:rPr lang="en-ZA" smtClean="0"/>
              <a:t>2025/05/22</a:t>
            </a:fld>
            <a:endParaRPr lang="en-ZA"/>
          </a:p>
        </p:txBody>
      </p:sp>
      <p:sp>
        <p:nvSpPr>
          <p:cNvPr id="6" name="Footer Placeholder 5"/>
          <p:cNvSpPr>
            <a:spLocks noGrp="1"/>
          </p:cNvSpPr>
          <p:nvPr>
            <p:ph type="ftr" sz="quarter" idx="11"/>
          </p:nvPr>
        </p:nvSpPr>
        <p:spPr/>
        <p:txBody>
          <a:bodyPr/>
          <a:lstStyle/>
          <a:p>
            <a:endParaRPr lang="en-Z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13326655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36D26C-AAB0-4F55-9E76-D03D82C915CB}" type="datetimeFigureOut">
              <a:rPr lang="en-ZA" smtClean="0"/>
              <a:t>2025/05/22</a:t>
            </a:fld>
            <a:endParaRPr lang="en-ZA"/>
          </a:p>
        </p:txBody>
      </p:sp>
      <p:sp>
        <p:nvSpPr>
          <p:cNvPr id="5" name="Footer Placeholder 4"/>
          <p:cNvSpPr>
            <a:spLocks noGrp="1"/>
          </p:cNvSpPr>
          <p:nvPr>
            <p:ph type="ftr" sz="quarter" idx="11"/>
          </p:nvPr>
        </p:nvSpPr>
        <p:spPr/>
        <p:txBody>
          <a:bodyPr/>
          <a:lstStyle/>
          <a:p>
            <a:endParaRPr lang="en-Z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25835929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36D26C-AAB0-4F55-9E76-D03D82C915CB}" type="datetimeFigureOut">
              <a:rPr lang="en-ZA" smtClean="0"/>
              <a:t>2025/05/22</a:t>
            </a:fld>
            <a:endParaRPr lang="en-ZA"/>
          </a:p>
        </p:txBody>
      </p:sp>
      <p:sp>
        <p:nvSpPr>
          <p:cNvPr id="5" name="Footer Placeholder 4"/>
          <p:cNvSpPr>
            <a:spLocks noGrp="1"/>
          </p:cNvSpPr>
          <p:nvPr>
            <p:ph type="ftr" sz="quarter" idx="11"/>
          </p:nvPr>
        </p:nvSpPr>
        <p:spPr/>
        <p:txBody>
          <a:bodyPr/>
          <a:lstStyle/>
          <a:p>
            <a:endParaRPr lang="en-Z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10390473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36D26C-AAB0-4F55-9E76-D03D82C915CB}" type="datetimeFigureOut">
              <a:rPr lang="en-ZA" smtClean="0"/>
              <a:t>2025/05/22</a:t>
            </a:fld>
            <a:endParaRPr lang="en-ZA"/>
          </a:p>
        </p:txBody>
      </p:sp>
      <p:sp>
        <p:nvSpPr>
          <p:cNvPr id="5" name="Footer Placeholder 4"/>
          <p:cNvSpPr>
            <a:spLocks noGrp="1"/>
          </p:cNvSpPr>
          <p:nvPr>
            <p:ph type="ftr" sz="quarter" idx="11"/>
          </p:nvPr>
        </p:nvSpPr>
        <p:spPr/>
        <p:txBody>
          <a:bodyPr/>
          <a:lstStyle/>
          <a:p>
            <a:endParaRPr lang="en-Z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4449405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36D26C-AAB0-4F55-9E76-D03D82C915CB}" type="datetimeFigureOut">
              <a:rPr lang="en-ZA" smtClean="0"/>
              <a:t>2025/05/22</a:t>
            </a:fld>
            <a:endParaRPr lang="en-ZA"/>
          </a:p>
        </p:txBody>
      </p:sp>
      <p:sp>
        <p:nvSpPr>
          <p:cNvPr id="5" name="Footer Placeholder 4"/>
          <p:cNvSpPr>
            <a:spLocks noGrp="1"/>
          </p:cNvSpPr>
          <p:nvPr>
            <p:ph type="ftr" sz="quarter" idx="11"/>
          </p:nvPr>
        </p:nvSpPr>
        <p:spPr/>
        <p:txBody>
          <a:bodyPr/>
          <a:lstStyle/>
          <a:p>
            <a:endParaRPr lang="en-ZA"/>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36419115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36D26C-AAB0-4F55-9E76-D03D82C915CB}" type="datetimeFigureOut">
              <a:rPr lang="en-ZA" smtClean="0"/>
              <a:t>2025/05/22</a:t>
            </a:fld>
            <a:endParaRPr lang="en-ZA"/>
          </a:p>
        </p:txBody>
      </p:sp>
      <p:sp>
        <p:nvSpPr>
          <p:cNvPr id="6" name="Footer Placeholder 5"/>
          <p:cNvSpPr>
            <a:spLocks noGrp="1"/>
          </p:cNvSpPr>
          <p:nvPr>
            <p:ph type="ftr" sz="quarter" idx="11"/>
          </p:nvPr>
        </p:nvSpPr>
        <p:spPr/>
        <p:txBody>
          <a:bodyPr/>
          <a:lstStyle/>
          <a:p>
            <a:endParaRPr lang="en-ZA"/>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2305695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36D26C-AAB0-4F55-9E76-D03D82C915CB}" type="datetimeFigureOut">
              <a:rPr lang="en-ZA" smtClean="0"/>
              <a:t>2025/05/22</a:t>
            </a:fld>
            <a:endParaRPr lang="en-ZA"/>
          </a:p>
        </p:txBody>
      </p:sp>
      <p:sp>
        <p:nvSpPr>
          <p:cNvPr id="8" name="Footer Placeholder 7"/>
          <p:cNvSpPr>
            <a:spLocks noGrp="1"/>
          </p:cNvSpPr>
          <p:nvPr>
            <p:ph type="ftr" sz="quarter" idx="11"/>
          </p:nvPr>
        </p:nvSpPr>
        <p:spPr/>
        <p:txBody>
          <a:bodyPr/>
          <a:lstStyle/>
          <a:p>
            <a:endParaRPr lang="en-ZA"/>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9950071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36D26C-AAB0-4F55-9E76-D03D82C915CB}" type="datetimeFigureOut">
              <a:rPr lang="en-ZA" smtClean="0"/>
              <a:t>2025/05/22</a:t>
            </a:fld>
            <a:endParaRPr lang="en-ZA"/>
          </a:p>
        </p:txBody>
      </p:sp>
      <p:sp>
        <p:nvSpPr>
          <p:cNvPr id="4" name="Footer Placeholder 3"/>
          <p:cNvSpPr>
            <a:spLocks noGrp="1"/>
          </p:cNvSpPr>
          <p:nvPr>
            <p:ph type="ftr" sz="quarter" idx="11"/>
          </p:nvPr>
        </p:nvSpPr>
        <p:spPr/>
        <p:txBody>
          <a:bodyPr/>
          <a:lstStyle/>
          <a:p>
            <a:endParaRPr lang="en-ZA"/>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114924390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36D26C-AAB0-4F55-9E76-D03D82C915CB}" type="datetimeFigureOut">
              <a:rPr lang="en-ZA" smtClean="0"/>
              <a:t>2025/05/22</a:t>
            </a:fld>
            <a:endParaRPr lang="en-ZA"/>
          </a:p>
        </p:txBody>
      </p:sp>
      <p:sp>
        <p:nvSpPr>
          <p:cNvPr id="3" name="Footer Placeholder 2"/>
          <p:cNvSpPr>
            <a:spLocks noGrp="1"/>
          </p:cNvSpPr>
          <p:nvPr>
            <p:ph type="ftr" sz="quarter" idx="11"/>
          </p:nvPr>
        </p:nvSpPr>
        <p:spPr/>
        <p:txBody>
          <a:bodyPr/>
          <a:lstStyle/>
          <a:p>
            <a:endParaRPr lang="en-ZA"/>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27223273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36D26C-AAB0-4F55-9E76-D03D82C915CB}" type="datetimeFigureOut">
              <a:rPr lang="en-ZA" smtClean="0"/>
              <a:t>2025/05/22</a:t>
            </a:fld>
            <a:endParaRPr lang="en-ZA"/>
          </a:p>
        </p:txBody>
      </p:sp>
      <p:sp>
        <p:nvSpPr>
          <p:cNvPr id="6" name="Footer Placeholder 5"/>
          <p:cNvSpPr>
            <a:spLocks noGrp="1"/>
          </p:cNvSpPr>
          <p:nvPr>
            <p:ph type="ftr" sz="quarter" idx="11"/>
          </p:nvPr>
        </p:nvSpPr>
        <p:spPr/>
        <p:txBody>
          <a:bodyPr/>
          <a:lstStyle/>
          <a:p>
            <a:endParaRPr lang="en-ZA"/>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3229113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36D26C-AAB0-4F55-9E76-D03D82C915CB}" type="datetimeFigureOut">
              <a:rPr lang="en-ZA" smtClean="0"/>
              <a:t>2025/05/22</a:t>
            </a:fld>
            <a:endParaRPr lang="en-ZA"/>
          </a:p>
        </p:txBody>
      </p:sp>
      <p:sp>
        <p:nvSpPr>
          <p:cNvPr id="6" name="Footer Placeholder 5"/>
          <p:cNvSpPr>
            <a:spLocks noGrp="1"/>
          </p:cNvSpPr>
          <p:nvPr>
            <p:ph type="ftr" sz="quarter" idx="11"/>
          </p:nvPr>
        </p:nvSpPr>
        <p:spPr/>
        <p:txBody>
          <a:bodyPr/>
          <a:lstStyle/>
          <a:p>
            <a:endParaRPr lang="en-Z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EDAE733-48E1-43A1-9CC1-79BAFD17F7EE}" type="slidenum">
              <a:rPr lang="en-ZA" smtClean="0"/>
              <a:t>‹#›</a:t>
            </a:fld>
            <a:endParaRPr lang="en-ZA"/>
          </a:p>
        </p:txBody>
      </p:sp>
    </p:spTree>
    <p:extLst>
      <p:ext uri="{BB962C8B-B14F-4D97-AF65-F5344CB8AC3E}">
        <p14:creationId xmlns:p14="http://schemas.microsoft.com/office/powerpoint/2010/main" val="41529349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1D36D26C-AAB0-4F55-9E76-D03D82C915CB}" type="datetimeFigureOut">
              <a:rPr lang="en-ZA" smtClean="0"/>
              <a:t>2025/05/22</a:t>
            </a:fld>
            <a:endParaRPr lang="en-ZA"/>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ZA"/>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EDAE733-48E1-43A1-9CC1-79BAFD17F7EE}" type="slidenum">
              <a:rPr lang="en-ZA" smtClean="0"/>
              <a:t>‹#›</a:t>
            </a:fld>
            <a:endParaRPr lang="en-ZA"/>
          </a:p>
        </p:txBody>
      </p:sp>
    </p:spTree>
    <p:extLst>
      <p:ext uri="{BB962C8B-B14F-4D97-AF65-F5344CB8AC3E}">
        <p14:creationId xmlns:p14="http://schemas.microsoft.com/office/powerpoint/2010/main" val="2332966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2BAAA-63C6-4EFD-9DE8-0B1515DE7DC6}"/>
              </a:ext>
            </a:extLst>
          </p:cNvPr>
          <p:cNvSpPr>
            <a:spLocks noGrp="1"/>
          </p:cNvSpPr>
          <p:nvPr>
            <p:ph type="ctrTitle"/>
          </p:nvPr>
        </p:nvSpPr>
        <p:spPr>
          <a:xfrm>
            <a:off x="2132013" y="1590675"/>
            <a:ext cx="8915399" cy="2262781"/>
          </a:xfrm>
        </p:spPr>
        <p:txBody>
          <a:bodyPr>
            <a:normAutofit/>
          </a:bodyPr>
          <a:lstStyle/>
          <a:p>
            <a:pPr algn="just"/>
            <a:r>
              <a:rPr lang="en-GB" sz="3200" b="1" dirty="0">
                <a:cs typeface="Arial" panose="020B0604020202020204" pitchFamily="34" charset="0"/>
              </a:rPr>
              <a:t>Book clubs as intervention towards improving reading habits of students at universities: a case of University of Limpopo</a:t>
            </a:r>
            <a:endParaRPr lang="en-ZA" sz="3200" b="1" dirty="0">
              <a:cs typeface="Arial" panose="020B0604020202020204" pitchFamily="34" charset="0"/>
            </a:endParaRPr>
          </a:p>
        </p:txBody>
      </p:sp>
      <p:sp>
        <p:nvSpPr>
          <p:cNvPr id="3" name="Subtitle 2">
            <a:extLst>
              <a:ext uri="{FF2B5EF4-FFF2-40B4-BE49-F238E27FC236}">
                <a16:creationId xmlns:a16="http://schemas.microsoft.com/office/drawing/2014/main" id="{67061B95-48FB-458D-A2A0-ED75E9AF8682}"/>
              </a:ext>
            </a:extLst>
          </p:cNvPr>
          <p:cNvSpPr>
            <a:spLocks noGrp="1"/>
          </p:cNvSpPr>
          <p:nvPr>
            <p:ph type="subTitle" idx="1"/>
          </p:nvPr>
        </p:nvSpPr>
        <p:spPr>
          <a:xfrm>
            <a:off x="2589213" y="4218039"/>
            <a:ext cx="8915399" cy="1685623"/>
          </a:xfrm>
        </p:spPr>
        <p:txBody>
          <a:bodyPr>
            <a:normAutofit/>
          </a:bodyPr>
          <a:lstStyle/>
          <a:p>
            <a:r>
              <a:rPr lang="en-GB" dirty="0" smtClean="0"/>
              <a:t>Prof Lefose Makgahlela : University of Limpopo.  </a:t>
            </a:r>
            <a:endParaRPr lang="en-ZA" dirty="0"/>
          </a:p>
          <a:p>
            <a:r>
              <a:rPr lang="en-GB" smtClean="0"/>
              <a:t>Ms P.S </a:t>
            </a:r>
            <a:r>
              <a:rPr lang="en-GB" dirty="0" err="1" smtClean="0"/>
              <a:t>Leboho</a:t>
            </a:r>
            <a:r>
              <a:rPr lang="en-GB" dirty="0" smtClean="0"/>
              <a:t>: Limpopo Provincial Department of Sport, Arts and Culture</a:t>
            </a:r>
          </a:p>
          <a:p>
            <a:r>
              <a:rPr lang="en-GB" dirty="0" smtClean="0"/>
              <a:t> Presented </a:t>
            </a:r>
            <a:r>
              <a:rPr lang="en-GB" dirty="0"/>
              <a:t>at the 3rd Biennial National Reading Summit 2025</a:t>
            </a:r>
          </a:p>
          <a:p>
            <a:r>
              <a:rPr lang="en-GB" dirty="0"/>
              <a:t>21 – 23 May 2025</a:t>
            </a:r>
            <a:endParaRPr lang="en-GB" dirty="0" smtClean="0"/>
          </a:p>
          <a:p>
            <a:endParaRPr lang="en-GB" dirty="0" smtClean="0"/>
          </a:p>
        </p:txBody>
      </p:sp>
    </p:spTree>
    <p:extLst>
      <p:ext uri="{BB962C8B-B14F-4D97-AF65-F5344CB8AC3E}">
        <p14:creationId xmlns:p14="http://schemas.microsoft.com/office/powerpoint/2010/main" val="8496485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circle(in)">
                                      <p:cBhvr>
                                        <p:cTn id="26" dur="2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Literature Review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1719072" y="1584960"/>
            <a:ext cx="10113264" cy="4833257"/>
          </a:xfrm>
        </p:spPr>
        <p:txBody>
          <a:bodyPr>
            <a:normAutofit fontScale="92500" lnSpcReduction="20000"/>
          </a:bodyPr>
          <a:lstStyle/>
          <a:p>
            <a:pPr marL="457200" lvl="1" indent="0" algn="just">
              <a:lnSpc>
                <a:spcPct val="150000"/>
              </a:lnSpc>
              <a:buNone/>
            </a:pPr>
            <a:r>
              <a:rPr lang="en-GB" sz="2400" dirty="0">
                <a:latin typeface="+mj-lt"/>
                <a:cs typeface="Arial" panose="020B0604020202020204" pitchFamily="34" charset="0"/>
              </a:rPr>
              <a:t>Book clubs have long been acknowledged as powerful instruments for developing a love of literature, improving comprehension, and encouraging reading habits. </a:t>
            </a:r>
            <a:endParaRPr lang="en-GB" sz="2400" dirty="0" smtClean="0">
              <a:latin typeface="+mj-lt"/>
              <a:cs typeface="Arial" panose="020B0604020202020204" pitchFamily="34" charset="0"/>
            </a:endParaRPr>
          </a:p>
          <a:p>
            <a:pPr marL="457200" lvl="1" indent="0" algn="just">
              <a:lnSpc>
                <a:spcPct val="150000"/>
              </a:lnSpc>
              <a:buNone/>
            </a:pPr>
            <a:r>
              <a:rPr lang="en-GB" sz="2400" dirty="0" smtClean="0">
                <a:latin typeface="+mj-lt"/>
                <a:cs typeface="Arial" panose="020B0604020202020204" pitchFamily="34" charset="0"/>
              </a:rPr>
              <a:t>They </a:t>
            </a:r>
            <a:r>
              <a:rPr lang="en-GB" sz="2400" dirty="0">
                <a:latin typeface="+mj-lt"/>
                <a:cs typeface="Arial" panose="020B0604020202020204" pitchFamily="34" charset="0"/>
              </a:rPr>
              <a:t>provide a cooperative, stress-free setting </a:t>
            </a:r>
            <a:r>
              <a:rPr lang="en-GB" sz="2400" dirty="0" smtClean="0">
                <a:latin typeface="+mj-lt"/>
                <a:cs typeface="Arial" panose="020B0604020202020204" pitchFamily="34" charset="0"/>
              </a:rPr>
              <a:t>at universities where </a:t>
            </a:r>
            <a:r>
              <a:rPr lang="en-GB" sz="2400" dirty="0">
                <a:latin typeface="+mj-lt"/>
                <a:cs typeface="Arial" panose="020B0604020202020204" pitchFamily="34" charset="0"/>
              </a:rPr>
              <a:t>students can interact socially and meaningfully with texts. </a:t>
            </a:r>
            <a:endParaRPr lang="en-GB" sz="2400" dirty="0" smtClean="0">
              <a:latin typeface="+mj-lt"/>
              <a:cs typeface="Arial" panose="020B0604020202020204" pitchFamily="34" charset="0"/>
            </a:endParaRPr>
          </a:p>
          <a:p>
            <a:pPr marL="457200" lvl="1" indent="0" algn="just">
              <a:lnSpc>
                <a:spcPct val="150000"/>
              </a:lnSpc>
              <a:buNone/>
            </a:pPr>
            <a:r>
              <a:rPr lang="en-GB" sz="2400" dirty="0" smtClean="0">
                <a:latin typeface="+mj-lt"/>
                <a:cs typeface="Arial" panose="020B0604020202020204" pitchFamily="34" charset="0"/>
              </a:rPr>
              <a:t>Book </a:t>
            </a:r>
            <a:r>
              <a:rPr lang="en-GB" sz="2400" dirty="0">
                <a:latin typeface="+mj-lt"/>
                <a:cs typeface="Arial" panose="020B0604020202020204" pitchFamily="34" charset="0"/>
              </a:rPr>
              <a:t>clubs </a:t>
            </a:r>
            <a:r>
              <a:rPr lang="en-GB" sz="2400" dirty="0" smtClean="0">
                <a:latin typeface="+mj-lt"/>
                <a:cs typeface="Arial" panose="020B0604020202020204" pitchFamily="34" charset="0"/>
              </a:rPr>
              <a:t>are a relevant </a:t>
            </a:r>
            <a:r>
              <a:rPr lang="en-GB" sz="2400" dirty="0">
                <a:latin typeface="+mj-lt"/>
                <a:cs typeface="Arial" panose="020B0604020202020204" pitchFamily="34" charset="0"/>
              </a:rPr>
              <a:t>and useful intervention to close the gap between academic reading requirements and </a:t>
            </a:r>
            <a:r>
              <a:rPr lang="en-GB" sz="2400" dirty="0" smtClean="0">
                <a:latin typeface="+mj-lt"/>
                <a:cs typeface="Arial" panose="020B0604020202020204" pitchFamily="34" charset="0"/>
              </a:rPr>
              <a:t>fundamental </a:t>
            </a:r>
            <a:r>
              <a:rPr lang="en-GB" sz="2400" dirty="0">
                <a:latin typeface="+mj-lt"/>
                <a:cs typeface="Arial" panose="020B0604020202020204" pitchFamily="34" charset="0"/>
              </a:rPr>
              <a:t>reading </a:t>
            </a:r>
            <a:r>
              <a:rPr lang="en-GB" sz="2400" dirty="0" smtClean="0">
                <a:latin typeface="+mj-lt"/>
                <a:cs typeface="Arial" panose="020B0604020202020204" pitchFamily="34" charset="0"/>
              </a:rPr>
              <a:t>motivation, </a:t>
            </a:r>
            <a:r>
              <a:rPr lang="en-GB" sz="2400" dirty="0">
                <a:latin typeface="+mj-lt"/>
                <a:cs typeface="Arial" panose="020B0604020202020204" pitchFamily="34" charset="0"/>
              </a:rPr>
              <a:t>as reading habits decline in university contexts, especially in under-resourced and multilingual institutions (Daniels, 2002; Long, 2003).</a:t>
            </a:r>
          </a:p>
        </p:txBody>
      </p:sp>
    </p:spTree>
    <p:extLst>
      <p:ext uri="{BB962C8B-B14F-4D97-AF65-F5344CB8AC3E}">
        <p14:creationId xmlns:p14="http://schemas.microsoft.com/office/powerpoint/2010/main" val="3159411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Research Methodology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1207008" y="1584960"/>
            <a:ext cx="10789920" cy="4833257"/>
          </a:xfrm>
        </p:spPr>
        <p:txBody>
          <a:bodyPr>
            <a:normAutofit lnSpcReduction="10000"/>
          </a:bodyPr>
          <a:lstStyle/>
          <a:p>
            <a:pPr marL="457200" lvl="1" indent="0" algn="just">
              <a:lnSpc>
                <a:spcPct val="150000"/>
              </a:lnSpc>
              <a:buNone/>
            </a:pPr>
            <a:r>
              <a:rPr lang="en-GB" sz="2400" dirty="0">
                <a:latin typeface="+mj-lt"/>
                <a:cs typeface="Arial" panose="020B0604020202020204" pitchFamily="34" charset="0"/>
              </a:rPr>
              <a:t>This study employed a quantitative research approach to investigate reading clubs as </a:t>
            </a:r>
            <a:r>
              <a:rPr lang="en-GB" sz="2400" dirty="0" smtClean="0">
                <a:latin typeface="+mj-lt"/>
                <a:cs typeface="Arial" panose="020B0604020202020204" pitchFamily="34" charset="0"/>
              </a:rPr>
              <a:t>an </a:t>
            </a:r>
            <a:r>
              <a:rPr lang="en-GB" sz="2400" dirty="0">
                <a:latin typeface="+mj-lt"/>
                <a:cs typeface="Arial" panose="020B0604020202020204" pitchFamily="34" charset="0"/>
              </a:rPr>
              <a:t>intervention towards improving reading </a:t>
            </a:r>
            <a:r>
              <a:rPr lang="en-GB" sz="2400" dirty="0" smtClean="0">
                <a:latin typeface="+mj-lt"/>
                <a:cs typeface="Arial" panose="020B0604020202020204" pitchFamily="34" charset="0"/>
              </a:rPr>
              <a:t>habits </a:t>
            </a:r>
            <a:r>
              <a:rPr lang="en-GB" sz="2400" dirty="0">
                <a:latin typeface="+mj-lt"/>
                <a:cs typeface="Arial" panose="020B0604020202020204" pitchFamily="34" charset="0"/>
              </a:rPr>
              <a:t>at universities. </a:t>
            </a:r>
            <a:r>
              <a:rPr lang="en-GB" sz="2400" dirty="0" smtClean="0">
                <a:latin typeface="+mj-lt"/>
                <a:cs typeface="Arial" panose="020B0604020202020204" pitchFamily="34" charset="0"/>
              </a:rPr>
              <a:t>Questionnaire </a:t>
            </a:r>
            <a:r>
              <a:rPr lang="en-GB" sz="2400" dirty="0" smtClean="0">
                <a:latin typeface="+mj-lt"/>
                <a:cs typeface="Arial" panose="020B0604020202020204" pitchFamily="34" charset="0"/>
              </a:rPr>
              <a:t>were distributed to 98 </a:t>
            </a:r>
            <a:r>
              <a:rPr lang="en-GB" sz="2400" dirty="0">
                <a:latin typeface="+mj-lt"/>
                <a:cs typeface="Arial" panose="020B0604020202020204" pitchFamily="34" charset="0"/>
              </a:rPr>
              <a:t>students in the School of Education and Programme of Information </a:t>
            </a:r>
            <a:r>
              <a:rPr lang="en-GB" sz="2400" dirty="0" smtClean="0">
                <a:latin typeface="+mj-lt"/>
                <a:cs typeface="Arial" panose="020B0604020202020204" pitchFamily="34" charset="0"/>
              </a:rPr>
              <a:t>Studies</a:t>
            </a:r>
            <a:r>
              <a:rPr lang="en-GB" sz="2400" dirty="0">
                <a:latin typeface="+mj-lt"/>
                <a:cs typeface="Arial" panose="020B0604020202020204" pitchFamily="34" charset="0"/>
              </a:rPr>
              <a:t> </a:t>
            </a:r>
            <a:r>
              <a:rPr lang="en-GB" sz="2400" dirty="0" smtClean="0">
                <a:latin typeface="+mj-lt"/>
                <a:cs typeface="Arial" panose="020B0604020202020204" pitchFamily="34" charset="0"/>
              </a:rPr>
              <a:t>through. </a:t>
            </a:r>
            <a:r>
              <a:rPr lang="en-GB" sz="2400" dirty="0">
                <a:latin typeface="+mj-lt"/>
                <a:cs typeface="Arial" panose="020B0604020202020204" pitchFamily="34" charset="0"/>
              </a:rPr>
              <a:t>The data collected were analysed quantitatively </a:t>
            </a:r>
            <a:r>
              <a:rPr lang="en-US" sz="2400" dirty="0">
                <a:latin typeface="+mj-lt"/>
                <a:cs typeface="Arial" panose="020B0604020202020204" pitchFamily="34" charset="0"/>
              </a:rPr>
              <a:t>using the Statistical Package for Social Science (SPSS), and figures and tables were used to present the study's findings</a:t>
            </a:r>
            <a:r>
              <a:rPr lang="en-GB" sz="2400" dirty="0" smtClean="0">
                <a:latin typeface="+mj-lt"/>
                <a:cs typeface="Arial" panose="020B0604020202020204" pitchFamily="34" charset="0"/>
              </a:rPr>
              <a:t>. </a:t>
            </a:r>
            <a:r>
              <a:rPr lang="en-US" sz="2400" dirty="0">
                <a:latin typeface="+mj-lt"/>
                <a:cs typeface="Arial" panose="020B0604020202020204" pitchFamily="34" charset="0"/>
              </a:rPr>
              <a:t>using the Statistical Package for Social Science (SPSS), and figures and tables were used to present the study's findings</a:t>
            </a:r>
            <a:endParaRPr lang="en-GB" sz="2400" dirty="0">
              <a:latin typeface="+mj-lt"/>
              <a:cs typeface="Arial" panose="020B0604020202020204" pitchFamily="34" charset="0"/>
            </a:endParaRPr>
          </a:p>
        </p:txBody>
      </p:sp>
    </p:spTree>
    <p:extLst>
      <p:ext uri="{BB962C8B-B14F-4D97-AF65-F5344CB8AC3E}">
        <p14:creationId xmlns:p14="http://schemas.microsoft.com/office/powerpoint/2010/main" val="396455773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Summary of Findings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531223" y="1584960"/>
            <a:ext cx="10955383" cy="4833257"/>
          </a:xfrm>
        </p:spPr>
        <p:txBody>
          <a:bodyPr>
            <a:normAutofit fontScale="92500" lnSpcReduction="10000"/>
          </a:bodyPr>
          <a:lstStyle/>
          <a:p>
            <a:pPr marL="457200" lvl="1" indent="0" algn="just">
              <a:lnSpc>
                <a:spcPct val="150000"/>
              </a:lnSpc>
              <a:buNone/>
            </a:pPr>
            <a:r>
              <a:rPr lang="en-GB" sz="2400" dirty="0" smtClean="0">
                <a:latin typeface="+mj-lt"/>
                <a:cs typeface="Arial" panose="020B0604020202020204" pitchFamily="34" charset="0"/>
              </a:rPr>
              <a:t>The findings of the study revealed </a:t>
            </a:r>
            <a:r>
              <a:rPr lang="en-GB" sz="2400" dirty="0">
                <a:latin typeface="+mj-lt"/>
                <a:cs typeface="Arial" panose="020B0604020202020204" pitchFamily="34" charset="0"/>
              </a:rPr>
              <a:t>that book clubs had a positive impact on reading habits and attitudes, and therefore increased their motivation to </a:t>
            </a:r>
            <a:r>
              <a:rPr lang="en-GB" sz="2400" dirty="0" smtClean="0">
                <a:latin typeface="+mj-lt"/>
                <a:cs typeface="Arial" panose="020B0604020202020204" pitchFamily="34" charset="0"/>
              </a:rPr>
              <a:t>read. </a:t>
            </a:r>
          </a:p>
          <a:p>
            <a:pPr marL="457200" lvl="1" indent="0" algn="just">
              <a:lnSpc>
                <a:spcPct val="150000"/>
              </a:lnSpc>
              <a:buNone/>
            </a:pPr>
            <a:r>
              <a:rPr lang="en-GB" sz="2400" dirty="0">
                <a:latin typeface="+mj-lt"/>
                <a:cs typeface="Arial" panose="020B0604020202020204" pitchFamily="34" charset="0"/>
              </a:rPr>
              <a:t>The </a:t>
            </a:r>
            <a:r>
              <a:rPr lang="en-GB" sz="2400" dirty="0" smtClean="0">
                <a:latin typeface="+mj-lt"/>
                <a:cs typeface="Arial" panose="020B0604020202020204" pitchFamily="34" charset="0"/>
              </a:rPr>
              <a:t>findings of the study indicate </a:t>
            </a:r>
            <a:r>
              <a:rPr lang="en-GB" sz="2400" dirty="0">
                <a:latin typeface="+mj-lt"/>
                <a:cs typeface="Arial" panose="020B0604020202020204" pitchFamily="34" charset="0"/>
              </a:rPr>
              <a:t>that book clubs can indeed be used as intervention strategies for </a:t>
            </a:r>
            <a:r>
              <a:rPr lang="en-GB" sz="2400" dirty="0" smtClean="0">
                <a:latin typeface="+mj-lt"/>
                <a:cs typeface="Arial" panose="020B0604020202020204" pitchFamily="34" charset="0"/>
              </a:rPr>
              <a:t>improving reading </a:t>
            </a:r>
            <a:r>
              <a:rPr lang="en-GB" sz="2400" dirty="0">
                <a:latin typeface="+mj-lt"/>
                <a:cs typeface="Arial" panose="020B0604020202020204" pitchFamily="34" charset="0"/>
              </a:rPr>
              <a:t>habits of students at universities. Furthermore, the results shed light on some of the potential factors contributing to the poor reading habits at universities. </a:t>
            </a:r>
            <a:endParaRPr lang="en-GB" sz="2400" dirty="0" smtClean="0">
              <a:latin typeface="+mj-lt"/>
              <a:cs typeface="Arial" panose="020B0604020202020204" pitchFamily="34" charset="0"/>
            </a:endParaRPr>
          </a:p>
          <a:p>
            <a:pPr marL="457200" lvl="1" indent="0" algn="just">
              <a:lnSpc>
                <a:spcPct val="150000"/>
              </a:lnSpc>
              <a:buNone/>
            </a:pPr>
            <a:r>
              <a:rPr lang="en-GB" sz="2400" dirty="0" smtClean="0">
                <a:latin typeface="+mj-lt"/>
                <a:cs typeface="Arial" panose="020B0604020202020204" pitchFamily="34" charset="0"/>
              </a:rPr>
              <a:t>These </a:t>
            </a:r>
            <a:r>
              <a:rPr lang="en-GB" sz="2400" dirty="0">
                <a:latin typeface="+mj-lt"/>
                <a:cs typeface="Arial" panose="020B0604020202020204" pitchFamily="34" charset="0"/>
              </a:rPr>
              <a:t>findings of the study also raise awareness of the importance of book clubs in improving </a:t>
            </a:r>
            <a:r>
              <a:rPr lang="en-GB" sz="2400" dirty="0" smtClean="0">
                <a:latin typeface="+mj-lt"/>
                <a:cs typeface="Arial" panose="020B0604020202020204" pitchFamily="34" charset="0"/>
              </a:rPr>
              <a:t>reading habits </a:t>
            </a:r>
            <a:r>
              <a:rPr lang="en-GB" sz="2400" dirty="0">
                <a:latin typeface="+mj-lt"/>
                <a:cs typeface="Arial" panose="020B0604020202020204" pitchFamily="34" charset="0"/>
              </a:rPr>
              <a:t>of students. </a:t>
            </a:r>
            <a:endParaRPr lang="en-GB" sz="2400" dirty="0" smtClean="0">
              <a:latin typeface="+mj-lt"/>
              <a:cs typeface="Arial" panose="020B0604020202020204" pitchFamily="34" charset="0"/>
            </a:endParaRPr>
          </a:p>
        </p:txBody>
      </p:sp>
    </p:spTree>
    <p:extLst>
      <p:ext uri="{BB962C8B-B14F-4D97-AF65-F5344CB8AC3E}">
        <p14:creationId xmlns:p14="http://schemas.microsoft.com/office/powerpoint/2010/main" val="283127714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Summary of Finding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701458" y="1584960"/>
            <a:ext cx="10785148" cy="4833257"/>
          </a:xfrm>
        </p:spPr>
        <p:txBody>
          <a:bodyPr>
            <a:normAutofit fontScale="92500" lnSpcReduction="20000"/>
          </a:bodyPr>
          <a:lstStyle/>
          <a:p>
            <a:pPr marL="457200" lvl="1" indent="0" algn="just">
              <a:lnSpc>
                <a:spcPct val="150000"/>
              </a:lnSpc>
              <a:buNone/>
            </a:pPr>
            <a:r>
              <a:rPr lang="en-GB" sz="2400" dirty="0">
                <a:cs typeface="Arial" panose="020B0604020202020204" pitchFamily="34" charset="0"/>
              </a:rPr>
              <a:t>The study highlights several challenges in implementing book clubs, such as limited access to reading materials, lack of institutional recognition and funding, time constraints, and socio-cultural perceptions that may discourage voluntary reading. To </a:t>
            </a:r>
            <a:r>
              <a:rPr lang="en-GB" sz="2400" dirty="0" smtClean="0">
                <a:cs typeface="Arial" panose="020B0604020202020204" pitchFamily="34" charset="0"/>
              </a:rPr>
              <a:t>realise </a:t>
            </a:r>
            <a:r>
              <a:rPr lang="en-GB" sz="2400" dirty="0">
                <a:cs typeface="Arial" panose="020B0604020202020204" pitchFamily="34" charset="0"/>
              </a:rPr>
              <a:t>their full potential, universities need to recognise book clubs as legitimate forms of academic and personal development, provide space, funding, and formal linkages to student academic support units.</a:t>
            </a:r>
          </a:p>
          <a:p>
            <a:pPr marL="457200" lvl="1" indent="0" algn="just">
              <a:lnSpc>
                <a:spcPct val="150000"/>
              </a:lnSpc>
              <a:buNone/>
            </a:pPr>
            <a:r>
              <a:rPr lang="en-GB" sz="2400" dirty="0">
                <a:cs typeface="Arial" panose="020B0604020202020204" pitchFamily="34" charset="0"/>
              </a:rPr>
              <a:t>In light of these findings, this study strongly recommends the implementation of reading clubs in universities as a means to improve reading </a:t>
            </a:r>
            <a:r>
              <a:rPr lang="en-GB" sz="2400" dirty="0" smtClean="0">
                <a:cs typeface="Arial" panose="020B0604020202020204" pitchFamily="34" charset="0"/>
              </a:rPr>
              <a:t>habits </a:t>
            </a:r>
            <a:r>
              <a:rPr lang="en-GB" sz="2400" dirty="0">
                <a:cs typeface="Arial" panose="020B0604020202020204" pitchFamily="34" charset="0"/>
              </a:rPr>
              <a:t>of students in universities. </a:t>
            </a:r>
          </a:p>
          <a:p>
            <a:pPr marL="457200" lvl="1" indent="0" algn="just">
              <a:lnSpc>
                <a:spcPct val="150000"/>
              </a:lnSpc>
              <a:buNone/>
            </a:pPr>
            <a:endParaRPr lang="en-GB" sz="2400" dirty="0">
              <a:latin typeface="+mj-lt"/>
              <a:cs typeface="Arial" panose="020B0604020202020204" pitchFamily="34" charset="0"/>
            </a:endParaRPr>
          </a:p>
        </p:txBody>
      </p:sp>
    </p:spTree>
    <p:extLst>
      <p:ext uri="{BB962C8B-B14F-4D97-AF65-F5344CB8AC3E}">
        <p14:creationId xmlns:p14="http://schemas.microsoft.com/office/powerpoint/2010/main" val="322183637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61072-71D6-4E7E-AACF-1E6AEDCEFAF8}"/>
              </a:ext>
            </a:extLst>
          </p:cNvPr>
          <p:cNvSpPr>
            <a:spLocks noGrp="1"/>
          </p:cNvSpPr>
          <p:nvPr>
            <p:ph type="title"/>
          </p:nvPr>
        </p:nvSpPr>
        <p:spPr/>
        <p:txBody>
          <a:bodyPr/>
          <a:lstStyle/>
          <a:p>
            <a:r>
              <a:rPr lang="en-GB" b="1" dirty="0" smtClean="0"/>
              <a:t>Conclusion</a:t>
            </a:r>
            <a:r>
              <a:rPr lang="en-GB" dirty="0" smtClean="0"/>
              <a:t> </a:t>
            </a:r>
            <a:endParaRPr lang="en-ZA" dirty="0"/>
          </a:p>
        </p:txBody>
      </p:sp>
      <p:sp>
        <p:nvSpPr>
          <p:cNvPr id="3" name="Content Placeholder 2">
            <a:extLst>
              <a:ext uri="{FF2B5EF4-FFF2-40B4-BE49-F238E27FC236}">
                <a16:creationId xmlns:a16="http://schemas.microsoft.com/office/drawing/2014/main" id="{6A96199A-EA2D-4D41-8B69-718228406C00}"/>
              </a:ext>
            </a:extLst>
          </p:cNvPr>
          <p:cNvSpPr>
            <a:spLocks noGrp="1"/>
          </p:cNvSpPr>
          <p:nvPr>
            <p:ph idx="1"/>
          </p:nvPr>
        </p:nvSpPr>
        <p:spPr>
          <a:xfrm>
            <a:off x="1739467" y="1582994"/>
            <a:ext cx="9870642" cy="3986482"/>
          </a:xfrm>
        </p:spPr>
        <p:txBody>
          <a:bodyPr>
            <a:noAutofit/>
          </a:bodyPr>
          <a:lstStyle/>
          <a:p>
            <a:pPr lvl="1" algn="just"/>
            <a:r>
              <a:rPr lang="en-GB" sz="2400" dirty="0">
                <a:latin typeface="Arial" panose="020B0604020202020204" pitchFamily="34" charset="0"/>
                <a:cs typeface="Arial" panose="020B0604020202020204" pitchFamily="34" charset="0"/>
              </a:rPr>
              <a:t>The study concludes that book clubs are a feasible and impactful intervention for improving student reading habits when implemented thoughtfully and supported </a:t>
            </a:r>
            <a:r>
              <a:rPr lang="en-GB" sz="2400" dirty="0" smtClean="0">
                <a:latin typeface="Arial" panose="020B0604020202020204" pitchFamily="34" charset="0"/>
                <a:cs typeface="Arial" panose="020B0604020202020204" pitchFamily="34" charset="0"/>
              </a:rPr>
              <a:t>systematically. </a:t>
            </a:r>
            <a:endParaRPr lang="en-GB" sz="2400" dirty="0">
              <a:latin typeface="Arial" panose="020B0604020202020204" pitchFamily="34" charset="0"/>
              <a:cs typeface="Arial" panose="020B0604020202020204" pitchFamily="34" charset="0"/>
            </a:endParaRPr>
          </a:p>
          <a:p>
            <a:pPr lvl="1" algn="just"/>
            <a:r>
              <a:rPr lang="en-GB" sz="2400" dirty="0" smtClean="0">
                <a:latin typeface="Arial" panose="020B0604020202020204" pitchFamily="34" charset="0"/>
                <a:cs typeface="Arial" panose="020B0604020202020204" pitchFamily="34" charset="0"/>
              </a:rPr>
              <a:t>This </a:t>
            </a:r>
            <a:r>
              <a:rPr lang="en-GB" sz="2400" dirty="0">
                <a:latin typeface="Arial" panose="020B0604020202020204" pitchFamily="34" charset="0"/>
                <a:cs typeface="Arial" panose="020B0604020202020204" pitchFamily="34" charset="0"/>
              </a:rPr>
              <a:t>study explores the potential of book clubs as a strategic intervention to improve reading habits among university students, focusing on the University of Limpopo. </a:t>
            </a:r>
            <a:endParaRPr lang="en-GB" sz="2400" dirty="0" smtClean="0">
              <a:latin typeface="Arial" panose="020B0604020202020204" pitchFamily="34" charset="0"/>
              <a:cs typeface="Arial" panose="020B0604020202020204" pitchFamily="34" charset="0"/>
            </a:endParaRPr>
          </a:p>
          <a:p>
            <a:pPr lvl="1" algn="just"/>
            <a:r>
              <a:rPr lang="en-GB" sz="2400" dirty="0" smtClean="0">
                <a:latin typeface="Arial" panose="020B0604020202020204" pitchFamily="34" charset="0"/>
                <a:cs typeface="Arial" panose="020B0604020202020204" pitchFamily="34" charset="0"/>
              </a:rPr>
              <a:t>Based on the findings of the study, it </a:t>
            </a:r>
            <a:r>
              <a:rPr lang="en-GB" sz="2400" dirty="0">
                <a:latin typeface="Arial" panose="020B0604020202020204" pitchFamily="34" charset="0"/>
                <a:cs typeface="Arial" panose="020B0604020202020204" pitchFamily="34" charset="0"/>
              </a:rPr>
              <a:t>can be concluded that book clubs had a positive impact on reading habits and attitudes, and therefore increased their motivation to read. </a:t>
            </a:r>
            <a:endParaRPr lang="en-GB"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536874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61072-71D6-4E7E-AACF-1E6AEDCEFAF8}"/>
              </a:ext>
            </a:extLst>
          </p:cNvPr>
          <p:cNvSpPr>
            <a:spLocks noGrp="1"/>
          </p:cNvSpPr>
          <p:nvPr>
            <p:ph type="title"/>
          </p:nvPr>
        </p:nvSpPr>
        <p:spPr/>
        <p:txBody>
          <a:bodyPr/>
          <a:lstStyle/>
          <a:p>
            <a:r>
              <a:rPr lang="en-GB" b="1" dirty="0" smtClean="0"/>
              <a:t>Conclusion</a:t>
            </a:r>
            <a:r>
              <a:rPr lang="en-GB" dirty="0" smtClean="0"/>
              <a:t> </a:t>
            </a:r>
            <a:endParaRPr lang="en-ZA" dirty="0"/>
          </a:p>
        </p:txBody>
      </p:sp>
      <p:sp>
        <p:nvSpPr>
          <p:cNvPr id="3" name="Content Placeholder 2">
            <a:extLst>
              <a:ext uri="{FF2B5EF4-FFF2-40B4-BE49-F238E27FC236}">
                <a16:creationId xmlns:a16="http://schemas.microsoft.com/office/drawing/2014/main" id="{6A96199A-EA2D-4D41-8B69-718228406C00}"/>
              </a:ext>
            </a:extLst>
          </p:cNvPr>
          <p:cNvSpPr>
            <a:spLocks noGrp="1"/>
          </p:cNvSpPr>
          <p:nvPr>
            <p:ph idx="1"/>
          </p:nvPr>
        </p:nvSpPr>
        <p:spPr>
          <a:xfrm>
            <a:off x="1739467" y="1582994"/>
            <a:ext cx="9870642" cy="3986482"/>
          </a:xfrm>
        </p:spPr>
        <p:txBody>
          <a:bodyPr>
            <a:noAutofit/>
          </a:bodyPr>
          <a:lstStyle/>
          <a:p>
            <a:pPr lvl="1" algn="just"/>
            <a:r>
              <a:rPr lang="en-GB" sz="1800" dirty="0">
                <a:latin typeface="Arial" panose="020B0604020202020204" pitchFamily="34" charset="0"/>
                <a:cs typeface="Arial" panose="020B0604020202020204" pitchFamily="34" charset="0"/>
              </a:rPr>
              <a:t>The findings indicate that book clubs can indeed be used as intervention strategies for improving reading habits of students at universities. </a:t>
            </a:r>
          </a:p>
          <a:p>
            <a:pPr lvl="1" algn="just"/>
            <a:r>
              <a:rPr lang="en-GB" sz="1800" dirty="0">
                <a:latin typeface="Arial" panose="020B0604020202020204" pitchFamily="34" charset="0"/>
                <a:cs typeface="Arial" panose="020B0604020202020204" pitchFamily="34" charset="0"/>
              </a:rPr>
              <a:t>Furthermore, the </a:t>
            </a:r>
            <a:r>
              <a:rPr lang="en-GB" sz="1800" dirty="0" smtClean="0">
                <a:latin typeface="Arial" panose="020B0604020202020204" pitchFamily="34" charset="0"/>
                <a:cs typeface="Arial" panose="020B0604020202020204" pitchFamily="34" charset="0"/>
              </a:rPr>
              <a:t>results </a:t>
            </a:r>
            <a:r>
              <a:rPr lang="en-GB" sz="1800" dirty="0">
                <a:latin typeface="Arial" panose="020B0604020202020204" pitchFamily="34" charset="0"/>
                <a:cs typeface="Arial" panose="020B0604020202020204" pitchFamily="34" charset="0"/>
              </a:rPr>
              <a:t>shed light on some of the potential factors contributing to the poor reading habits at universities. </a:t>
            </a:r>
          </a:p>
          <a:p>
            <a:pPr lvl="1" algn="just"/>
            <a:r>
              <a:rPr lang="en-GB" sz="1800" dirty="0" smtClean="0">
                <a:latin typeface="Arial" panose="020B0604020202020204" pitchFamily="34" charset="0"/>
                <a:cs typeface="Arial" panose="020B0604020202020204" pitchFamily="34" charset="0"/>
              </a:rPr>
              <a:t>The </a:t>
            </a:r>
            <a:r>
              <a:rPr lang="en-GB" sz="1800" dirty="0">
                <a:latin typeface="Arial" panose="020B0604020202020204" pitchFamily="34" charset="0"/>
                <a:cs typeface="Arial" panose="020B0604020202020204" pitchFamily="34" charset="0"/>
              </a:rPr>
              <a:t>findings of the study also raise awareness of the importance of book clubs in improving the </a:t>
            </a:r>
            <a:r>
              <a:rPr lang="en-GB" sz="1800" dirty="0" smtClean="0">
                <a:latin typeface="Arial" panose="020B0604020202020204" pitchFamily="34" charset="0"/>
                <a:cs typeface="Arial" panose="020B0604020202020204" pitchFamily="34" charset="0"/>
              </a:rPr>
              <a:t>reading habits </a:t>
            </a:r>
            <a:r>
              <a:rPr lang="en-GB" sz="1800" dirty="0">
                <a:latin typeface="Arial" panose="020B0604020202020204" pitchFamily="34" charset="0"/>
                <a:cs typeface="Arial" panose="020B0604020202020204" pitchFamily="34" charset="0"/>
              </a:rPr>
              <a:t>of students. </a:t>
            </a:r>
            <a:endParaRPr lang="en-GB" sz="1800" dirty="0" smtClean="0">
              <a:latin typeface="Arial" panose="020B0604020202020204" pitchFamily="34" charset="0"/>
              <a:cs typeface="Arial" panose="020B0604020202020204" pitchFamily="34" charset="0"/>
            </a:endParaRPr>
          </a:p>
          <a:p>
            <a:pPr lvl="1" algn="just"/>
            <a:r>
              <a:rPr lang="en-GB" sz="1800" dirty="0" smtClean="0">
                <a:latin typeface="Arial" panose="020B0604020202020204" pitchFamily="34" charset="0"/>
                <a:cs typeface="Arial" panose="020B0604020202020204" pitchFamily="34" charset="0"/>
              </a:rPr>
              <a:t>In </a:t>
            </a:r>
            <a:r>
              <a:rPr lang="en-GB" sz="1800" dirty="0">
                <a:latin typeface="Arial" panose="020B0604020202020204" pitchFamily="34" charset="0"/>
                <a:cs typeface="Arial" panose="020B0604020202020204" pitchFamily="34" charset="0"/>
              </a:rPr>
              <a:t>light of these findings, this study strongly recommends the implementation of reading clubs in universities as a means to improve </a:t>
            </a:r>
            <a:r>
              <a:rPr lang="en-GB" sz="1800" dirty="0" err="1" smtClean="0">
                <a:latin typeface="Arial" panose="020B0604020202020204" pitchFamily="34" charset="0"/>
                <a:cs typeface="Arial" panose="020B0604020202020204" pitchFamily="34" charset="0"/>
              </a:rPr>
              <a:t>readinghabitst</a:t>
            </a:r>
            <a:r>
              <a:rPr lang="en-GB" sz="1800" dirty="0" smtClean="0">
                <a:latin typeface="Arial" panose="020B0604020202020204" pitchFamily="34" charset="0"/>
                <a:cs typeface="Arial" panose="020B0604020202020204" pitchFamily="34" charset="0"/>
              </a:rPr>
              <a:t> </a:t>
            </a:r>
            <a:r>
              <a:rPr lang="en-GB" sz="1800" dirty="0">
                <a:latin typeface="Arial" panose="020B0604020202020204" pitchFamily="34" charset="0"/>
                <a:cs typeface="Arial" panose="020B0604020202020204" pitchFamily="34" charset="0"/>
              </a:rPr>
              <a:t>of students in universities. </a:t>
            </a:r>
            <a:endParaRPr lang="en-ZA"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002757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l="22000" t="-10000" b="-11000"/>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3F95EA-EA7B-41AE-A084-577CC12C912F}"/>
              </a:ext>
            </a:extLst>
          </p:cNvPr>
          <p:cNvSpPr>
            <a:spLocks noGrp="1"/>
          </p:cNvSpPr>
          <p:nvPr>
            <p:ph idx="1"/>
          </p:nvPr>
        </p:nvSpPr>
        <p:spPr>
          <a:xfrm>
            <a:off x="1194521" y="1540189"/>
            <a:ext cx="8915400" cy="3777622"/>
          </a:xfrm>
        </p:spPr>
        <p:txBody>
          <a:bodyPr>
            <a:normAutofit/>
          </a:bodyPr>
          <a:lstStyle/>
          <a:p>
            <a:r>
              <a:rPr lang="en-GB" sz="9600" dirty="0" smtClean="0"/>
              <a:t>Thank </a:t>
            </a:r>
            <a:r>
              <a:rPr lang="en-GB" sz="9600" dirty="0"/>
              <a:t>you </a:t>
            </a:r>
            <a:endParaRPr lang="en-ZA" sz="9600" dirty="0"/>
          </a:p>
        </p:txBody>
      </p:sp>
    </p:spTree>
    <p:extLst>
      <p:ext uri="{BB962C8B-B14F-4D97-AF65-F5344CB8AC3E}">
        <p14:creationId xmlns:p14="http://schemas.microsoft.com/office/powerpoint/2010/main" val="113786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Introduction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531223" y="1584960"/>
            <a:ext cx="10955383" cy="4833257"/>
          </a:xfrm>
        </p:spPr>
        <p:txBody>
          <a:bodyPr>
            <a:normAutofit fontScale="92500" lnSpcReduction="10000"/>
          </a:bodyPr>
          <a:lstStyle/>
          <a:p>
            <a:pPr lvl="1" algn="just">
              <a:lnSpc>
                <a:spcPct val="150000"/>
              </a:lnSpc>
            </a:pPr>
            <a:r>
              <a:rPr lang="en-GB" sz="2400" dirty="0">
                <a:solidFill>
                  <a:srgbClr val="0D0D0D"/>
                </a:solidFill>
                <a:latin typeface="Arial" panose="020B0604020202020204" pitchFamily="34" charset="0"/>
                <a:cs typeface="Arial" panose="020B0604020202020204" pitchFamily="34" charset="0"/>
              </a:rPr>
              <a:t>Reading is a fundamental academic skill that underpins success in higher education. </a:t>
            </a:r>
            <a:endParaRPr lang="en-GB" sz="2400" dirty="0" smtClean="0">
              <a:solidFill>
                <a:srgbClr val="0D0D0D"/>
              </a:solidFill>
              <a:latin typeface="Arial" panose="020B0604020202020204" pitchFamily="34" charset="0"/>
              <a:cs typeface="Arial" panose="020B0604020202020204" pitchFamily="34" charset="0"/>
            </a:endParaRPr>
          </a:p>
          <a:p>
            <a:pPr lvl="1" algn="just">
              <a:lnSpc>
                <a:spcPct val="150000"/>
              </a:lnSpc>
            </a:pPr>
            <a:r>
              <a:rPr lang="en-GB" sz="2400" dirty="0">
                <a:solidFill>
                  <a:srgbClr val="0D0D0D"/>
                </a:solidFill>
                <a:latin typeface="Arial" panose="020B0604020202020204" pitchFamily="34" charset="0"/>
                <a:cs typeface="Arial" panose="020B0604020202020204" pitchFamily="34" charset="0"/>
              </a:rPr>
              <a:t>Book club is broadly believed to give contribution to students’ positive attitude </a:t>
            </a:r>
            <a:r>
              <a:rPr lang="en-GB" sz="2400" dirty="0" smtClean="0">
                <a:solidFill>
                  <a:srgbClr val="0D0D0D"/>
                </a:solidFill>
                <a:latin typeface="Arial" panose="020B0604020202020204" pitchFamily="34" charset="0"/>
                <a:cs typeface="Arial" panose="020B0604020202020204" pitchFamily="34" charset="0"/>
              </a:rPr>
              <a:t>of </a:t>
            </a:r>
            <a:r>
              <a:rPr lang="en-GB" sz="2400" dirty="0">
                <a:solidFill>
                  <a:srgbClr val="0D0D0D"/>
                </a:solidFill>
                <a:latin typeface="Arial" panose="020B0604020202020204" pitchFamily="34" charset="0"/>
                <a:cs typeface="Arial" panose="020B0604020202020204" pitchFamily="34" charset="0"/>
              </a:rPr>
              <a:t>willingness and enjoyment in reading.</a:t>
            </a:r>
          </a:p>
          <a:p>
            <a:pPr lvl="1" algn="just">
              <a:lnSpc>
                <a:spcPct val="150000"/>
              </a:lnSpc>
            </a:pPr>
            <a:r>
              <a:rPr lang="en-GB" sz="2400" dirty="0" smtClean="0">
                <a:solidFill>
                  <a:srgbClr val="0D0D0D"/>
                </a:solidFill>
                <a:latin typeface="Arial" panose="020B0604020202020204" pitchFamily="34" charset="0"/>
                <a:cs typeface="Arial" panose="020B0604020202020204" pitchFamily="34" charset="0"/>
              </a:rPr>
              <a:t>However</a:t>
            </a:r>
            <a:r>
              <a:rPr lang="en-GB" sz="2400" dirty="0">
                <a:solidFill>
                  <a:srgbClr val="0D0D0D"/>
                </a:solidFill>
                <a:latin typeface="Arial" panose="020B0604020202020204" pitchFamily="34" charset="0"/>
                <a:cs typeface="Arial" panose="020B0604020202020204" pitchFamily="34" charset="0"/>
              </a:rPr>
              <a:t>, research has consistently shown that many university students exhibit poor reading habits, which can affect academic performance, critical thinking, and lifelong learning (Pretorius &amp; </a:t>
            </a:r>
            <a:r>
              <a:rPr lang="en-GB" sz="2400" dirty="0" err="1">
                <a:solidFill>
                  <a:srgbClr val="0D0D0D"/>
                </a:solidFill>
                <a:latin typeface="Arial" panose="020B0604020202020204" pitchFamily="34" charset="0"/>
                <a:cs typeface="Arial" panose="020B0604020202020204" pitchFamily="34" charset="0"/>
              </a:rPr>
              <a:t>Currin</a:t>
            </a:r>
            <a:r>
              <a:rPr lang="en-GB" sz="2400" dirty="0">
                <a:solidFill>
                  <a:srgbClr val="0D0D0D"/>
                </a:solidFill>
                <a:latin typeface="Arial" panose="020B0604020202020204" pitchFamily="34" charset="0"/>
                <a:cs typeface="Arial" panose="020B0604020202020204" pitchFamily="34" charset="0"/>
              </a:rPr>
              <a:t>, 2010). </a:t>
            </a:r>
            <a:endParaRPr lang="en-GB" sz="2400" dirty="0" smtClean="0">
              <a:solidFill>
                <a:srgbClr val="0D0D0D"/>
              </a:solidFill>
              <a:latin typeface="Arial" panose="020B0604020202020204" pitchFamily="34" charset="0"/>
              <a:cs typeface="Arial" panose="020B0604020202020204" pitchFamily="34" charset="0"/>
            </a:endParaRPr>
          </a:p>
          <a:p>
            <a:pPr lvl="1" algn="just">
              <a:lnSpc>
                <a:spcPct val="150000"/>
              </a:lnSpc>
            </a:pPr>
            <a:r>
              <a:rPr lang="en-GB" sz="2400" dirty="0" smtClean="0">
                <a:solidFill>
                  <a:srgbClr val="0D0D0D"/>
                </a:solidFill>
                <a:latin typeface="Arial" panose="020B0604020202020204" pitchFamily="34" charset="0"/>
                <a:cs typeface="Arial" panose="020B0604020202020204" pitchFamily="34" charset="0"/>
              </a:rPr>
              <a:t>Prior </a:t>
            </a:r>
            <a:r>
              <a:rPr lang="en-GB" sz="2400" dirty="0">
                <a:solidFill>
                  <a:srgbClr val="0D0D0D"/>
                </a:solidFill>
                <a:latin typeface="Arial" panose="020B0604020202020204" pitchFamily="34" charset="0"/>
                <a:cs typeface="Arial" panose="020B0604020202020204" pitchFamily="34" charset="0"/>
              </a:rPr>
              <a:t>research in South Africa has shown that the reading habits of students entering higher education is lower than is desirable. </a:t>
            </a:r>
            <a:endParaRPr lang="en-GB" sz="2400" dirty="0" smtClean="0">
              <a:solidFill>
                <a:srgbClr val="0D0D0D"/>
              </a:solidFill>
              <a:latin typeface="Arial" panose="020B0604020202020204" pitchFamily="34" charset="0"/>
              <a:cs typeface="Arial" panose="020B0604020202020204" pitchFamily="34" charset="0"/>
            </a:endParaRPr>
          </a:p>
          <a:p>
            <a:pPr lvl="1" algn="just">
              <a:lnSpc>
                <a:spcPct val="150000"/>
              </a:lnSpc>
            </a:pP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04958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a:xfrm>
            <a:off x="1367629" y="148622"/>
            <a:ext cx="8911687" cy="454882"/>
          </a:xfrm>
        </p:spPr>
        <p:txBody>
          <a:bodyPr>
            <a:normAutofit fontScale="90000"/>
          </a:bodyPr>
          <a:lstStyle/>
          <a:p>
            <a:pPr algn="ctr"/>
            <a:r>
              <a:rPr lang="en-GB" b="1" dirty="0" smtClean="0">
                <a:latin typeface="Arial" panose="020B0604020202020204" pitchFamily="34" charset="0"/>
                <a:cs typeface="Arial" panose="020B0604020202020204" pitchFamily="34" charset="0"/>
              </a:rPr>
              <a:t>Introduction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951847" y="822960"/>
            <a:ext cx="10955383" cy="5467241"/>
          </a:xfrm>
        </p:spPr>
        <p:txBody>
          <a:bodyPr>
            <a:normAutofit fontScale="92500" lnSpcReduction="20000"/>
          </a:bodyPr>
          <a:lstStyle/>
          <a:p>
            <a:pPr lvl="1" algn="just">
              <a:lnSpc>
                <a:spcPct val="150000"/>
              </a:lnSpc>
            </a:pPr>
            <a:r>
              <a:rPr lang="en-GB" sz="2400" dirty="0">
                <a:latin typeface="Arial" panose="020B0604020202020204" pitchFamily="34" charset="0"/>
                <a:cs typeface="Arial" panose="020B0604020202020204" pitchFamily="34" charset="0"/>
              </a:rPr>
              <a:t>In South Africa, this challenge is magnified by systemic educational inequalities and linguistic diversity. </a:t>
            </a:r>
            <a:endParaRPr lang="en-GB" sz="2400" dirty="0" smtClean="0">
              <a:latin typeface="Arial" panose="020B0604020202020204" pitchFamily="34" charset="0"/>
              <a:cs typeface="Arial" panose="020B0604020202020204" pitchFamily="34" charset="0"/>
            </a:endParaRPr>
          </a:p>
          <a:p>
            <a:pPr lvl="1" algn="just">
              <a:lnSpc>
                <a:spcPct val="150000"/>
              </a:lnSpc>
            </a:pPr>
            <a:r>
              <a:rPr lang="en-GB" sz="2400" dirty="0" smtClean="0">
                <a:latin typeface="Arial" panose="020B0604020202020204" pitchFamily="34" charset="0"/>
                <a:cs typeface="Arial" panose="020B0604020202020204" pitchFamily="34" charset="0"/>
              </a:rPr>
              <a:t>Students </a:t>
            </a:r>
            <a:r>
              <a:rPr lang="en-GB" sz="2400" dirty="0">
                <a:latin typeface="Arial" panose="020B0604020202020204" pitchFamily="34" charset="0"/>
                <a:cs typeface="Arial" panose="020B0604020202020204" pitchFamily="34" charset="0"/>
              </a:rPr>
              <a:t>often arrive at university without the necessary exposure to academic texts or a reading culture in either their home language or the language of instruction (usually English) (Howie et al., 2017). </a:t>
            </a:r>
            <a:endParaRPr lang="en-GB" sz="2400" dirty="0" smtClean="0">
              <a:latin typeface="Arial" panose="020B0604020202020204" pitchFamily="34" charset="0"/>
              <a:cs typeface="Arial" panose="020B0604020202020204" pitchFamily="34" charset="0"/>
            </a:endParaRPr>
          </a:p>
          <a:p>
            <a:pPr lvl="1" algn="just">
              <a:lnSpc>
                <a:spcPct val="150000"/>
              </a:lnSpc>
            </a:pPr>
            <a:r>
              <a:rPr lang="en-GB" sz="2400" dirty="0" smtClean="0">
                <a:latin typeface="Arial" panose="020B0604020202020204" pitchFamily="34" charset="0"/>
                <a:cs typeface="Arial" panose="020B0604020202020204" pitchFamily="34" charset="0"/>
              </a:rPr>
              <a:t>As </a:t>
            </a:r>
            <a:r>
              <a:rPr lang="en-GB" sz="2400" dirty="0">
                <a:latin typeface="Arial" panose="020B0604020202020204" pitchFamily="34" charset="0"/>
                <a:cs typeface="Arial" panose="020B0604020202020204" pitchFamily="34" charset="0"/>
              </a:rPr>
              <a:t>a result, reading is often viewed as a burdensome academic requirement rather than an enriching intellectual </a:t>
            </a:r>
            <a:r>
              <a:rPr lang="en-GB" sz="2400" dirty="0" smtClean="0">
                <a:latin typeface="Arial" panose="020B0604020202020204" pitchFamily="34" charset="0"/>
                <a:cs typeface="Arial" panose="020B0604020202020204" pitchFamily="34" charset="0"/>
              </a:rPr>
              <a:t>activity</a:t>
            </a:r>
          </a:p>
          <a:p>
            <a:pPr lvl="1" algn="just">
              <a:lnSpc>
                <a:spcPct val="150000"/>
              </a:lnSpc>
            </a:pPr>
            <a:r>
              <a:rPr lang="en-GB" sz="2400" dirty="0" smtClean="0">
                <a:solidFill>
                  <a:srgbClr val="0D0D0D"/>
                </a:solidFill>
                <a:latin typeface="Arial" panose="020B0604020202020204" pitchFamily="34" charset="0"/>
                <a:cs typeface="Arial" panose="020B0604020202020204" pitchFamily="34" charset="0"/>
              </a:rPr>
              <a:t>High-level </a:t>
            </a:r>
            <a:r>
              <a:rPr lang="en-GB" sz="2400" dirty="0">
                <a:solidFill>
                  <a:srgbClr val="0D0D0D"/>
                </a:solidFill>
                <a:latin typeface="Arial" panose="020B0604020202020204" pitchFamily="34" charset="0"/>
                <a:cs typeface="Arial" panose="020B0604020202020204" pitchFamily="34" charset="0"/>
              </a:rPr>
              <a:t>interest in this area is also being driven by concern about the widespread decline in reading habits of students. In response to this issue, this research study was conducted to investigate reading clubs as </a:t>
            </a:r>
            <a:r>
              <a:rPr lang="en-GB" sz="2400" dirty="0" smtClean="0">
                <a:solidFill>
                  <a:srgbClr val="0D0D0D"/>
                </a:solidFill>
                <a:latin typeface="Arial" panose="020B0604020202020204" pitchFamily="34" charset="0"/>
                <a:cs typeface="Arial" panose="020B0604020202020204" pitchFamily="34" charset="0"/>
              </a:rPr>
              <a:t>an </a:t>
            </a:r>
            <a:r>
              <a:rPr lang="en-GB" sz="2400" dirty="0">
                <a:solidFill>
                  <a:srgbClr val="0D0D0D"/>
                </a:solidFill>
                <a:latin typeface="Arial" panose="020B0604020202020204" pitchFamily="34" charset="0"/>
                <a:cs typeface="Arial" panose="020B0604020202020204" pitchFamily="34" charset="0"/>
              </a:rPr>
              <a:t>intervention towards improving reading </a:t>
            </a:r>
            <a:r>
              <a:rPr lang="en-GB" sz="2400" dirty="0" smtClean="0">
                <a:solidFill>
                  <a:srgbClr val="0D0D0D"/>
                </a:solidFill>
                <a:latin typeface="Arial" panose="020B0604020202020204" pitchFamily="34" charset="0"/>
                <a:cs typeface="Arial" panose="020B0604020202020204" pitchFamily="34" charset="0"/>
              </a:rPr>
              <a:t>habits </a:t>
            </a:r>
            <a:r>
              <a:rPr lang="en-GB" sz="2400" dirty="0">
                <a:solidFill>
                  <a:srgbClr val="0D0D0D"/>
                </a:solidFill>
                <a:latin typeface="Arial" panose="020B0604020202020204" pitchFamily="34" charset="0"/>
                <a:cs typeface="Arial" panose="020B0604020202020204" pitchFamily="34" charset="0"/>
              </a:rPr>
              <a:t>at </a:t>
            </a:r>
            <a:r>
              <a:rPr lang="en-GB" sz="2400" dirty="0" smtClean="0">
                <a:solidFill>
                  <a:srgbClr val="0D0D0D"/>
                </a:solidFill>
                <a:latin typeface="Arial" panose="020B0604020202020204" pitchFamily="34" charset="0"/>
                <a:cs typeface="Arial" panose="020B0604020202020204" pitchFamily="34" charset="0"/>
              </a:rPr>
              <a:t>the </a:t>
            </a:r>
            <a:r>
              <a:rPr lang="en-GB" sz="2400" dirty="0" err="1" smtClean="0">
                <a:solidFill>
                  <a:srgbClr val="0D0D0D"/>
                </a:solidFill>
                <a:latin typeface="Arial" panose="020B0604020202020204" pitchFamily="34" charset="0"/>
                <a:cs typeface="Arial" panose="020B0604020202020204" pitchFamily="34" charset="0"/>
              </a:rPr>
              <a:t>Universiti</a:t>
            </a:r>
            <a:r>
              <a:rPr lang="en-GB" sz="2400" dirty="0" smtClean="0">
                <a:solidFill>
                  <a:srgbClr val="0D0D0D"/>
                </a:solidFill>
                <a:latin typeface="Arial" panose="020B0604020202020204" pitchFamily="34" charset="0"/>
                <a:cs typeface="Arial" panose="020B0604020202020204" pitchFamily="34" charset="0"/>
              </a:rPr>
              <a:t> of Limpopo…</a:t>
            </a:r>
            <a:endParaRPr lang="en-GB" sz="2400" dirty="0">
              <a:solidFill>
                <a:srgbClr val="0D0D0D"/>
              </a:solidFill>
              <a:latin typeface="Arial" panose="020B0604020202020204" pitchFamily="34" charset="0"/>
              <a:cs typeface="Arial" panose="020B0604020202020204" pitchFamily="34" charset="0"/>
            </a:endParaRPr>
          </a:p>
          <a:p>
            <a:pPr lvl="1" algn="just">
              <a:lnSpc>
                <a:spcPct val="150000"/>
              </a:lnSpc>
            </a:pP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26213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Introduction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531223" y="1584960"/>
            <a:ext cx="10955383" cy="4833257"/>
          </a:xfrm>
        </p:spPr>
        <p:txBody>
          <a:bodyPr>
            <a:normAutofit/>
          </a:bodyPr>
          <a:lstStyle/>
          <a:p>
            <a:pPr lvl="1" algn="just">
              <a:lnSpc>
                <a:spcPct val="150000"/>
              </a:lnSpc>
            </a:pPr>
            <a:r>
              <a:rPr lang="en-GB" sz="2400" dirty="0" smtClean="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where many students are first-generation university attendees and come from rural </a:t>
            </a:r>
            <a:r>
              <a:rPr lang="en-GB" sz="2400" dirty="0" smtClean="0">
                <a:latin typeface="Arial" panose="020B0604020202020204" pitchFamily="34" charset="0"/>
                <a:cs typeface="Arial" panose="020B0604020202020204" pitchFamily="34" charset="0"/>
              </a:rPr>
              <a:t>communities. </a:t>
            </a:r>
            <a:r>
              <a:rPr lang="en-GB" sz="2400" dirty="0">
                <a:latin typeface="Arial" panose="020B0604020202020204" pitchFamily="34" charset="0"/>
                <a:cs typeface="Arial" panose="020B0604020202020204" pitchFamily="34" charset="0"/>
              </a:rPr>
              <a:t>P</a:t>
            </a:r>
            <a:r>
              <a:rPr lang="en-GB" sz="2400" dirty="0" smtClean="0">
                <a:latin typeface="Arial" panose="020B0604020202020204" pitchFamily="34" charset="0"/>
                <a:cs typeface="Arial" panose="020B0604020202020204" pitchFamily="34" charset="0"/>
              </a:rPr>
              <a:t>oor </a:t>
            </a:r>
            <a:r>
              <a:rPr lang="en-GB" sz="2400" dirty="0">
                <a:latin typeface="Arial" panose="020B0604020202020204" pitchFamily="34" charset="0"/>
                <a:cs typeface="Arial" panose="020B0604020202020204" pitchFamily="34" charset="0"/>
              </a:rPr>
              <a:t>reading habits can present a significant academic </a:t>
            </a:r>
            <a:r>
              <a:rPr lang="en-GB" sz="2400" dirty="0" smtClean="0">
                <a:latin typeface="Arial" panose="020B0604020202020204" pitchFamily="34" charset="0"/>
                <a:cs typeface="Arial" panose="020B0604020202020204" pitchFamily="34" charset="0"/>
              </a:rPr>
              <a:t>difficulty. </a:t>
            </a:r>
          </a:p>
          <a:p>
            <a:pPr lvl="1" algn="just">
              <a:lnSpc>
                <a:spcPct val="150000"/>
              </a:lnSpc>
            </a:pPr>
            <a:r>
              <a:rPr lang="en-GB" sz="2400" dirty="0" smtClean="0">
                <a:latin typeface="Arial" panose="020B0604020202020204" pitchFamily="34" charset="0"/>
                <a:cs typeface="Arial" panose="020B0604020202020204" pitchFamily="34" charset="0"/>
              </a:rPr>
              <a:t>Developing </a:t>
            </a:r>
            <a:r>
              <a:rPr lang="en-GB" sz="2400" dirty="0">
                <a:latin typeface="Arial" panose="020B0604020202020204" pitchFamily="34" charset="0"/>
                <a:cs typeface="Arial" panose="020B0604020202020204" pitchFamily="34" charset="0"/>
              </a:rPr>
              <a:t>reading habits is not simply a matter of personal choice, but one that intersects with institutional policy, language planning, and curriculum design. Interventions such as multilingual book clubs could serve as low-cost, high-impact solutions to improve reading engagement, literacy levels, and academic outcomes</a:t>
            </a:r>
            <a:r>
              <a:rPr lang="en-GB" sz="2400" dirty="0" smtClean="0">
                <a:latin typeface="Arial" panose="020B0604020202020204" pitchFamily="34" charset="0"/>
                <a:cs typeface="Arial" panose="020B0604020202020204" pitchFamily="34" charset="0"/>
              </a:rPr>
              <a:t>.</a:t>
            </a:r>
          </a:p>
          <a:p>
            <a:pPr marL="457200" lvl="1" indent="0" algn="just">
              <a:lnSpc>
                <a:spcPct val="150000"/>
              </a:lnSpc>
              <a:buNone/>
            </a:pP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072044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15000"/>
          </a:blip>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Problem statement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531223" y="1584960"/>
            <a:ext cx="10955383" cy="4833257"/>
          </a:xfrm>
        </p:spPr>
        <p:txBody>
          <a:bodyPr>
            <a:noAutofit/>
          </a:bodyPr>
          <a:lstStyle/>
          <a:p>
            <a:pPr algn="just"/>
            <a:r>
              <a:rPr lang="en-US" sz="2400" dirty="0" smtClean="0">
                <a:solidFill>
                  <a:schemeClr val="tx1"/>
                </a:solidFill>
                <a:latin typeface="Arial" panose="020B0604020202020204" pitchFamily="34" charset="0"/>
                <a:cs typeface="Arial" panose="020B0604020202020204" pitchFamily="34" charset="0"/>
              </a:rPr>
              <a:t>Most </a:t>
            </a:r>
            <a:r>
              <a:rPr lang="en-US" sz="2400" dirty="0">
                <a:solidFill>
                  <a:schemeClr val="tx1"/>
                </a:solidFill>
                <a:latin typeface="Arial" panose="020B0604020202020204" pitchFamily="34" charset="0"/>
                <a:cs typeface="Arial" panose="020B0604020202020204" pitchFamily="34" charset="0"/>
              </a:rPr>
              <a:t>research conducted in South </a:t>
            </a:r>
            <a:r>
              <a:rPr lang="en-US" sz="2400" dirty="0" smtClean="0">
                <a:solidFill>
                  <a:schemeClr val="tx1"/>
                </a:solidFill>
                <a:latin typeface="Arial" panose="020B0604020202020204" pitchFamily="34" charset="0"/>
                <a:cs typeface="Arial" panose="020B0604020202020204" pitchFamily="34" charset="0"/>
              </a:rPr>
              <a:t>Africa including that of Pretorius and </a:t>
            </a:r>
            <a:r>
              <a:rPr lang="en-US" sz="2400" dirty="0" err="1" smtClean="0">
                <a:solidFill>
                  <a:schemeClr val="tx1"/>
                </a:solidFill>
                <a:latin typeface="Arial" panose="020B0604020202020204" pitchFamily="34" charset="0"/>
                <a:cs typeface="Arial" panose="020B0604020202020204" pitchFamily="34" charset="0"/>
              </a:rPr>
              <a:t>Currin</a:t>
            </a:r>
            <a:r>
              <a:rPr lang="en-US" sz="2400" dirty="0" smtClean="0">
                <a:solidFill>
                  <a:schemeClr val="tx1"/>
                </a:solidFill>
                <a:latin typeface="Arial" panose="020B0604020202020204" pitchFamily="34" charset="0"/>
                <a:cs typeface="Arial" panose="020B0604020202020204" pitchFamily="34" charset="0"/>
              </a:rPr>
              <a:t> (2010) </a:t>
            </a:r>
            <a:r>
              <a:rPr lang="en-US" sz="2400" dirty="0">
                <a:solidFill>
                  <a:schemeClr val="tx1"/>
                </a:solidFill>
                <a:latin typeface="Arial" panose="020B0604020202020204" pitchFamily="34" charset="0"/>
                <a:cs typeface="Arial" panose="020B0604020202020204" pitchFamily="34" charset="0"/>
              </a:rPr>
              <a:t>has shown that the reading habits of students entering </a:t>
            </a:r>
            <a:r>
              <a:rPr lang="en-US" sz="2400" dirty="0" smtClean="0">
                <a:solidFill>
                  <a:schemeClr val="tx1"/>
                </a:solidFill>
                <a:latin typeface="Arial" panose="020B0604020202020204" pitchFamily="34" charset="0"/>
                <a:cs typeface="Arial" panose="020B0604020202020204" pitchFamily="34" charset="0"/>
              </a:rPr>
              <a:t>un</a:t>
            </a:r>
            <a:r>
              <a:rPr lang="en-US" sz="2400" dirty="0" smtClean="0">
                <a:solidFill>
                  <a:schemeClr val="tx1"/>
                </a:solidFill>
                <a:latin typeface="Arial" panose="020B0604020202020204" pitchFamily="34" charset="0"/>
                <a:cs typeface="Arial" panose="020B0604020202020204" pitchFamily="34" charset="0"/>
              </a:rPr>
              <a:t>iversities </a:t>
            </a:r>
            <a:r>
              <a:rPr lang="en-US" sz="2400" dirty="0">
                <a:solidFill>
                  <a:schemeClr val="tx1"/>
                </a:solidFill>
                <a:latin typeface="Arial" panose="020B0604020202020204" pitchFamily="34" charset="0"/>
                <a:cs typeface="Arial" panose="020B0604020202020204" pitchFamily="34" charset="0"/>
              </a:rPr>
              <a:t>are lower </a:t>
            </a:r>
            <a:r>
              <a:rPr lang="en-US" sz="2400" dirty="0" smtClean="0">
                <a:solidFill>
                  <a:schemeClr val="tx1"/>
                </a:solidFill>
                <a:latin typeface="Arial" panose="020B0604020202020204" pitchFamily="34" charset="0"/>
                <a:cs typeface="Arial" panose="020B0604020202020204" pitchFamily="34" charset="0"/>
              </a:rPr>
              <a:t>than expected. This </a:t>
            </a:r>
            <a:r>
              <a:rPr lang="en-US" sz="2400" dirty="0">
                <a:solidFill>
                  <a:schemeClr val="tx1"/>
                </a:solidFill>
                <a:latin typeface="Arial" panose="020B0604020202020204" pitchFamily="34" charset="0"/>
                <a:cs typeface="Arial" panose="020B0604020202020204" pitchFamily="34" charset="0"/>
              </a:rPr>
              <a:t>concern is compounded by broader trends indicating a widespread decline in reading habits among students at the tertiary level, </a:t>
            </a:r>
            <a:r>
              <a:rPr lang="en-US" sz="2400" dirty="0" smtClean="0">
                <a:solidFill>
                  <a:schemeClr val="tx1"/>
                </a:solidFill>
                <a:latin typeface="Arial" panose="020B0604020202020204" pitchFamily="34" charset="0"/>
                <a:cs typeface="Arial" panose="020B0604020202020204" pitchFamily="34" charset="0"/>
              </a:rPr>
              <a:t>which according to </a:t>
            </a:r>
            <a:r>
              <a:rPr lang="en-US" sz="2400" dirty="0" err="1" smtClean="0">
                <a:solidFill>
                  <a:schemeClr val="tx1"/>
                </a:solidFill>
                <a:latin typeface="Arial" panose="020B0604020202020204" pitchFamily="34" charset="0"/>
                <a:cs typeface="Arial" panose="020B0604020202020204" pitchFamily="34" charset="0"/>
              </a:rPr>
              <a:t>Spaull</a:t>
            </a:r>
            <a:r>
              <a:rPr lang="en-US" sz="2400" dirty="0" smtClean="0">
                <a:solidFill>
                  <a:schemeClr val="tx1"/>
                </a:solidFill>
                <a:latin typeface="Arial" panose="020B0604020202020204" pitchFamily="34" charset="0"/>
                <a:cs typeface="Arial" panose="020B0604020202020204" pitchFamily="34" charset="0"/>
              </a:rPr>
              <a:t> (2013) and </a:t>
            </a:r>
            <a:r>
              <a:rPr lang="en-US" sz="2400" dirty="0" err="1" smtClean="0">
                <a:solidFill>
                  <a:schemeClr val="tx1"/>
                </a:solidFill>
                <a:latin typeface="Arial" panose="020B0604020202020204" pitchFamily="34" charset="0"/>
                <a:cs typeface="Arial" panose="020B0604020202020204" pitchFamily="34" charset="0"/>
              </a:rPr>
              <a:t>Machet</a:t>
            </a:r>
            <a:r>
              <a:rPr lang="en-US" sz="2400" dirty="0" smtClean="0">
                <a:solidFill>
                  <a:schemeClr val="tx1"/>
                </a:solidFill>
                <a:latin typeface="Arial" panose="020B0604020202020204" pitchFamily="34" charset="0"/>
                <a:cs typeface="Arial" panose="020B0604020202020204" pitchFamily="34" charset="0"/>
              </a:rPr>
              <a:t> (2002) </a:t>
            </a:r>
            <a:r>
              <a:rPr lang="en-US" sz="2400" dirty="0">
                <a:solidFill>
                  <a:schemeClr val="tx1"/>
                </a:solidFill>
                <a:latin typeface="Arial" panose="020B0604020202020204" pitchFamily="34" charset="0"/>
                <a:cs typeface="Arial" panose="020B0604020202020204" pitchFamily="34" charset="0"/>
              </a:rPr>
              <a:t>threatens academic success and long-term educational </a:t>
            </a:r>
            <a:r>
              <a:rPr lang="en-US" sz="2400" dirty="0" smtClean="0">
                <a:solidFill>
                  <a:schemeClr val="tx1"/>
                </a:solidFill>
                <a:latin typeface="Arial" panose="020B0604020202020204" pitchFamily="34" charset="0"/>
                <a:cs typeface="Arial" panose="020B0604020202020204" pitchFamily="34" charset="0"/>
              </a:rPr>
              <a:t>outcomes. </a:t>
            </a:r>
          </a:p>
          <a:p>
            <a:pPr algn="just"/>
            <a:r>
              <a:rPr lang="en-US" sz="2400" dirty="0" smtClean="0">
                <a:solidFill>
                  <a:schemeClr val="tx1"/>
                </a:solidFill>
                <a:latin typeface="Arial" panose="020B0604020202020204" pitchFamily="34" charset="0"/>
                <a:cs typeface="Arial" panose="020B0604020202020204" pitchFamily="34" charset="0"/>
              </a:rPr>
              <a:t>Poor </a:t>
            </a:r>
            <a:r>
              <a:rPr lang="en-US" sz="2400" dirty="0">
                <a:solidFill>
                  <a:schemeClr val="tx1"/>
                </a:solidFill>
                <a:latin typeface="Arial" panose="020B0604020202020204" pitchFamily="34" charset="0"/>
                <a:cs typeface="Arial" panose="020B0604020202020204" pitchFamily="34" charset="0"/>
              </a:rPr>
              <a:t>reading engagement tends to lead to a limited vocabulary, underdeveloped comprehension skills, and an inability to critically engage with academic texts, skills that are required for success in the institution of higher education.</a:t>
            </a:r>
          </a:p>
          <a:p>
            <a:pPr marL="0" indent="0" algn="just">
              <a:buNone/>
            </a:pPr>
            <a:endParaRPr lang="en-US" sz="2400" dirty="0">
              <a:solidFill>
                <a:schemeClr val="tx1"/>
              </a:solidFill>
            </a:endParaRPr>
          </a:p>
        </p:txBody>
      </p:sp>
    </p:spTree>
    <p:extLst>
      <p:ext uri="{BB962C8B-B14F-4D97-AF65-F5344CB8AC3E}">
        <p14:creationId xmlns:p14="http://schemas.microsoft.com/office/powerpoint/2010/main" val="1264193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2">
            <a:alphaModFix amt="15000"/>
          </a:blip>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Problem statement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531223" y="1584960"/>
            <a:ext cx="10955383" cy="4833257"/>
          </a:xfrm>
        </p:spPr>
        <p:txBody>
          <a:bodyPr>
            <a:noAutofit/>
          </a:bodyPr>
          <a:lstStyle/>
          <a:p>
            <a:pPr algn="just"/>
            <a:r>
              <a:rPr lang="en-US" sz="2400" dirty="0" smtClean="0">
                <a:solidFill>
                  <a:schemeClr val="tx1"/>
                </a:solidFill>
                <a:latin typeface="Arial" panose="020B0604020202020204" pitchFamily="34" charset="0"/>
                <a:cs typeface="Arial" panose="020B0604020202020204" pitchFamily="34" charset="0"/>
              </a:rPr>
              <a:t>In response to this pressing issue, this study investigates the potential of book clubs as an intervention to improve reading habits at universities. According to Rosenberg (2003) and Parry (2004) book clubs have long been acknowledged as effective mechanisms for fostering a love of books, increasing understanding, and encouraging frequent reading habits. </a:t>
            </a:r>
          </a:p>
          <a:p>
            <a:pPr algn="just"/>
            <a:r>
              <a:rPr lang="en-US" sz="2400" dirty="0" smtClean="0">
                <a:solidFill>
                  <a:schemeClr val="tx1"/>
                </a:solidFill>
                <a:latin typeface="Arial" panose="020B0604020202020204" pitchFamily="34" charset="0"/>
                <a:cs typeface="Arial" panose="020B0604020202020204" pitchFamily="34" charset="0"/>
              </a:rPr>
              <a:t>At a university level, book clubs offer a group and casual context for students to become actively and socially involved with various books, providing a stress-free environment that promotes voluntary reading and discussion. By examining the implementation of book clubs at the University of Limpopo, this research aims to investigate their contribution towards enhancing the reading culture among students and fostering a better reading habit within the campus community.</a:t>
            </a:r>
            <a:endParaRPr 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935835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Literature Review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1060704" y="1584960"/>
            <a:ext cx="10954512" cy="4998720"/>
          </a:xfrm>
        </p:spPr>
        <p:txBody>
          <a:bodyPr>
            <a:normAutofit fontScale="92500"/>
          </a:bodyPr>
          <a:lstStyle/>
          <a:p>
            <a:pPr marL="457200" lvl="1" indent="0" algn="just">
              <a:lnSpc>
                <a:spcPct val="150000"/>
              </a:lnSpc>
              <a:buNone/>
            </a:pPr>
            <a:r>
              <a:rPr lang="en-GB" sz="2400" dirty="0">
                <a:latin typeface="+mj-lt"/>
                <a:cs typeface="Arial" panose="020B0604020202020204" pitchFamily="34" charset="0"/>
              </a:rPr>
              <a:t>Reading is a fundamental academic skill that underpins success in higher education. However, research has consistently shown that many university students exhibit poor reading habits, which can affect academic performance, critical thinking, and lifelong learning (Pretorius &amp; </a:t>
            </a:r>
            <a:r>
              <a:rPr lang="en-GB" sz="2400" dirty="0" err="1">
                <a:latin typeface="+mj-lt"/>
                <a:cs typeface="Arial" panose="020B0604020202020204" pitchFamily="34" charset="0"/>
              </a:rPr>
              <a:t>Currin</a:t>
            </a:r>
            <a:r>
              <a:rPr lang="en-GB" sz="2400" dirty="0">
                <a:latin typeface="+mj-lt"/>
                <a:cs typeface="Arial" panose="020B0604020202020204" pitchFamily="34" charset="0"/>
              </a:rPr>
              <a:t>, 2010). </a:t>
            </a:r>
            <a:endParaRPr lang="en-GB" sz="2400" dirty="0" smtClean="0">
              <a:latin typeface="+mj-lt"/>
              <a:cs typeface="Arial" panose="020B0604020202020204" pitchFamily="34" charset="0"/>
            </a:endParaRPr>
          </a:p>
          <a:p>
            <a:pPr marL="457200" lvl="1" indent="0" algn="just">
              <a:lnSpc>
                <a:spcPct val="150000"/>
              </a:lnSpc>
              <a:buNone/>
            </a:pPr>
            <a:r>
              <a:rPr lang="en-GB" sz="2400" dirty="0" smtClean="0">
                <a:latin typeface="+mj-lt"/>
                <a:cs typeface="Arial" panose="020B0604020202020204" pitchFamily="34" charset="0"/>
              </a:rPr>
              <a:t>This </a:t>
            </a:r>
            <a:r>
              <a:rPr lang="en-GB" sz="2400" dirty="0">
                <a:latin typeface="+mj-lt"/>
                <a:cs typeface="Arial" panose="020B0604020202020204" pitchFamily="34" charset="0"/>
              </a:rPr>
              <a:t>review explores literature related to reading habits among university students, the role of book clubs as interventions, and how these interventions have been implemented in various educational contexts, with a focus on relevance to the South African higher education context</a:t>
            </a:r>
          </a:p>
        </p:txBody>
      </p:sp>
    </p:spTree>
    <p:extLst>
      <p:ext uri="{BB962C8B-B14F-4D97-AF65-F5344CB8AC3E}">
        <p14:creationId xmlns:p14="http://schemas.microsoft.com/office/powerpoint/2010/main" val="9546158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Literature Review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531223" y="1584960"/>
            <a:ext cx="10955383" cy="4833257"/>
          </a:xfrm>
        </p:spPr>
        <p:txBody>
          <a:bodyPr>
            <a:normAutofit/>
          </a:bodyPr>
          <a:lstStyle/>
          <a:p>
            <a:pPr marL="457200" lvl="1" indent="0" algn="just">
              <a:lnSpc>
                <a:spcPct val="150000"/>
              </a:lnSpc>
              <a:buNone/>
            </a:pPr>
            <a:r>
              <a:rPr lang="en-GB" sz="2400" dirty="0" smtClean="0">
                <a:latin typeface="+mj-lt"/>
                <a:cs typeface="Arial" panose="020B0604020202020204" pitchFamily="34" charset="0"/>
              </a:rPr>
              <a:t>An </a:t>
            </a:r>
            <a:r>
              <a:rPr lang="en-GB" sz="2400" dirty="0">
                <a:latin typeface="+mj-lt"/>
                <a:cs typeface="Arial" panose="020B0604020202020204" pitchFamily="34" charset="0"/>
              </a:rPr>
              <a:t>increasing amount of research indicates that university students' reading habits </a:t>
            </a:r>
            <a:r>
              <a:rPr lang="en-GB" sz="2400" dirty="0" smtClean="0">
                <a:latin typeface="+mj-lt"/>
                <a:cs typeface="Arial" panose="020B0604020202020204" pitchFamily="34" charset="0"/>
              </a:rPr>
              <a:t>in South African and Africa are </a:t>
            </a:r>
            <a:r>
              <a:rPr lang="en-GB" sz="2400" dirty="0">
                <a:latin typeface="+mj-lt"/>
                <a:cs typeface="Arial" panose="020B0604020202020204" pitchFamily="34" charset="0"/>
              </a:rPr>
              <a:t>deteriorating in terms of both frequency and depth. </a:t>
            </a:r>
            <a:endParaRPr lang="en-GB" sz="2400" dirty="0" smtClean="0">
              <a:latin typeface="+mj-lt"/>
              <a:cs typeface="Arial" panose="020B0604020202020204" pitchFamily="34" charset="0"/>
            </a:endParaRPr>
          </a:p>
          <a:p>
            <a:pPr marL="457200" lvl="1" indent="0" algn="just">
              <a:lnSpc>
                <a:spcPct val="150000"/>
              </a:lnSpc>
              <a:buNone/>
            </a:pPr>
            <a:r>
              <a:rPr lang="en-GB" sz="2400" dirty="0" smtClean="0">
                <a:latin typeface="+mj-lt"/>
                <a:cs typeface="Arial" panose="020B0604020202020204" pitchFamily="34" charset="0"/>
              </a:rPr>
              <a:t>According </a:t>
            </a:r>
            <a:r>
              <a:rPr lang="en-GB" sz="2400" dirty="0">
                <a:latin typeface="+mj-lt"/>
                <a:cs typeface="Arial" panose="020B0604020202020204" pitchFamily="34" charset="0"/>
              </a:rPr>
              <a:t>to Pretorius and </a:t>
            </a:r>
            <a:r>
              <a:rPr lang="en-GB" sz="2400" dirty="0" err="1">
                <a:latin typeface="+mj-lt"/>
                <a:cs typeface="Arial" panose="020B0604020202020204" pitchFamily="34" charset="0"/>
              </a:rPr>
              <a:t>Currin</a:t>
            </a:r>
            <a:r>
              <a:rPr lang="en-GB" sz="2400" dirty="0">
                <a:latin typeface="+mj-lt"/>
                <a:cs typeface="Arial" panose="020B0604020202020204" pitchFamily="34" charset="0"/>
              </a:rPr>
              <a:t> (2010), this trend has significant ramifications for lifelong learning, intellectual growth, and academic achievement. Therefore, it is crucial to comprehend university students' reading habits in order to design interventions like book clubs. This includes knowing what, how, and why they read</a:t>
            </a:r>
            <a:r>
              <a:rPr lang="en-GB" sz="2400" dirty="0" smtClean="0">
                <a:latin typeface="+mj-lt"/>
                <a:cs typeface="Arial" panose="020B0604020202020204" pitchFamily="34" charset="0"/>
              </a:rPr>
              <a:t>.</a:t>
            </a:r>
          </a:p>
          <a:p>
            <a:pPr marL="457200" lvl="1" indent="0" algn="just">
              <a:lnSpc>
                <a:spcPct val="150000"/>
              </a:lnSpc>
              <a:buNone/>
            </a:pPr>
            <a:endParaRPr lang="en-GB" sz="2400" dirty="0">
              <a:latin typeface="+mj-lt"/>
              <a:cs typeface="Arial" panose="020B0604020202020204" pitchFamily="34" charset="0"/>
            </a:endParaRPr>
          </a:p>
        </p:txBody>
      </p:sp>
    </p:spTree>
    <p:extLst>
      <p:ext uri="{BB962C8B-B14F-4D97-AF65-F5344CB8AC3E}">
        <p14:creationId xmlns:p14="http://schemas.microsoft.com/office/powerpoint/2010/main" val="2180178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EFCA1-CA49-4B1B-A9CA-D3BFF85199C9}"/>
              </a:ext>
            </a:extLst>
          </p:cNvPr>
          <p:cNvSpPr>
            <a:spLocks noGrp="1"/>
          </p:cNvSpPr>
          <p:nvPr>
            <p:ph type="title"/>
          </p:nvPr>
        </p:nvSpPr>
        <p:spPr/>
        <p:txBody>
          <a:bodyPr/>
          <a:lstStyle/>
          <a:p>
            <a:pPr algn="ctr"/>
            <a:r>
              <a:rPr lang="en-GB" b="1" dirty="0" smtClean="0">
                <a:latin typeface="Arial" panose="020B0604020202020204" pitchFamily="34" charset="0"/>
                <a:cs typeface="Arial" panose="020B0604020202020204" pitchFamily="34" charset="0"/>
              </a:rPr>
              <a:t>Literature Review </a:t>
            </a:r>
            <a:endParaRPr lang="en-ZA"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AFD2A3E-5F06-4AE6-8674-81A91DA57325}"/>
              </a:ext>
            </a:extLst>
          </p:cNvPr>
          <p:cNvSpPr>
            <a:spLocks noGrp="1"/>
          </p:cNvSpPr>
          <p:nvPr>
            <p:ph idx="1"/>
          </p:nvPr>
        </p:nvSpPr>
        <p:spPr>
          <a:xfrm>
            <a:off x="531223" y="1584960"/>
            <a:ext cx="10955383" cy="4833257"/>
          </a:xfrm>
        </p:spPr>
        <p:txBody>
          <a:bodyPr>
            <a:normAutofit/>
          </a:bodyPr>
          <a:lstStyle/>
          <a:p>
            <a:pPr marL="0" indent="0">
              <a:buNone/>
            </a:pPr>
            <a:r>
              <a:rPr lang="en-GB" dirty="0">
                <a:cs typeface="Arial" panose="020B0604020202020204" pitchFamily="34" charset="0"/>
              </a:rPr>
              <a:t>Several factors </a:t>
            </a:r>
            <a:r>
              <a:rPr lang="en-GB" dirty="0" smtClean="0">
                <a:cs typeface="Arial" panose="020B0604020202020204" pitchFamily="34" charset="0"/>
              </a:rPr>
              <a:t>that influence </a:t>
            </a:r>
            <a:r>
              <a:rPr lang="en-GB" dirty="0">
                <a:cs typeface="Arial" panose="020B0604020202020204" pitchFamily="34" charset="0"/>
              </a:rPr>
              <a:t>the reading habits of students in higher </a:t>
            </a:r>
            <a:r>
              <a:rPr lang="en-GB" dirty="0" smtClean="0">
                <a:cs typeface="Arial" panose="020B0604020202020204" pitchFamily="34" charset="0"/>
              </a:rPr>
              <a:t>education are:</a:t>
            </a:r>
            <a:endParaRPr lang="en-ZA" dirty="0">
              <a:cs typeface="Arial" panose="020B0604020202020204" pitchFamily="34" charset="0"/>
            </a:endParaRPr>
          </a:p>
          <a:p>
            <a:pPr lvl="0"/>
            <a:r>
              <a:rPr lang="en-GB" dirty="0">
                <a:cs typeface="Arial" panose="020B0604020202020204" pitchFamily="34" charset="0"/>
              </a:rPr>
              <a:t>Access to Resources: In under-resourced institutions, </a:t>
            </a:r>
            <a:r>
              <a:rPr lang="en-GB" dirty="0" smtClean="0">
                <a:cs typeface="Arial" panose="020B0604020202020204" pitchFamily="34" charset="0"/>
              </a:rPr>
              <a:t>like </a:t>
            </a:r>
            <a:r>
              <a:rPr lang="en-GB" dirty="0">
                <a:cs typeface="Arial" panose="020B0604020202020204" pitchFamily="34" charset="0"/>
              </a:rPr>
              <a:t>those in rural </a:t>
            </a:r>
            <a:r>
              <a:rPr lang="en-GB" dirty="0" smtClean="0">
                <a:cs typeface="Arial" panose="020B0604020202020204" pitchFamily="34" charset="0"/>
              </a:rPr>
              <a:t>areas, regular </a:t>
            </a:r>
            <a:r>
              <a:rPr lang="en-GB" dirty="0">
                <a:cs typeface="Arial" panose="020B0604020202020204" pitchFamily="34" charset="0"/>
              </a:rPr>
              <a:t>reading can be hindered by limited access to libraries, academic materials, or internet resources (</a:t>
            </a:r>
            <a:r>
              <a:rPr lang="en-GB" dirty="0" err="1">
                <a:cs typeface="Arial" panose="020B0604020202020204" pitchFamily="34" charset="0"/>
              </a:rPr>
              <a:t>Machet</a:t>
            </a:r>
            <a:r>
              <a:rPr lang="en-GB" dirty="0">
                <a:cs typeface="Arial" panose="020B0604020202020204" pitchFamily="34" charset="0"/>
              </a:rPr>
              <a:t> &amp; Pretorius, 2008).</a:t>
            </a:r>
            <a:endParaRPr lang="en-ZA" dirty="0">
              <a:cs typeface="Arial" panose="020B0604020202020204" pitchFamily="34" charset="0"/>
            </a:endParaRPr>
          </a:p>
          <a:p>
            <a:pPr lvl="0"/>
            <a:r>
              <a:rPr lang="en-ZA" dirty="0">
                <a:cs typeface="Arial" panose="020B0604020202020204" pitchFamily="34" charset="0"/>
              </a:rPr>
              <a:t>Language Barriers: Many students at multilingual institutions such as the University of Limpopo do not read in their </a:t>
            </a:r>
            <a:r>
              <a:rPr lang="en-ZA" dirty="0" smtClean="0">
                <a:cs typeface="Arial" panose="020B0604020202020204" pitchFamily="34" charset="0"/>
              </a:rPr>
              <a:t>mother </a:t>
            </a:r>
            <a:r>
              <a:rPr lang="en-ZA" dirty="0">
                <a:cs typeface="Arial" panose="020B0604020202020204" pitchFamily="34" charset="0"/>
              </a:rPr>
              <a:t>tongue, which can hinder </a:t>
            </a:r>
            <a:r>
              <a:rPr lang="en-ZA" dirty="0" smtClean="0">
                <a:cs typeface="Arial" panose="020B0604020202020204" pitchFamily="34" charset="0"/>
              </a:rPr>
              <a:t>understanding </a:t>
            </a:r>
            <a:r>
              <a:rPr lang="en-ZA" dirty="0">
                <a:cs typeface="Arial" panose="020B0604020202020204" pitchFamily="34" charset="0"/>
              </a:rPr>
              <a:t>and lower motivation (</a:t>
            </a:r>
            <a:r>
              <a:rPr lang="en-ZA" dirty="0" err="1">
                <a:cs typeface="Arial" panose="020B0604020202020204" pitchFamily="34" charset="0"/>
              </a:rPr>
              <a:t>Makalela</a:t>
            </a:r>
            <a:r>
              <a:rPr lang="en-ZA" dirty="0">
                <a:cs typeface="Arial" panose="020B0604020202020204" pitchFamily="34" charset="0"/>
              </a:rPr>
              <a:t>, 2015).</a:t>
            </a:r>
          </a:p>
          <a:p>
            <a:pPr lvl="0"/>
            <a:r>
              <a:rPr lang="en-ZA" dirty="0">
                <a:cs typeface="Arial" panose="020B0604020202020204" pitchFamily="34" charset="0"/>
              </a:rPr>
              <a:t>Digital Distractions: People no longer prefer to read books in-depth but instead engage with online content briefly and </a:t>
            </a:r>
            <a:r>
              <a:rPr lang="en-ZA" dirty="0" smtClean="0">
                <a:cs typeface="Arial" panose="020B0604020202020204" pitchFamily="34" charset="0"/>
              </a:rPr>
              <a:t>quickly </a:t>
            </a:r>
            <a:r>
              <a:rPr lang="en-ZA" dirty="0">
                <a:cs typeface="Arial" panose="020B0604020202020204" pitchFamily="34" charset="0"/>
              </a:rPr>
              <a:t>due to the growth of social media and online entertainment (Nicholas et al., 2011).</a:t>
            </a:r>
          </a:p>
          <a:p>
            <a:pPr lvl="0"/>
            <a:r>
              <a:rPr lang="en-ZA" dirty="0">
                <a:cs typeface="Arial" panose="020B0604020202020204" pitchFamily="34" charset="0"/>
              </a:rPr>
              <a:t>Lack of Reading Culture: A large number of students come from backgrounds where reading is not regarded as a recreational activity or practiced. According to Pretorius and </a:t>
            </a:r>
            <a:r>
              <a:rPr lang="en-ZA" dirty="0" err="1">
                <a:cs typeface="Arial" panose="020B0604020202020204" pitchFamily="34" charset="0"/>
              </a:rPr>
              <a:t>Lephalala</a:t>
            </a:r>
            <a:r>
              <a:rPr lang="en-ZA" dirty="0">
                <a:cs typeface="Arial" panose="020B0604020202020204" pitchFamily="34" charset="0"/>
              </a:rPr>
              <a:t> (2011), this lack of exposure and encouragement leads to low levels of personal motivation to read outside of the requirements for academic credit.</a:t>
            </a:r>
          </a:p>
          <a:p>
            <a:pPr marL="457200" lvl="1" indent="0" algn="just">
              <a:lnSpc>
                <a:spcPct val="150000"/>
              </a:lnSpc>
              <a:buNone/>
            </a:pPr>
            <a:endParaRPr lang="en-GB" sz="2400" dirty="0">
              <a:latin typeface="+mj-lt"/>
              <a:cs typeface="Arial" panose="020B0604020202020204" pitchFamily="34" charset="0"/>
            </a:endParaRPr>
          </a:p>
        </p:txBody>
      </p:sp>
    </p:spTree>
    <p:extLst>
      <p:ext uri="{BB962C8B-B14F-4D97-AF65-F5344CB8AC3E}">
        <p14:creationId xmlns:p14="http://schemas.microsoft.com/office/powerpoint/2010/main" val="396641419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isp">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2735</TotalTime>
  <Words>1513</Words>
  <Application>Microsoft Office PowerPoint</Application>
  <PresentationFormat>Widescreen</PresentationFormat>
  <Paragraphs>59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Century Gothic</vt:lpstr>
      <vt:lpstr>Wingdings 3</vt:lpstr>
      <vt:lpstr>Wisp</vt:lpstr>
      <vt:lpstr>Book clubs as intervention towards improving reading habits of students at universities: a case of University of Limpopo</vt:lpstr>
      <vt:lpstr>Introduction </vt:lpstr>
      <vt:lpstr>Introduction </vt:lpstr>
      <vt:lpstr>Introduction </vt:lpstr>
      <vt:lpstr>Problem statement  </vt:lpstr>
      <vt:lpstr>Problem statement  </vt:lpstr>
      <vt:lpstr>Literature Review </vt:lpstr>
      <vt:lpstr>Literature Review </vt:lpstr>
      <vt:lpstr>Literature Review </vt:lpstr>
      <vt:lpstr>Literature Review </vt:lpstr>
      <vt:lpstr>Research Methodology   </vt:lpstr>
      <vt:lpstr>Summary of Findings    </vt:lpstr>
      <vt:lpstr>Summary of Finding    </vt:lpstr>
      <vt:lpstr>Conclusion </vt:lpstr>
      <vt:lpstr>Conclusion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Knowledge Management (KM) in the Public Sector</dc:title>
  <dc:creator>Reviewer</dc:creator>
  <cp:lastModifiedBy>Makgahlela, Lefose</cp:lastModifiedBy>
  <cp:revision>76</cp:revision>
  <dcterms:created xsi:type="dcterms:W3CDTF">2024-04-08T18:49:26Z</dcterms:created>
  <dcterms:modified xsi:type="dcterms:W3CDTF">2025-05-22T07:07:21Z</dcterms:modified>
</cp:coreProperties>
</file>