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0" r:id="rId1"/>
  </p:sldMasterIdLst>
  <p:notesMasterIdLst>
    <p:notesMasterId r:id="rId24"/>
  </p:notes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8" r:id="rId9"/>
    <p:sldId id="262" r:id="rId10"/>
    <p:sldId id="269" r:id="rId11"/>
    <p:sldId id="286" r:id="rId12"/>
    <p:sldId id="287" r:id="rId13"/>
    <p:sldId id="263" r:id="rId14"/>
    <p:sldId id="285" r:id="rId15"/>
    <p:sldId id="264" r:id="rId16"/>
    <p:sldId id="270" r:id="rId17"/>
    <p:sldId id="283" r:id="rId18"/>
    <p:sldId id="284" r:id="rId19"/>
    <p:sldId id="281" r:id="rId20"/>
    <p:sldId id="289" r:id="rId21"/>
    <p:sldId id="265" r:id="rId22"/>
    <p:sldId id="288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3" d="100"/>
          <a:sy n="93" d="100"/>
        </p:scale>
        <p:origin x="1162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1846B0-1117-402C-AFFD-B63A9E6921AC}" type="datetimeFigureOut">
              <a:rPr lang="en-ZA" smtClean="0"/>
              <a:t>2025/05/21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41F61A-4F48-47DF-AF86-C49CAED6BF8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07056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F61A-4F48-47DF-AF86-C49CAED6BF88}" type="slidenum">
              <a:rPr lang="en-ZA" smtClean="0"/>
              <a:t>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97681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F61A-4F48-47DF-AF86-C49CAED6BF88}" type="slidenum">
              <a:rPr lang="en-ZA" smtClean="0"/>
              <a:t>10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5550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Freeform 28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995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409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93103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4902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57164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9167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4814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658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932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902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982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1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361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07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04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382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5006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  <p:sldLayoutId id="214748375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1062681"/>
            <a:ext cx="6192843" cy="3624649"/>
          </a:xfrm>
        </p:spPr>
        <p:txBody>
          <a:bodyPr>
            <a:normAutofit fontScale="90000"/>
          </a:bodyPr>
          <a:lstStyle/>
          <a:p>
            <a:br>
              <a:rPr lang="en-US" sz="3200" dirty="0"/>
            </a:br>
            <a:br>
              <a:rPr lang="en-ZA" sz="3200" dirty="0"/>
            </a:br>
            <a:br>
              <a:rPr lang="en-ZA" sz="3200" dirty="0"/>
            </a:br>
            <a:br>
              <a:rPr lang="en-ZA" sz="3200" dirty="0"/>
            </a:br>
            <a:br>
              <a:rPr lang="en-ZA" sz="3200" dirty="0"/>
            </a:br>
            <a:r>
              <a:rPr lang="en-US" sz="2700" dirty="0"/>
              <a:t>3rd Biennial National Reading Summit </a:t>
            </a:r>
            <a:r>
              <a:rPr lang="en-ZA" sz="2700" dirty="0"/>
              <a:t> </a:t>
            </a:r>
            <a:br>
              <a:rPr lang="en-ZA" sz="3200" dirty="0"/>
            </a:br>
            <a:br>
              <a:rPr lang="en-ZA" sz="3200" dirty="0"/>
            </a:br>
            <a:r>
              <a:rPr sz="3200" dirty="0"/>
              <a:t>The Impact of Mobile Library on Rural Communities in Mandeni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8397" y="4777946"/>
            <a:ext cx="5826719" cy="1383957"/>
          </a:xfrm>
        </p:spPr>
        <p:txBody>
          <a:bodyPr>
            <a:normAutofit/>
          </a:bodyPr>
          <a:lstStyle/>
          <a:p>
            <a:r>
              <a:rPr b="1" dirty="0"/>
              <a:t>Sub</a:t>
            </a:r>
            <a:r>
              <a:rPr lang="en-US" b="1" dirty="0"/>
              <a:t>-</a:t>
            </a:r>
            <a:r>
              <a:rPr b="1" dirty="0"/>
              <a:t>theme: Community and Library Engagement</a:t>
            </a:r>
          </a:p>
          <a:p>
            <a:r>
              <a:rPr b="1" dirty="0"/>
              <a:t>Presenter: </a:t>
            </a:r>
            <a:r>
              <a:rPr lang="en-US" b="1" dirty="0"/>
              <a:t>Mr. A.M Gwala</a:t>
            </a:r>
            <a:endParaRPr b="1" dirty="0"/>
          </a:p>
          <a:p>
            <a:r>
              <a:rPr lang="en-US" b="1" dirty="0" err="1"/>
              <a:t>Organisation</a:t>
            </a:r>
            <a:r>
              <a:rPr b="1" dirty="0"/>
              <a:t>: Mandeni</a:t>
            </a:r>
            <a:r>
              <a:rPr lang="en-US" b="1" dirty="0"/>
              <a:t> Local </a:t>
            </a:r>
            <a:r>
              <a:rPr b="1" dirty="0"/>
              <a:t> Municipal</a:t>
            </a:r>
            <a:r>
              <a:rPr lang="en-US" b="1" dirty="0"/>
              <a:t>ity</a:t>
            </a:r>
            <a:endParaRPr b="1" dirty="0"/>
          </a:p>
        </p:txBody>
      </p:sp>
      <p:pic>
        <p:nvPicPr>
          <p:cNvPr id="6" name="Picture Placeholder 7" descr="A truck with a blue and white sign&#10;&#10;AI-generated content may be incorrect.">
            <a:extLst>
              <a:ext uri="{FF2B5EF4-FFF2-40B4-BE49-F238E27FC236}">
                <a16:creationId xmlns:a16="http://schemas.microsoft.com/office/drawing/2014/main" id="{738AB48B-2FE4-ACD3-130B-6188AC2AF2AC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9" b="8359"/>
          <a:stretch>
            <a:fillRect/>
          </a:stretch>
        </p:blipFill>
        <p:spPr>
          <a:xfrm>
            <a:off x="906011" y="30400"/>
            <a:ext cx="8155611" cy="2926984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74949-CC38-771A-B824-3E03D7A1F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FDF37-5B3C-F7C5-56AA-3EC38D2DE0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E0508B-04CD-0C70-A7D2-2AB3725DFB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46" y="577137"/>
            <a:ext cx="6698410" cy="5576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8122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A group of people sitting at tables under a tent">
            <a:extLst>
              <a:ext uri="{FF2B5EF4-FFF2-40B4-BE49-F238E27FC236}">
                <a16:creationId xmlns:a16="http://schemas.microsoft.com/office/drawing/2014/main" id="{50744FA1-637D-2180-F594-965838796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86" y="585216"/>
            <a:ext cx="6310184" cy="5675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566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D0E0B-BF54-3B4F-56D1-766A98D8B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LIBRARY PROGRAMS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B5C933-CD58-536C-582E-97438D431B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/>
              <a:t>BACK TO SCHOOL CAMPAIGN</a:t>
            </a:r>
          </a:p>
          <a:p>
            <a:r>
              <a:rPr lang="en-ZA" dirty="0"/>
              <a:t>WORLD READ ALOUD DAY</a:t>
            </a:r>
          </a:p>
          <a:p>
            <a:r>
              <a:rPr lang="en-ZA" dirty="0"/>
              <a:t>INTERNATIONAL MOTHER LANGUAGE DAY</a:t>
            </a:r>
          </a:p>
          <a:p>
            <a:r>
              <a:rPr lang="en-ZA" dirty="0"/>
              <a:t>ECD’S READY-TO-READ PROGRAM</a:t>
            </a:r>
          </a:p>
          <a:p>
            <a:r>
              <a:rPr lang="en-ZA" dirty="0"/>
              <a:t>BOOK CLUB’S LAUNCH</a:t>
            </a:r>
          </a:p>
          <a:p>
            <a:r>
              <a:rPr lang="en-ZA" dirty="0"/>
              <a:t>TAKE ME TO VARSITY PROGRAM</a:t>
            </a:r>
          </a:p>
          <a:p>
            <a:r>
              <a:rPr lang="en-ZA" dirty="0"/>
              <a:t>MANDELA DAY (67 MINUTES)</a:t>
            </a:r>
          </a:p>
          <a:p>
            <a:r>
              <a:rPr lang="en-ZA" dirty="0"/>
              <a:t>READING COMPETITION</a:t>
            </a:r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40549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Recommendations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r>
              <a:t>Increased Funding</a:t>
            </a:r>
          </a:p>
          <a:p>
            <a:r>
              <a:t>Service Expansion</a:t>
            </a:r>
          </a:p>
          <a:p>
            <a:r>
              <a:t>Infrastructure Improvements</a:t>
            </a:r>
          </a:p>
          <a:p>
            <a:r>
              <a:t>Community Engagement</a:t>
            </a:r>
          </a:p>
          <a:p>
            <a:r>
              <a:t>Technology Integration</a:t>
            </a:r>
          </a:p>
          <a:p>
            <a:r>
              <a:t>Improved Scheduling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AA713-313A-452D-274C-6D99A716C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49FDA97-3ED7-F2F6-670B-7CCA7DA624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0130" y="551935"/>
            <a:ext cx="6614984" cy="5206314"/>
          </a:xfrm>
        </p:spPr>
      </p:pic>
    </p:spTree>
    <p:extLst>
      <p:ext uri="{BB962C8B-B14F-4D97-AF65-F5344CB8AC3E}">
        <p14:creationId xmlns:p14="http://schemas.microsoft.com/office/powerpoint/2010/main" val="6286664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Expected Positive Outcomes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520890"/>
            <a:ext cx="6347714" cy="3181739"/>
          </a:xfrm>
        </p:spPr>
        <p:txBody>
          <a:bodyPr/>
          <a:lstStyle/>
          <a:p>
            <a:endParaRPr dirty="0"/>
          </a:p>
          <a:p>
            <a:r>
              <a:rPr dirty="0"/>
              <a:t>Boost in literacy and educational performance.</a:t>
            </a:r>
          </a:p>
          <a:p>
            <a:r>
              <a:rPr dirty="0"/>
              <a:t>Broader community participation.</a:t>
            </a:r>
          </a:p>
          <a:p>
            <a:r>
              <a:rPr dirty="0"/>
              <a:t>More equitable access to knowledge.</a:t>
            </a:r>
          </a:p>
          <a:p>
            <a:r>
              <a:rPr dirty="0"/>
              <a:t>Technological readiness in rural areas.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32583-7DE1-D4FF-71FD-BC824CE1C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  <p:pic>
        <p:nvPicPr>
          <p:cNvPr id="4" name="Content Placeholder 3" descr="C:\Users\Libuser\Downloads\IMG_20240228_104558.jpg">
            <a:extLst>
              <a:ext uri="{FF2B5EF4-FFF2-40B4-BE49-F238E27FC236}">
                <a16:creationId xmlns:a16="http://schemas.microsoft.com/office/drawing/2014/main" id="{FD577AB5-5BB5-4B07-2A8C-0B503433A03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59" y="510746"/>
            <a:ext cx="6507892" cy="55312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96885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B11C8-FB38-4FEE-9D00-DEDBF1FCB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1296164"/>
            <a:ext cx="5327904" cy="1124712"/>
          </a:xfrm>
        </p:spPr>
        <p:txBody>
          <a:bodyPr/>
          <a:lstStyle/>
          <a:p>
            <a:endParaRPr lang="en-ZA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953A208-FB92-4204-A6F6-DFC47977A89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23806" y="80280"/>
            <a:ext cx="4498608" cy="6562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878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88D6A-C4AF-46BD-A484-F5BCDA482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library improvements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81E3B-F47A-00B9-0D38-1D7AE03BF9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SOLAR GENERATOR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ICT EQUIPMENT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Rooter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Laptops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Printer</a:t>
            </a:r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077236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B066C-9338-44C0-8F54-B2141A861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FC3E41D-B105-467F-B5D3-72E96A6C38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88" y="551935"/>
            <a:ext cx="6671186" cy="5036859"/>
          </a:xfrm>
        </p:spPr>
      </p:pic>
    </p:spTree>
    <p:extLst>
      <p:ext uri="{BB962C8B-B14F-4D97-AF65-F5344CB8AC3E}">
        <p14:creationId xmlns:p14="http://schemas.microsoft.com/office/powerpoint/2010/main" val="4275611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FF2E1-DB5A-D08E-84DB-0080B0921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Outline 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CE218-10CA-BDFB-25ED-5C7A996BB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221" y="2160590"/>
            <a:ext cx="6347714" cy="388077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Introduction </a:t>
            </a:r>
          </a:p>
          <a:p>
            <a:r>
              <a:rPr lang="en-US" dirty="0"/>
              <a:t>Research objectives</a:t>
            </a:r>
          </a:p>
          <a:p>
            <a:r>
              <a:rPr lang="en-US" dirty="0"/>
              <a:t>Literature review</a:t>
            </a:r>
          </a:p>
          <a:p>
            <a:r>
              <a:rPr lang="en-US" dirty="0"/>
              <a:t>Methodology</a:t>
            </a:r>
          </a:p>
          <a:p>
            <a:r>
              <a:rPr lang="en-US" dirty="0"/>
              <a:t>Key findings</a:t>
            </a:r>
          </a:p>
          <a:p>
            <a:r>
              <a:rPr lang="en-US" dirty="0"/>
              <a:t>Mobile library program’s</a:t>
            </a:r>
          </a:p>
          <a:p>
            <a:r>
              <a:rPr lang="en-US" dirty="0"/>
              <a:t>Challenges </a:t>
            </a:r>
          </a:p>
          <a:p>
            <a:r>
              <a:rPr lang="en-ZA" dirty="0"/>
              <a:t>Recommendations</a:t>
            </a:r>
          </a:p>
          <a:p>
            <a:r>
              <a:rPr lang="en-ZA" dirty="0"/>
              <a:t>Expected positive outcomes</a:t>
            </a:r>
          </a:p>
          <a:p>
            <a:r>
              <a:rPr lang="en-ZA" dirty="0"/>
              <a:t>Conclusion</a:t>
            </a:r>
          </a:p>
          <a:p>
            <a:endParaRPr lang="en-ZA" dirty="0"/>
          </a:p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803991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268F5-F14B-BA89-AA7D-CDCBEC99C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</a:t>
            </a:r>
            <a:endParaRPr lang="en-Z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7765C0-6ED0-38C0-12B9-F59EE3A587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Ailing infrastructure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Rainy days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Security issues</a:t>
            </a:r>
          </a:p>
          <a:p>
            <a:pPr marL="0" indent="0">
              <a:buNone/>
            </a:pP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00444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371601"/>
            <a:ext cx="6347714" cy="3116424"/>
          </a:xfrm>
        </p:spPr>
        <p:txBody>
          <a:bodyPr/>
          <a:lstStyle/>
          <a:p>
            <a:endParaRPr dirty="0"/>
          </a:p>
          <a:p>
            <a:r>
              <a:rPr dirty="0"/>
              <a:t>Mobile libraries are transformative.</a:t>
            </a:r>
          </a:p>
          <a:p>
            <a:r>
              <a:rPr dirty="0"/>
              <a:t>Long-term success needs:</a:t>
            </a:r>
          </a:p>
          <a:p>
            <a:r>
              <a:rPr dirty="0"/>
              <a:t>- Consistent funding</a:t>
            </a:r>
          </a:p>
          <a:p>
            <a:r>
              <a:rPr dirty="0"/>
              <a:t>- Strategic expansion</a:t>
            </a:r>
          </a:p>
          <a:p>
            <a:r>
              <a:rPr dirty="0"/>
              <a:t>- Community involvement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2EB6B-9B0A-AB6C-710B-5CF3BF88E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 for your time </a:t>
            </a:r>
            <a:br>
              <a:rPr lang="en-ZA" dirty="0"/>
            </a:br>
            <a:endParaRPr lang="en-ZA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EDB7620-AA27-86D7-9330-D3EA2C2A2D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4597" y="1426347"/>
            <a:ext cx="5261447" cy="350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378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/>
          </a:p>
          <a:p>
            <a:r>
              <a:rPr dirty="0"/>
              <a:t>Lack of permanent libraries in rural South Africa.</a:t>
            </a:r>
            <a:endParaRPr lang="en-US" dirty="0"/>
          </a:p>
          <a:p>
            <a:r>
              <a:rPr lang="en-ZA" dirty="0"/>
              <a:t>Lack of reading programmes in rural areas</a:t>
            </a:r>
            <a:endParaRPr dirty="0"/>
          </a:p>
          <a:p>
            <a:r>
              <a:rPr dirty="0"/>
              <a:t>Mobile libraries address access issues.</a:t>
            </a:r>
          </a:p>
          <a:p>
            <a:r>
              <a:rPr dirty="0"/>
              <a:t>Target areas: </a:t>
            </a:r>
            <a:r>
              <a:rPr dirty="0" err="1"/>
              <a:t>Macambini</a:t>
            </a:r>
            <a:r>
              <a:rPr dirty="0"/>
              <a:t>, </a:t>
            </a:r>
            <a:r>
              <a:rPr dirty="0" err="1"/>
              <a:t>Dokodweni</a:t>
            </a:r>
            <a:r>
              <a:rPr dirty="0"/>
              <a:t>, </a:t>
            </a:r>
            <a:r>
              <a:rPr dirty="0" err="1"/>
              <a:t>Evutha</a:t>
            </a:r>
            <a:r>
              <a:rPr dirty="0"/>
              <a:t>, </a:t>
            </a:r>
            <a:r>
              <a:rPr dirty="0" err="1"/>
              <a:t>Isithebe</a:t>
            </a:r>
            <a:r>
              <a:rPr dirty="0"/>
              <a:t>, </a:t>
            </a:r>
            <a:r>
              <a:rPr dirty="0" err="1"/>
              <a:t>Ndulinde</a:t>
            </a:r>
            <a:r>
              <a:rPr dirty="0"/>
              <a:t>, </a:t>
            </a:r>
            <a:r>
              <a:rPr dirty="0" err="1"/>
              <a:t>Nembe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Research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/>
          </a:p>
          <a:p>
            <a:r>
              <a:rPr dirty="0"/>
              <a:t>Investigate mobile libraries' impact on literacy.</a:t>
            </a:r>
          </a:p>
          <a:p>
            <a:r>
              <a:rPr dirty="0"/>
              <a:t>Examine access to educational materials.</a:t>
            </a:r>
          </a:p>
          <a:p>
            <a:r>
              <a:rPr dirty="0"/>
              <a:t>Evaluate social/cultural influence.</a:t>
            </a:r>
          </a:p>
          <a:p>
            <a:r>
              <a:rPr dirty="0"/>
              <a:t>Identify operational challenges.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Literature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/>
          </a:p>
          <a:p>
            <a:r>
              <a:rPr dirty="0"/>
              <a:t>83.2% of SA schools lack functional libraries (SANL, 2021).</a:t>
            </a:r>
          </a:p>
          <a:p>
            <a:r>
              <a:rPr dirty="0"/>
              <a:t>Mobile libraries boost reading and engagement (UNESCO, 2020).</a:t>
            </a:r>
          </a:p>
          <a:p>
            <a:r>
              <a:t>International examples from Kenya, Ghana, and India.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Methodology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r>
              <a:t>Approach: Qualitative</a:t>
            </a:r>
          </a:p>
          <a:p>
            <a:r>
              <a:t>Data Collection: Interviews (40 participants), Surveys, Observations, Secondary sources</a:t>
            </a:r>
          </a:p>
          <a:p>
            <a:r>
              <a:t>Analysis: Thematic + Statistical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Findings (1/2)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r>
              <a:t>70% read more often.</a:t>
            </a:r>
          </a:p>
          <a:p>
            <a:r>
              <a:t>70% improved literacy.</a:t>
            </a:r>
          </a:p>
          <a:p>
            <a:r>
              <a:t>90% use mobile library.</a:t>
            </a:r>
          </a:p>
          <a:p>
            <a:r>
              <a:t>80% find it accessible.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62ACC3B-0F36-C9B3-AE38-27C28B0C64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823" y="477708"/>
            <a:ext cx="5865340" cy="52169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0877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Key Findings (2/2)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r>
              <a:t>70% saw increased cultural awareness.</a:t>
            </a:r>
          </a:p>
          <a:p>
            <a:r>
              <a:t>80% cited funding issues.</a:t>
            </a:r>
          </a:p>
          <a:p>
            <a:r>
              <a:t>100% support expansion.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283</TotalTime>
  <Words>354</Words>
  <Application>Microsoft Office PowerPoint</Application>
  <PresentationFormat>On-screen Show (4:3)</PresentationFormat>
  <Paragraphs>91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Trebuchet MS</vt:lpstr>
      <vt:lpstr>Wingdings</vt:lpstr>
      <vt:lpstr>Wingdings 3</vt:lpstr>
      <vt:lpstr>Facet</vt:lpstr>
      <vt:lpstr>     3rd Biennial National Reading Summit    The Impact of Mobile Library on Rural Communities in Mandeni</vt:lpstr>
      <vt:lpstr>Research Outline </vt:lpstr>
      <vt:lpstr>Introduction</vt:lpstr>
      <vt:lpstr>Research Objectives</vt:lpstr>
      <vt:lpstr>Literature Review</vt:lpstr>
      <vt:lpstr>Methodology</vt:lpstr>
      <vt:lpstr>Key Findings (1/2)</vt:lpstr>
      <vt:lpstr>PowerPoint Presentation</vt:lpstr>
      <vt:lpstr>Key Findings (2/2)</vt:lpstr>
      <vt:lpstr>PowerPoint Presentation</vt:lpstr>
      <vt:lpstr>PowerPoint Presentation</vt:lpstr>
      <vt:lpstr>MOBILE LIBRARY PROGRAMS</vt:lpstr>
      <vt:lpstr>Recommendations</vt:lpstr>
      <vt:lpstr>PowerPoint Presentation</vt:lpstr>
      <vt:lpstr>Expected Positive Outcomes</vt:lpstr>
      <vt:lpstr>PowerPoint Presentation</vt:lpstr>
      <vt:lpstr>PowerPoint Presentation</vt:lpstr>
      <vt:lpstr>Mobile library improvements</vt:lpstr>
      <vt:lpstr>PowerPoint Presentation</vt:lpstr>
      <vt:lpstr>Challenges</vt:lpstr>
      <vt:lpstr>Conclusion</vt:lpstr>
      <vt:lpstr>Thank you for your time 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Libuser</dc:creator>
  <cp:keywords/>
  <dc:description>generated using python-pptx</dc:description>
  <cp:lastModifiedBy>Andile Gwala</cp:lastModifiedBy>
  <cp:revision>7</cp:revision>
  <dcterms:created xsi:type="dcterms:W3CDTF">2013-01-27T09:14:16Z</dcterms:created>
  <dcterms:modified xsi:type="dcterms:W3CDTF">2025-05-21T20:34:01Z</dcterms:modified>
  <cp:category/>
</cp:coreProperties>
</file>