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96" r:id="rId2"/>
  </p:sldMasterIdLst>
  <p:notesMasterIdLst>
    <p:notesMasterId r:id="rId15"/>
  </p:notesMasterIdLst>
  <p:handoutMasterIdLst>
    <p:handoutMasterId r:id="rId16"/>
  </p:handoutMasterIdLst>
  <p:sldIdLst>
    <p:sldId id="272" r:id="rId3"/>
    <p:sldId id="317" r:id="rId4"/>
    <p:sldId id="326" r:id="rId5"/>
    <p:sldId id="318" r:id="rId6"/>
    <p:sldId id="320" r:id="rId7"/>
    <p:sldId id="315" r:id="rId8"/>
    <p:sldId id="329" r:id="rId9"/>
    <p:sldId id="316" r:id="rId10"/>
    <p:sldId id="321" r:id="rId11"/>
    <p:sldId id="328" r:id="rId12"/>
    <p:sldId id="319" r:id="rId13"/>
    <p:sldId id="327" r:id="rId14"/>
  </p:sldIdLst>
  <p:sldSz cx="12192000" cy="6858000"/>
  <p:notesSz cx="9926638" cy="67976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94FD3BE-6284-4197-BCDC-7F49B3A0046C}" v="1" dt="2025-05-22T07:10:48.16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376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microsoft.com/office/2015/10/relationships/revisionInfo" Target="revisionInfo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svg"/><Relationship Id="rId1" Type="http://schemas.openxmlformats.org/officeDocument/2006/relationships/image" Target="../media/image5.png"/><Relationship Id="rId6" Type="http://schemas.openxmlformats.org/officeDocument/2006/relationships/image" Target="../media/image10.svg"/><Relationship Id="rId5" Type="http://schemas.openxmlformats.org/officeDocument/2006/relationships/image" Target="../media/image9.png"/><Relationship Id="rId4" Type="http://schemas.openxmlformats.org/officeDocument/2006/relationships/image" Target="../media/image8.sv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svg"/><Relationship Id="rId1" Type="http://schemas.openxmlformats.org/officeDocument/2006/relationships/image" Target="../media/image5.png"/><Relationship Id="rId6" Type="http://schemas.openxmlformats.org/officeDocument/2006/relationships/image" Target="../media/image10.svg"/><Relationship Id="rId5" Type="http://schemas.openxmlformats.org/officeDocument/2006/relationships/image" Target="../media/image9.png"/><Relationship Id="rId4" Type="http://schemas.openxmlformats.org/officeDocument/2006/relationships/image" Target="../media/image8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89DD7A2-9FDD-497C-AABD-3A74513F6AFD}" type="doc">
      <dgm:prSet loTypeId="urn:microsoft.com/office/officeart/2018/2/layout/IconVerticalSolidList" loCatId="icon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96F3CB85-54D3-4EE9-82DF-BAF40BC537DA}">
      <dgm:prSet custT="1"/>
      <dgm:spPr/>
      <dgm:t>
        <a:bodyPr/>
        <a:lstStyle/>
        <a:p>
          <a:r>
            <a:rPr lang="en-ZA" sz="3200"/>
            <a:t>Policy and Procurement:</a:t>
          </a:r>
          <a:endParaRPr lang="en-US" sz="3200"/>
        </a:p>
      </dgm:t>
    </dgm:pt>
    <dgm:pt modelId="{A18FEB26-2278-47DB-A4DA-706188569ED8}" type="parTrans" cxnId="{960C9513-95ED-445A-A6BD-E141A9FD87CB}">
      <dgm:prSet/>
      <dgm:spPr/>
      <dgm:t>
        <a:bodyPr/>
        <a:lstStyle/>
        <a:p>
          <a:endParaRPr lang="en-US" sz="2400"/>
        </a:p>
      </dgm:t>
    </dgm:pt>
    <dgm:pt modelId="{6EAD0C01-7356-4E83-8CE5-4960686AE254}" type="sibTrans" cxnId="{960C9513-95ED-445A-A6BD-E141A9FD87CB}">
      <dgm:prSet/>
      <dgm:spPr/>
      <dgm:t>
        <a:bodyPr/>
        <a:lstStyle/>
        <a:p>
          <a:endParaRPr lang="en-US" sz="2400"/>
        </a:p>
      </dgm:t>
    </dgm:pt>
    <dgm:pt modelId="{080F38EC-B5E6-4755-B28D-D2C2AE9C6D81}">
      <dgm:prSet custT="1"/>
      <dgm:spPr/>
      <dgm:t>
        <a:bodyPr/>
        <a:lstStyle/>
        <a:p>
          <a:r>
            <a:rPr lang="en-ZA" sz="1800"/>
            <a:t>Supportive Regulatory Framework  </a:t>
          </a:r>
          <a:endParaRPr lang="en-US" sz="1800"/>
        </a:p>
      </dgm:t>
    </dgm:pt>
    <dgm:pt modelId="{0EB52592-C742-4929-BB9D-E7680BDDB475}" type="parTrans" cxnId="{8FC2DE5D-163F-4FC2-B18D-B2FFC6E81518}">
      <dgm:prSet/>
      <dgm:spPr/>
      <dgm:t>
        <a:bodyPr/>
        <a:lstStyle/>
        <a:p>
          <a:endParaRPr lang="en-US" sz="2400"/>
        </a:p>
      </dgm:t>
    </dgm:pt>
    <dgm:pt modelId="{83E314D3-5CED-4E38-BEC1-D83CFB0C3C3C}" type="sibTrans" cxnId="{8FC2DE5D-163F-4FC2-B18D-B2FFC6E81518}">
      <dgm:prSet/>
      <dgm:spPr/>
      <dgm:t>
        <a:bodyPr/>
        <a:lstStyle/>
        <a:p>
          <a:endParaRPr lang="en-US" sz="2400"/>
        </a:p>
      </dgm:t>
    </dgm:pt>
    <dgm:pt modelId="{DA273E02-BBD3-4165-9502-1C7CA44639C0}">
      <dgm:prSet custT="1"/>
      <dgm:spPr/>
      <dgm:t>
        <a:bodyPr/>
        <a:lstStyle/>
        <a:p>
          <a:r>
            <a:rPr lang="en-ZA" sz="1800" dirty="0"/>
            <a:t>Professionalisation of Bookselling and Supply</a:t>
          </a:r>
          <a:endParaRPr lang="en-US" sz="1800" dirty="0"/>
        </a:p>
      </dgm:t>
    </dgm:pt>
    <dgm:pt modelId="{F4447065-7C6B-406B-9256-324F811D5ACD}" type="parTrans" cxnId="{E4AD172B-C307-42E0-8232-F2DCB220C88D}">
      <dgm:prSet/>
      <dgm:spPr/>
      <dgm:t>
        <a:bodyPr/>
        <a:lstStyle/>
        <a:p>
          <a:endParaRPr lang="en-US" sz="2400"/>
        </a:p>
      </dgm:t>
    </dgm:pt>
    <dgm:pt modelId="{86E354BD-F1DD-4E9D-A09E-D30C46694DCB}" type="sibTrans" cxnId="{E4AD172B-C307-42E0-8232-F2DCB220C88D}">
      <dgm:prSet/>
      <dgm:spPr/>
      <dgm:t>
        <a:bodyPr/>
        <a:lstStyle/>
        <a:p>
          <a:endParaRPr lang="en-US" sz="2400"/>
        </a:p>
      </dgm:t>
    </dgm:pt>
    <dgm:pt modelId="{BAF472F8-7E30-4C31-A8ED-628CAE7EA9B3}">
      <dgm:prSet custT="1"/>
      <dgm:spPr/>
      <dgm:t>
        <a:bodyPr/>
        <a:lstStyle/>
        <a:p>
          <a:r>
            <a:rPr lang="en-ZA" sz="3200" dirty="0"/>
            <a:t>Protecting the Intellectual Assets of South Africa:</a:t>
          </a:r>
          <a:endParaRPr lang="en-US" sz="3200" dirty="0"/>
        </a:p>
      </dgm:t>
    </dgm:pt>
    <dgm:pt modelId="{0217427D-1179-48A9-83C1-1D16D462602B}" type="parTrans" cxnId="{AB54F3A8-BABC-4CCB-A8AE-29B7ADEE584B}">
      <dgm:prSet/>
      <dgm:spPr/>
      <dgm:t>
        <a:bodyPr/>
        <a:lstStyle/>
        <a:p>
          <a:endParaRPr lang="en-US" sz="2400"/>
        </a:p>
      </dgm:t>
    </dgm:pt>
    <dgm:pt modelId="{142223FC-502D-4C27-B3C9-C664A98F1A59}" type="sibTrans" cxnId="{AB54F3A8-BABC-4CCB-A8AE-29B7ADEE584B}">
      <dgm:prSet/>
      <dgm:spPr/>
      <dgm:t>
        <a:bodyPr/>
        <a:lstStyle/>
        <a:p>
          <a:endParaRPr lang="en-US" sz="2400"/>
        </a:p>
      </dgm:t>
    </dgm:pt>
    <dgm:pt modelId="{56786A57-DA06-4C47-8C0D-8B3A833CD80D}">
      <dgm:prSet custT="1"/>
      <dgm:spPr/>
      <dgm:t>
        <a:bodyPr/>
        <a:lstStyle/>
        <a:p>
          <a:r>
            <a:rPr lang="en-ZA" sz="1800" dirty="0"/>
            <a:t>Copyright Protection</a:t>
          </a:r>
          <a:endParaRPr lang="en-US" sz="1800" dirty="0"/>
        </a:p>
      </dgm:t>
    </dgm:pt>
    <dgm:pt modelId="{CF40780F-471D-43C5-A1AB-BEDF7FB4A0CC}" type="parTrans" cxnId="{20A6DE06-1564-41E9-BA6C-5380F6494893}">
      <dgm:prSet/>
      <dgm:spPr/>
      <dgm:t>
        <a:bodyPr/>
        <a:lstStyle/>
        <a:p>
          <a:endParaRPr lang="en-US" sz="2400"/>
        </a:p>
      </dgm:t>
    </dgm:pt>
    <dgm:pt modelId="{D6CA9702-25C2-482B-B480-F2BDAE6480AE}" type="sibTrans" cxnId="{20A6DE06-1564-41E9-BA6C-5380F6494893}">
      <dgm:prSet/>
      <dgm:spPr/>
      <dgm:t>
        <a:bodyPr/>
        <a:lstStyle/>
        <a:p>
          <a:endParaRPr lang="en-US" sz="2400"/>
        </a:p>
      </dgm:t>
    </dgm:pt>
    <dgm:pt modelId="{8891D954-4BBB-4399-8492-53947AC1CFA2}">
      <dgm:prSet custT="1"/>
      <dgm:spPr/>
      <dgm:t>
        <a:bodyPr/>
        <a:lstStyle/>
        <a:p>
          <a:r>
            <a:rPr lang="en-ZA" sz="1800"/>
            <a:t>Local Content and Languages</a:t>
          </a:r>
          <a:endParaRPr lang="en-US" sz="1800"/>
        </a:p>
      </dgm:t>
    </dgm:pt>
    <dgm:pt modelId="{E644E0F3-180B-4CCB-A6E7-D5CBCC491354}" type="parTrans" cxnId="{C013FC59-D609-4DBD-B308-B19C9F7044CF}">
      <dgm:prSet/>
      <dgm:spPr/>
      <dgm:t>
        <a:bodyPr/>
        <a:lstStyle/>
        <a:p>
          <a:endParaRPr lang="en-US" sz="2400"/>
        </a:p>
      </dgm:t>
    </dgm:pt>
    <dgm:pt modelId="{B5728A4A-9059-49BA-A6C9-808241CA266D}" type="sibTrans" cxnId="{C013FC59-D609-4DBD-B308-B19C9F7044CF}">
      <dgm:prSet/>
      <dgm:spPr/>
      <dgm:t>
        <a:bodyPr/>
        <a:lstStyle/>
        <a:p>
          <a:endParaRPr lang="en-US" sz="2400"/>
        </a:p>
      </dgm:t>
    </dgm:pt>
    <dgm:pt modelId="{BBCEA28C-CA11-424D-B752-345D3DDA6C78}">
      <dgm:prSet custT="1"/>
      <dgm:spPr/>
      <dgm:t>
        <a:bodyPr/>
        <a:lstStyle/>
        <a:p>
          <a:r>
            <a:rPr lang="en-ZA" sz="1800"/>
            <a:t>Decolonisation, Indigenous Knowledge, Creative Capacity</a:t>
          </a:r>
          <a:endParaRPr lang="en-US" sz="1800"/>
        </a:p>
      </dgm:t>
    </dgm:pt>
    <dgm:pt modelId="{378E0A65-36E4-49DE-B5CA-E49E0B4E3EA8}" type="parTrans" cxnId="{21285A42-D89D-4596-8F5A-0898BAAF8AB9}">
      <dgm:prSet/>
      <dgm:spPr/>
      <dgm:t>
        <a:bodyPr/>
        <a:lstStyle/>
        <a:p>
          <a:endParaRPr lang="en-US" sz="2400"/>
        </a:p>
      </dgm:t>
    </dgm:pt>
    <dgm:pt modelId="{3A01ECB9-0EB8-4608-9A82-C9F8EF576F3C}" type="sibTrans" cxnId="{21285A42-D89D-4596-8F5A-0898BAAF8AB9}">
      <dgm:prSet/>
      <dgm:spPr/>
      <dgm:t>
        <a:bodyPr/>
        <a:lstStyle/>
        <a:p>
          <a:endParaRPr lang="en-US" sz="2400"/>
        </a:p>
      </dgm:t>
    </dgm:pt>
    <dgm:pt modelId="{F0644A0A-93AA-4601-974D-18417474F1C9}">
      <dgm:prSet custT="1"/>
      <dgm:spPr/>
      <dgm:t>
        <a:bodyPr/>
        <a:lstStyle/>
        <a:p>
          <a:r>
            <a:rPr lang="en-ZA" sz="3200"/>
            <a:t>Public Access to Material:</a:t>
          </a:r>
          <a:endParaRPr lang="en-US" sz="3200"/>
        </a:p>
      </dgm:t>
    </dgm:pt>
    <dgm:pt modelId="{2E71879B-B766-488E-9FD9-8F6935D27FB4}" type="parTrans" cxnId="{2E55C408-9140-442E-93F8-7344C76B0355}">
      <dgm:prSet/>
      <dgm:spPr/>
      <dgm:t>
        <a:bodyPr/>
        <a:lstStyle/>
        <a:p>
          <a:endParaRPr lang="en-US" sz="2400"/>
        </a:p>
      </dgm:t>
    </dgm:pt>
    <dgm:pt modelId="{ED1DC21D-A7AE-48F2-B8C6-6244D55BA082}" type="sibTrans" cxnId="{2E55C408-9140-442E-93F8-7344C76B0355}">
      <dgm:prSet/>
      <dgm:spPr/>
      <dgm:t>
        <a:bodyPr/>
        <a:lstStyle/>
        <a:p>
          <a:endParaRPr lang="en-US" sz="2400"/>
        </a:p>
      </dgm:t>
    </dgm:pt>
    <dgm:pt modelId="{828D529C-783E-408B-86B0-1B5B72485E08}">
      <dgm:prSet custT="1"/>
      <dgm:spPr/>
      <dgm:t>
        <a:bodyPr/>
        <a:lstStyle/>
        <a:p>
          <a:r>
            <a:rPr lang="en-ZA" sz="1800"/>
            <a:t>Libraries </a:t>
          </a:r>
          <a:endParaRPr lang="en-US" sz="1800"/>
        </a:p>
      </dgm:t>
    </dgm:pt>
    <dgm:pt modelId="{CE47A8C1-ACAC-479E-8E72-A711E4E2C1ED}" type="parTrans" cxnId="{C4D8E810-47D5-4E60-B74D-8B7636F7F40C}">
      <dgm:prSet/>
      <dgm:spPr/>
      <dgm:t>
        <a:bodyPr/>
        <a:lstStyle/>
        <a:p>
          <a:endParaRPr lang="en-US" sz="2400"/>
        </a:p>
      </dgm:t>
    </dgm:pt>
    <dgm:pt modelId="{58837AE6-9AC4-4486-8A82-CC541447A1C8}" type="sibTrans" cxnId="{C4D8E810-47D5-4E60-B74D-8B7636F7F40C}">
      <dgm:prSet/>
      <dgm:spPr/>
      <dgm:t>
        <a:bodyPr/>
        <a:lstStyle/>
        <a:p>
          <a:endParaRPr lang="en-US" sz="2400"/>
        </a:p>
      </dgm:t>
    </dgm:pt>
    <dgm:pt modelId="{7E17D18F-1536-4985-AF70-BECF8051F414}">
      <dgm:prSet custT="1"/>
      <dgm:spPr/>
      <dgm:t>
        <a:bodyPr/>
        <a:lstStyle/>
        <a:p>
          <a:r>
            <a:rPr lang="en-ZA" sz="1800" dirty="0"/>
            <a:t>Bookstores</a:t>
          </a:r>
          <a:endParaRPr lang="en-US" sz="1800" dirty="0"/>
        </a:p>
      </dgm:t>
    </dgm:pt>
    <dgm:pt modelId="{959A558C-FA77-4752-995D-45B085B62178}" type="parTrans" cxnId="{D12F4E2A-56F5-48A9-B63B-3F3A6052C7A8}">
      <dgm:prSet/>
      <dgm:spPr/>
      <dgm:t>
        <a:bodyPr/>
        <a:lstStyle/>
        <a:p>
          <a:endParaRPr lang="en-US" sz="2400"/>
        </a:p>
      </dgm:t>
    </dgm:pt>
    <dgm:pt modelId="{78D8D0FB-98BC-4873-A95A-AFD31AA0F4FB}" type="sibTrans" cxnId="{D12F4E2A-56F5-48A9-B63B-3F3A6052C7A8}">
      <dgm:prSet/>
      <dgm:spPr/>
      <dgm:t>
        <a:bodyPr/>
        <a:lstStyle/>
        <a:p>
          <a:endParaRPr lang="en-US" sz="2400"/>
        </a:p>
      </dgm:t>
    </dgm:pt>
    <dgm:pt modelId="{11AE8C2F-BF06-4D83-9D82-1BC3C98926AD}" type="pres">
      <dgm:prSet presAssocID="{489DD7A2-9FDD-497C-AABD-3A74513F6AFD}" presName="root" presStyleCnt="0">
        <dgm:presLayoutVars>
          <dgm:dir/>
          <dgm:resizeHandles val="exact"/>
        </dgm:presLayoutVars>
      </dgm:prSet>
      <dgm:spPr/>
    </dgm:pt>
    <dgm:pt modelId="{5EBC150F-01EC-4CDC-BAD2-B4E24BC5B70A}" type="pres">
      <dgm:prSet presAssocID="{96F3CB85-54D3-4EE9-82DF-BAF40BC537DA}" presName="compNode" presStyleCnt="0"/>
      <dgm:spPr/>
    </dgm:pt>
    <dgm:pt modelId="{05CA66EB-6FB8-45CC-A4AC-46581DF88FD2}" type="pres">
      <dgm:prSet presAssocID="{96F3CB85-54D3-4EE9-82DF-BAF40BC537DA}" presName="bgRect" presStyleLbl="bgShp" presStyleIdx="0" presStyleCnt="3"/>
      <dgm:spPr/>
    </dgm:pt>
    <dgm:pt modelId="{E9506F56-00CA-40E3-ACF1-B22D758C894A}" type="pres">
      <dgm:prSet presAssocID="{96F3CB85-54D3-4EE9-82DF-BAF40BC537DA}" presName="iconRect" presStyleLbl="node1" presStyleIdx="0" presStyleCnt="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Handshake"/>
        </a:ext>
      </dgm:extLst>
    </dgm:pt>
    <dgm:pt modelId="{4B64B9BE-B3B7-4AF7-8767-765F45355BA5}" type="pres">
      <dgm:prSet presAssocID="{96F3CB85-54D3-4EE9-82DF-BAF40BC537DA}" presName="spaceRect" presStyleCnt="0"/>
      <dgm:spPr/>
    </dgm:pt>
    <dgm:pt modelId="{800FF49C-D401-4EC8-AB7B-8184F58CEA2C}" type="pres">
      <dgm:prSet presAssocID="{96F3CB85-54D3-4EE9-82DF-BAF40BC537DA}" presName="parTx" presStyleLbl="revTx" presStyleIdx="0" presStyleCnt="6">
        <dgm:presLayoutVars>
          <dgm:chMax val="0"/>
          <dgm:chPref val="0"/>
        </dgm:presLayoutVars>
      </dgm:prSet>
      <dgm:spPr/>
    </dgm:pt>
    <dgm:pt modelId="{7132BB66-1C49-433E-929B-7E40591E09C3}" type="pres">
      <dgm:prSet presAssocID="{96F3CB85-54D3-4EE9-82DF-BAF40BC537DA}" presName="desTx" presStyleLbl="revTx" presStyleIdx="1" presStyleCnt="6">
        <dgm:presLayoutVars/>
      </dgm:prSet>
      <dgm:spPr/>
    </dgm:pt>
    <dgm:pt modelId="{092870E4-9D1B-4FD1-AC84-4A8D4D05D3AC}" type="pres">
      <dgm:prSet presAssocID="{6EAD0C01-7356-4E83-8CE5-4960686AE254}" presName="sibTrans" presStyleCnt="0"/>
      <dgm:spPr/>
    </dgm:pt>
    <dgm:pt modelId="{28004E90-2979-43F9-A255-2DC32C868346}" type="pres">
      <dgm:prSet presAssocID="{BAF472F8-7E30-4C31-A8ED-628CAE7EA9B3}" presName="compNode" presStyleCnt="0"/>
      <dgm:spPr/>
    </dgm:pt>
    <dgm:pt modelId="{C3226AE4-1A31-4334-9ACC-D2D22DB1AF4F}" type="pres">
      <dgm:prSet presAssocID="{BAF472F8-7E30-4C31-A8ED-628CAE7EA9B3}" presName="bgRect" presStyleLbl="bgShp" presStyleIdx="1" presStyleCnt="3"/>
      <dgm:spPr/>
    </dgm:pt>
    <dgm:pt modelId="{1216776B-0B66-4F93-9274-4A75E9A96629}" type="pres">
      <dgm:prSet presAssocID="{BAF472F8-7E30-4C31-A8ED-628CAE7EA9B3}" presName="iconRect" presStyleLbl="node1" presStyleIdx="1" presStyleCnt="3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Subtitles"/>
        </a:ext>
      </dgm:extLst>
    </dgm:pt>
    <dgm:pt modelId="{77314F7D-95E6-4100-A8AF-C224B0AB4D3E}" type="pres">
      <dgm:prSet presAssocID="{BAF472F8-7E30-4C31-A8ED-628CAE7EA9B3}" presName="spaceRect" presStyleCnt="0"/>
      <dgm:spPr/>
    </dgm:pt>
    <dgm:pt modelId="{DD0B7DDF-CD14-460B-A343-D5020E7B939D}" type="pres">
      <dgm:prSet presAssocID="{BAF472F8-7E30-4C31-A8ED-628CAE7EA9B3}" presName="parTx" presStyleLbl="revTx" presStyleIdx="2" presStyleCnt="6">
        <dgm:presLayoutVars>
          <dgm:chMax val="0"/>
          <dgm:chPref val="0"/>
        </dgm:presLayoutVars>
      </dgm:prSet>
      <dgm:spPr/>
    </dgm:pt>
    <dgm:pt modelId="{666E19F8-F56A-4AA9-922B-56638241E6FC}" type="pres">
      <dgm:prSet presAssocID="{BAF472F8-7E30-4C31-A8ED-628CAE7EA9B3}" presName="desTx" presStyleLbl="revTx" presStyleIdx="3" presStyleCnt="6">
        <dgm:presLayoutVars/>
      </dgm:prSet>
      <dgm:spPr/>
    </dgm:pt>
    <dgm:pt modelId="{76FAD92B-5E10-4FAB-B63A-A465A030D008}" type="pres">
      <dgm:prSet presAssocID="{142223FC-502D-4C27-B3C9-C664A98F1A59}" presName="sibTrans" presStyleCnt="0"/>
      <dgm:spPr/>
    </dgm:pt>
    <dgm:pt modelId="{E05DEF99-8A93-4655-A63C-EFC534852CE8}" type="pres">
      <dgm:prSet presAssocID="{F0644A0A-93AA-4601-974D-18417474F1C9}" presName="compNode" presStyleCnt="0"/>
      <dgm:spPr/>
    </dgm:pt>
    <dgm:pt modelId="{5351D6E2-34B6-4C7C-B295-C5C0616D8F80}" type="pres">
      <dgm:prSet presAssocID="{F0644A0A-93AA-4601-974D-18417474F1C9}" presName="bgRect" presStyleLbl="bgShp" presStyleIdx="2" presStyleCnt="3"/>
      <dgm:spPr/>
    </dgm:pt>
    <dgm:pt modelId="{D6BC8F05-2CFA-4B85-8024-DD79E1BC48D8}" type="pres">
      <dgm:prSet presAssocID="{F0644A0A-93AA-4601-974D-18417474F1C9}" presName="iconRect" presStyleLbl="node1" presStyleIdx="2" presStyleCnt="3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Books on Shelf"/>
        </a:ext>
      </dgm:extLst>
    </dgm:pt>
    <dgm:pt modelId="{A1EF4AA3-7CAC-41F4-B445-1E2E18A7B139}" type="pres">
      <dgm:prSet presAssocID="{F0644A0A-93AA-4601-974D-18417474F1C9}" presName="spaceRect" presStyleCnt="0"/>
      <dgm:spPr/>
    </dgm:pt>
    <dgm:pt modelId="{C8C729E6-779A-4DA2-A27D-47A43C89779E}" type="pres">
      <dgm:prSet presAssocID="{F0644A0A-93AA-4601-974D-18417474F1C9}" presName="parTx" presStyleLbl="revTx" presStyleIdx="4" presStyleCnt="6">
        <dgm:presLayoutVars>
          <dgm:chMax val="0"/>
          <dgm:chPref val="0"/>
        </dgm:presLayoutVars>
      </dgm:prSet>
      <dgm:spPr/>
    </dgm:pt>
    <dgm:pt modelId="{10694994-0854-48F2-BAC2-688ADD1FA453}" type="pres">
      <dgm:prSet presAssocID="{F0644A0A-93AA-4601-974D-18417474F1C9}" presName="desTx" presStyleLbl="revTx" presStyleIdx="5" presStyleCnt="6">
        <dgm:presLayoutVars/>
      </dgm:prSet>
      <dgm:spPr/>
    </dgm:pt>
  </dgm:ptLst>
  <dgm:cxnLst>
    <dgm:cxn modelId="{E5446F05-78AF-4A29-985E-A171010AF3D0}" type="presOf" srcId="{96F3CB85-54D3-4EE9-82DF-BAF40BC537DA}" destId="{800FF49C-D401-4EC8-AB7B-8184F58CEA2C}" srcOrd="0" destOrd="0" presId="urn:microsoft.com/office/officeart/2018/2/layout/IconVerticalSolidList"/>
    <dgm:cxn modelId="{20A6DE06-1564-41E9-BA6C-5380F6494893}" srcId="{BAF472F8-7E30-4C31-A8ED-628CAE7EA9B3}" destId="{56786A57-DA06-4C47-8C0D-8B3A833CD80D}" srcOrd="0" destOrd="0" parTransId="{CF40780F-471D-43C5-A1AB-BEDF7FB4A0CC}" sibTransId="{D6CA9702-25C2-482B-B480-F2BDAE6480AE}"/>
    <dgm:cxn modelId="{2E55C408-9140-442E-93F8-7344C76B0355}" srcId="{489DD7A2-9FDD-497C-AABD-3A74513F6AFD}" destId="{F0644A0A-93AA-4601-974D-18417474F1C9}" srcOrd="2" destOrd="0" parTransId="{2E71879B-B766-488E-9FD9-8F6935D27FB4}" sibTransId="{ED1DC21D-A7AE-48F2-B8C6-6244D55BA082}"/>
    <dgm:cxn modelId="{C4D8E810-47D5-4E60-B74D-8B7636F7F40C}" srcId="{F0644A0A-93AA-4601-974D-18417474F1C9}" destId="{828D529C-783E-408B-86B0-1B5B72485E08}" srcOrd="0" destOrd="0" parTransId="{CE47A8C1-ACAC-479E-8E72-A711E4E2C1ED}" sibTransId="{58837AE6-9AC4-4486-8A82-CC541447A1C8}"/>
    <dgm:cxn modelId="{960C9513-95ED-445A-A6BD-E141A9FD87CB}" srcId="{489DD7A2-9FDD-497C-AABD-3A74513F6AFD}" destId="{96F3CB85-54D3-4EE9-82DF-BAF40BC537DA}" srcOrd="0" destOrd="0" parTransId="{A18FEB26-2278-47DB-A4DA-706188569ED8}" sibTransId="{6EAD0C01-7356-4E83-8CE5-4960686AE254}"/>
    <dgm:cxn modelId="{D12F4E2A-56F5-48A9-B63B-3F3A6052C7A8}" srcId="{F0644A0A-93AA-4601-974D-18417474F1C9}" destId="{7E17D18F-1536-4985-AF70-BECF8051F414}" srcOrd="1" destOrd="0" parTransId="{959A558C-FA77-4752-995D-45B085B62178}" sibTransId="{78D8D0FB-98BC-4873-A95A-AFD31AA0F4FB}"/>
    <dgm:cxn modelId="{E4AD172B-C307-42E0-8232-F2DCB220C88D}" srcId="{96F3CB85-54D3-4EE9-82DF-BAF40BC537DA}" destId="{DA273E02-BBD3-4165-9502-1C7CA44639C0}" srcOrd="1" destOrd="0" parTransId="{F4447065-7C6B-406B-9256-324F811D5ACD}" sibTransId="{86E354BD-F1DD-4E9D-A09E-D30C46694DCB}"/>
    <dgm:cxn modelId="{9836A02F-E7AD-420F-81D5-30AAEE3632FB}" type="presOf" srcId="{7E17D18F-1536-4985-AF70-BECF8051F414}" destId="{10694994-0854-48F2-BAC2-688ADD1FA453}" srcOrd="0" destOrd="1" presId="urn:microsoft.com/office/officeart/2018/2/layout/IconVerticalSolidList"/>
    <dgm:cxn modelId="{8FC2DE5D-163F-4FC2-B18D-B2FFC6E81518}" srcId="{96F3CB85-54D3-4EE9-82DF-BAF40BC537DA}" destId="{080F38EC-B5E6-4755-B28D-D2C2AE9C6D81}" srcOrd="0" destOrd="0" parTransId="{0EB52592-C742-4929-BB9D-E7680BDDB475}" sibTransId="{83E314D3-5CED-4E38-BEC1-D83CFB0C3C3C}"/>
    <dgm:cxn modelId="{C20A795F-12AF-4522-A0E1-20C4FB76E822}" type="presOf" srcId="{56786A57-DA06-4C47-8C0D-8B3A833CD80D}" destId="{666E19F8-F56A-4AA9-922B-56638241E6FC}" srcOrd="0" destOrd="0" presId="urn:microsoft.com/office/officeart/2018/2/layout/IconVerticalSolidList"/>
    <dgm:cxn modelId="{21285A42-D89D-4596-8F5A-0898BAAF8AB9}" srcId="{BAF472F8-7E30-4C31-A8ED-628CAE7EA9B3}" destId="{BBCEA28C-CA11-424D-B752-345D3DDA6C78}" srcOrd="2" destOrd="0" parTransId="{378E0A65-36E4-49DE-B5CA-E49E0B4E3EA8}" sibTransId="{3A01ECB9-0EB8-4608-9A82-C9F8EF576F3C}"/>
    <dgm:cxn modelId="{8967D869-D9A9-46AB-BB0F-34D023BC8CBF}" type="presOf" srcId="{BAF472F8-7E30-4C31-A8ED-628CAE7EA9B3}" destId="{DD0B7DDF-CD14-460B-A343-D5020E7B939D}" srcOrd="0" destOrd="0" presId="urn:microsoft.com/office/officeart/2018/2/layout/IconVerticalSolidList"/>
    <dgm:cxn modelId="{88EF6C75-BFF5-46E1-B6C5-F447509D48A0}" type="presOf" srcId="{F0644A0A-93AA-4601-974D-18417474F1C9}" destId="{C8C729E6-779A-4DA2-A27D-47A43C89779E}" srcOrd="0" destOrd="0" presId="urn:microsoft.com/office/officeart/2018/2/layout/IconVerticalSolidList"/>
    <dgm:cxn modelId="{3F66F077-547E-4665-90FD-7453C52087F6}" type="presOf" srcId="{DA273E02-BBD3-4165-9502-1C7CA44639C0}" destId="{7132BB66-1C49-433E-929B-7E40591E09C3}" srcOrd="0" destOrd="1" presId="urn:microsoft.com/office/officeart/2018/2/layout/IconVerticalSolidList"/>
    <dgm:cxn modelId="{C013FC59-D609-4DBD-B308-B19C9F7044CF}" srcId="{BAF472F8-7E30-4C31-A8ED-628CAE7EA9B3}" destId="{8891D954-4BBB-4399-8492-53947AC1CFA2}" srcOrd="1" destOrd="0" parTransId="{E644E0F3-180B-4CCB-A6E7-D5CBCC491354}" sibTransId="{B5728A4A-9059-49BA-A6C9-808241CA266D}"/>
    <dgm:cxn modelId="{9A48AF8B-8BAC-49C0-9A77-5B24B180FC79}" type="presOf" srcId="{489DD7A2-9FDD-497C-AABD-3A74513F6AFD}" destId="{11AE8C2F-BF06-4D83-9D82-1BC3C98926AD}" srcOrd="0" destOrd="0" presId="urn:microsoft.com/office/officeart/2018/2/layout/IconVerticalSolidList"/>
    <dgm:cxn modelId="{30C4B696-6F15-4803-8D14-F48C662B4318}" type="presOf" srcId="{828D529C-783E-408B-86B0-1B5B72485E08}" destId="{10694994-0854-48F2-BAC2-688ADD1FA453}" srcOrd="0" destOrd="0" presId="urn:microsoft.com/office/officeart/2018/2/layout/IconVerticalSolidList"/>
    <dgm:cxn modelId="{AB54F3A8-BABC-4CCB-A8AE-29B7ADEE584B}" srcId="{489DD7A2-9FDD-497C-AABD-3A74513F6AFD}" destId="{BAF472F8-7E30-4C31-A8ED-628CAE7EA9B3}" srcOrd="1" destOrd="0" parTransId="{0217427D-1179-48A9-83C1-1D16D462602B}" sibTransId="{142223FC-502D-4C27-B3C9-C664A98F1A59}"/>
    <dgm:cxn modelId="{C37557BF-22A8-413E-B708-FE6859526CF7}" type="presOf" srcId="{080F38EC-B5E6-4755-B28D-D2C2AE9C6D81}" destId="{7132BB66-1C49-433E-929B-7E40591E09C3}" srcOrd="0" destOrd="0" presId="urn:microsoft.com/office/officeart/2018/2/layout/IconVerticalSolidList"/>
    <dgm:cxn modelId="{7B47C8C0-26A7-4E83-94DB-96391C295BB2}" type="presOf" srcId="{BBCEA28C-CA11-424D-B752-345D3DDA6C78}" destId="{666E19F8-F56A-4AA9-922B-56638241E6FC}" srcOrd="0" destOrd="2" presId="urn:microsoft.com/office/officeart/2018/2/layout/IconVerticalSolidList"/>
    <dgm:cxn modelId="{911045F5-7AA4-42BA-947D-09B93B6DB571}" type="presOf" srcId="{8891D954-4BBB-4399-8492-53947AC1CFA2}" destId="{666E19F8-F56A-4AA9-922B-56638241E6FC}" srcOrd="0" destOrd="1" presId="urn:microsoft.com/office/officeart/2018/2/layout/IconVerticalSolidList"/>
    <dgm:cxn modelId="{FDB585B6-5BAE-4035-B59D-54A20092B556}" type="presParOf" srcId="{11AE8C2F-BF06-4D83-9D82-1BC3C98926AD}" destId="{5EBC150F-01EC-4CDC-BAD2-B4E24BC5B70A}" srcOrd="0" destOrd="0" presId="urn:microsoft.com/office/officeart/2018/2/layout/IconVerticalSolidList"/>
    <dgm:cxn modelId="{3577B352-B7D5-4B4A-B10C-E07E51B53CD4}" type="presParOf" srcId="{5EBC150F-01EC-4CDC-BAD2-B4E24BC5B70A}" destId="{05CA66EB-6FB8-45CC-A4AC-46581DF88FD2}" srcOrd="0" destOrd="0" presId="urn:microsoft.com/office/officeart/2018/2/layout/IconVerticalSolidList"/>
    <dgm:cxn modelId="{783ADAFB-5C61-4717-A2A0-272CFED70CB4}" type="presParOf" srcId="{5EBC150F-01EC-4CDC-BAD2-B4E24BC5B70A}" destId="{E9506F56-00CA-40E3-ACF1-B22D758C894A}" srcOrd="1" destOrd="0" presId="urn:microsoft.com/office/officeart/2018/2/layout/IconVerticalSolidList"/>
    <dgm:cxn modelId="{6F7C44D1-0181-407E-BAD7-25B9F5074F7E}" type="presParOf" srcId="{5EBC150F-01EC-4CDC-BAD2-B4E24BC5B70A}" destId="{4B64B9BE-B3B7-4AF7-8767-765F45355BA5}" srcOrd="2" destOrd="0" presId="urn:microsoft.com/office/officeart/2018/2/layout/IconVerticalSolidList"/>
    <dgm:cxn modelId="{6AFA7783-F354-4ADF-9057-A5C30D1511F5}" type="presParOf" srcId="{5EBC150F-01EC-4CDC-BAD2-B4E24BC5B70A}" destId="{800FF49C-D401-4EC8-AB7B-8184F58CEA2C}" srcOrd="3" destOrd="0" presId="urn:microsoft.com/office/officeart/2018/2/layout/IconVerticalSolidList"/>
    <dgm:cxn modelId="{53436AC1-9332-4E34-B5DB-7E34D2E2E45F}" type="presParOf" srcId="{5EBC150F-01EC-4CDC-BAD2-B4E24BC5B70A}" destId="{7132BB66-1C49-433E-929B-7E40591E09C3}" srcOrd="4" destOrd="0" presId="urn:microsoft.com/office/officeart/2018/2/layout/IconVerticalSolidList"/>
    <dgm:cxn modelId="{6EC3107E-15F8-4BDB-906D-98EC5B05A23A}" type="presParOf" srcId="{11AE8C2F-BF06-4D83-9D82-1BC3C98926AD}" destId="{092870E4-9D1B-4FD1-AC84-4A8D4D05D3AC}" srcOrd="1" destOrd="0" presId="urn:microsoft.com/office/officeart/2018/2/layout/IconVerticalSolidList"/>
    <dgm:cxn modelId="{B8091D42-064C-4A37-A284-D9D8CC8B97BD}" type="presParOf" srcId="{11AE8C2F-BF06-4D83-9D82-1BC3C98926AD}" destId="{28004E90-2979-43F9-A255-2DC32C868346}" srcOrd="2" destOrd="0" presId="urn:microsoft.com/office/officeart/2018/2/layout/IconVerticalSolidList"/>
    <dgm:cxn modelId="{71E230FE-C3BB-4209-BFBB-C00733FE4CB7}" type="presParOf" srcId="{28004E90-2979-43F9-A255-2DC32C868346}" destId="{C3226AE4-1A31-4334-9ACC-D2D22DB1AF4F}" srcOrd="0" destOrd="0" presId="urn:microsoft.com/office/officeart/2018/2/layout/IconVerticalSolidList"/>
    <dgm:cxn modelId="{5DD5C970-2042-4E16-84E5-1D682AEA4B39}" type="presParOf" srcId="{28004E90-2979-43F9-A255-2DC32C868346}" destId="{1216776B-0B66-4F93-9274-4A75E9A96629}" srcOrd="1" destOrd="0" presId="urn:microsoft.com/office/officeart/2018/2/layout/IconVerticalSolidList"/>
    <dgm:cxn modelId="{11792766-82E4-47A2-911A-D361514FE429}" type="presParOf" srcId="{28004E90-2979-43F9-A255-2DC32C868346}" destId="{77314F7D-95E6-4100-A8AF-C224B0AB4D3E}" srcOrd="2" destOrd="0" presId="urn:microsoft.com/office/officeart/2018/2/layout/IconVerticalSolidList"/>
    <dgm:cxn modelId="{9185F8A2-138D-4BF2-8A47-188CF24B2CB4}" type="presParOf" srcId="{28004E90-2979-43F9-A255-2DC32C868346}" destId="{DD0B7DDF-CD14-460B-A343-D5020E7B939D}" srcOrd="3" destOrd="0" presId="urn:microsoft.com/office/officeart/2018/2/layout/IconVerticalSolidList"/>
    <dgm:cxn modelId="{492FBB3D-90CB-4B7E-BAAA-1EA2AFB8CC27}" type="presParOf" srcId="{28004E90-2979-43F9-A255-2DC32C868346}" destId="{666E19F8-F56A-4AA9-922B-56638241E6FC}" srcOrd="4" destOrd="0" presId="urn:microsoft.com/office/officeart/2018/2/layout/IconVerticalSolidList"/>
    <dgm:cxn modelId="{4B7D6785-D3B9-41B5-82FD-430629F28337}" type="presParOf" srcId="{11AE8C2F-BF06-4D83-9D82-1BC3C98926AD}" destId="{76FAD92B-5E10-4FAB-B63A-A465A030D008}" srcOrd="3" destOrd="0" presId="urn:microsoft.com/office/officeart/2018/2/layout/IconVerticalSolidList"/>
    <dgm:cxn modelId="{B1D12E5A-46BC-4622-A826-A18229ABF43A}" type="presParOf" srcId="{11AE8C2F-BF06-4D83-9D82-1BC3C98926AD}" destId="{E05DEF99-8A93-4655-A63C-EFC534852CE8}" srcOrd="4" destOrd="0" presId="urn:microsoft.com/office/officeart/2018/2/layout/IconVerticalSolidList"/>
    <dgm:cxn modelId="{49AAF26D-9166-49C4-BB1F-F0A219B4B188}" type="presParOf" srcId="{E05DEF99-8A93-4655-A63C-EFC534852CE8}" destId="{5351D6E2-34B6-4C7C-B295-C5C0616D8F80}" srcOrd="0" destOrd="0" presId="urn:microsoft.com/office/officeart/2018/2/layout/IconVerticalSolidList"/>
    <dgm:cxn modelId="{7C2C7185-50B1-4315-92D4-CCC2C213ECA3}" type="presParOf" srcId="{E05DEF99-8A93-4655-A63C-EFC534852CE8}" destId="{D6BC8F05-2CFA-4B85-8024-DD79E1BC48D8}" srcOrd="1" destOrd="0" presId="urn:microsoft.com/office/officeart/2018/2/layout/IconVerticalSolidList"/>
    <dgm:cxn modelId="{9AE0A8AD-D8BE-41A5-8201-2CB015B1EB57}" type="presParOf" srcId="{E05DEF99-8A93-4655-A63C-EFC534852CE8}" destId="{A1EF4AA3-7CAC-41F4-B445-1E2E18A7B139}" srcOrd="2" destOrd="0" presId="urn:microsoft.com/office/officeart/2018/2/layout/IconVerticalSolidList"/>
    <dgm:cxn modelId="{E872E19B-A19A-4A93-AE1E-B35A440D0A7B}" type="presParOf" srcId="{E05DEF99-8A93-4655-A63C-EFC534852CE8}" destId="{C8C729E6-779A-4DA2-A27D-47A43C89779E}" srcOrd="3" destOrd="0" presId="urn:microsoft.com/office/officeart/2018/2/layout/IconVerticalSolidList"/>
    <dgm:cxn modelId="{860C332A-7E63-4927-AD12-C3C4787004C7}" type="presParOf" srcId="{E05DEF99-8A93-4655-A63C-EFC534852CE8}" destId="{10694994-0854-48F2-BAC2-688ADD1FA453}" srcOrd="4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5CA66EB-6FB8-45CC-A4AC-46581DF88FD2}">
      <dsp:nvSpPr>
        <dsp:cNvPr id="0" name=""/>
        <dsp:cNvSpPr/>
      </dsp:nvSpPr>
      <dsp:spPr>
        <a:xfrm>
          <a:off x="0" y="2878"/>
          <a:ext cx="10515600" cy="1254630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9506F56-00CA-40E3-ACF1-B22D758C894A}">
      <dsp:nvSpPr>
        <dsp:cNvPr id="0" name=""/>
        <dsp:cNvSpPr/>
      </dsp:nvSpPr>
      <dsp:spPr>
        <a:xfrm>
          <a:off x="379525" y="285170"/>
          <a:ext cx="690721" cy="690046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905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00FF49C-D401-4EC8-AB7B-8184F58CEA2C}">
      <dsp:nvSpPr>
        <dsp:cNvPr id="0" name=""/>
        <dsp:cNvSpPr/>
      </dsp:nvSpPr>
      <dsp:spPr>
        <a:xfrm>
          <a:off x="1449772" y="2878"/>
          <a:ext cx="4732020" cy="125585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2912" tIns="132912" rIns="132912" bIns="132912" numCol="1" spcCol="1270" anchor="ctr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ZA" sz="3200" kern="1200"/>
            <a:t>Policy and Procurement:</a:t>
          </a:r>
          <a:endParaRPr lang="en-US" sz="3200" kern="1200"/>
        </a:p>
      </dsp:txBody>
      <dsp:txXfrm>
        <a:off x="1449772" y="2878"/>
        <a:ext cx="4732020" cy="1255856"/>
      </dsp:txXfrm>
    </dsp:sp>
    <dsp:sp modelId="{7132BB66-1C49-433E-929B-7E40591E09C3}">
      <dsp:nvSpPr>
        <dsp:cNvPr id="0" name=""/>
        <dsp:cNvSpPr/>
      </dsp:nvSpPr>
      <dsp:spPr>
        <a:xfrm>
          <a:off x="6181792" y="2878"/>
          <a:ext cx="4082818" cy="125463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2782" tIns="132782" rIns="132782" bIns="132782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ZA" sz="1800" kern="1200"/>
            <a:t>Supportive Regulatory Framework  </a:t>
          </a:r>
          <a:endParaRPr lang="en-US" sz="1800" kern="1200"/>
        </a:p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ZA" sz="1800" kern="1200" dirty="0"/>
            <a:t>Professionalisation of Bookselling and Supply</a:t>
          </a:r>
          <a:endParaRPr lang="en-US" sz="1800" kern="1200" dirty="0"/>
        </a:p>
      </dsp:txBody>
      <dsp:txXfrm>
        <a:off x="6181792" y="2878"/>
        <a:ext cx="4082818" cy="1254630"/>
      </dsp:txXfrm>
    </dsp:sp>
    <dsp:sp modelId="{C3226AE4-1A31-4334-9ACC-D2D22DB1AF4F}">
      <dsp:nvSpPr>
        <dsp:cNvPr id="0" name=""/>
        <dsp:cNvSpPr/>
      </dsp:nvSpPr>
      <dsp:spPr>
        <a:xfrm>
          <a:off x="0" y="1492383"/>
          <a:ext cx="10515600" cy="1254630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216776B-0B66-4F93-9274-4A75E9A96629}">
      <dsp:nvSpPr>
        <dsp:cNvPr id="0" name=""/>
        <dsp:cNvSpPr/>
      </dsp:nvSpPr>
      <dsp:spPr>
        <a:xfrm>
          <a:off x="379525" y="1774674"/>
          <a:ext cx="690721" cy="690046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905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D0B7DDF-CD14-460B-A343-D5020E7B939D}">
      <dsp:nvSpPr>
        <dsp:cNvPr id="0" name=""/>
        <dsp:cNvSpPr/>
      </dsp:nvSpPr>
      <dsp:spPr>
        <a:xfrm>
          <a:off x="1449772" y="1492383"/>
          <a:ext cx="4732020" cy="125585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2912" tIns="132912" rIns="132912" bIns="132912" numCol="1" spcCol="1270" anchor="ctr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ZA" sz="3200" kern="1200" dirty="0"/>
            <a:t>Protecting the Intellectual Assets of South Africa:</a:t>
          </a:r>
          <a:endParaRPr lang="en-US" sz="3200" kern="1200" dirty="0"/>
        </a:p>
      </dsp:txBody>
      <dsp:txXfrm>
        <a:off x="1449772" y="1492383"/>
        <a:ext cx="4732020" cy="1255856"/>
      </dsp:txXfrm>
    </dsp:sp>
    <dsp:sp modelId="{666E19F8-F56A-4AA9-922B-56638241E6FC}">
      <dsp:nvSpPr>
        <dsp:cNvPr id="0" name=""/>
        <dsp:cNvSpPr/>
      </dsp:nvSpPr>
      <dsp:spPr>
        <a:xfrm>
          <a:off x="6181792" y="1492383"/>
          <a:ext cx="4082818" cy="125463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2782" tIns="132782" rIns="132782" bIns="132782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ZA" sz="1800" kern="1200" dirty="0"/>
            <a:t>Copyright Protection</a:t>
          </a:r>
          <a:endParaRPr lang="en-US" sz="1800" kern="1200" dirty="0"/>
        </a:p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ZA" sz="1800" kern="1200"/>
            <a:t>Local Content and Languages</a:t>
          </a:r>
          <a:endParaRPr lang="en-US" sz="1800" kern="1200"/>
        </a:p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ZA" sz="1800" kern="1200"/>
            <a:t>Decolonisation, Indigenous Knowledge, Creative Capacity</a:t>
          </a:r>
          <a:endParaRPr lang="en-US" sz="1800" kern="1200"/>
        </a:p>
      </dsp:txBody>
      <dsp:txXfrm>
        <a:off x="6181792" y="1492383"/>
        <a:ext cx="4082818" cy="1254630"/>
      </dsp:txXfrm>
    </dsp:sp>
    <dsp:sp modelId="{5351D6E2-34B6-4C7C-B295-C5C0616D8F80}">
      <dsp:nvSpPr>
        <dsp:cNvPr id="0" name=""/>
        <dsp:cNvSpPr/>
      </dsp:nvSpPr>
      <dsp:spPr>
        <a:xfrm>
          <a:off x="0" y="2981887"/>
          <a:ext cx="10515600" cy="1254630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6BC8F05-2CFA-4B85-8024-DD79E1BC48D8}">
      <dsp:nvSpPr>
        <dsp:cNvPr id="0" name=""/>
        <dsp:cNvSpPr/>
      </dsp:nvSpPr>
      <dsp:spPr>
        <a:xfrm>
          <a:off x="379525" y="3264179"/>
          <a:ext cx="690721" cy="690046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905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8C729E6-779A-4DA2-A27D-47A43C89779E}">
      <dsp:nvSpPr>
        <dsp:cNvPr id="0" name=""/>
        <dsp:cNvSpPr/>
      </dsp:nvSpPr>
      <dsp:spPr>
        <a:xfrm>
          <a:off x="1449772" y="2981887"/>
          <a:ext cx="4732020" cy="125585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2912" tIns="132912" rIns="132912" bIns="132912" numCol="1" spcCol="1270" anchor="ctr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ZA" sz="3200" kern="1200"/>
            <a:t>Public Access to Material:</a:t>
          </a:r>
          <a:endParaRPr lang="en-US" sz="3200" kern="1200"/>
        </a:p>
      </dsp:txBody>
      <dsp:txXfrm>
        <a:off x="1449772" y="2981887"/>
        <a:ext cx="4732020" cy="1255856"/>
      </dsp:txXfrm>
    </dsp:sp>
    <dsp:sp modelId="{10694994-0854-48F2-BAC2-688ADD1FA453}">
      <dsp:nvSpPr>
        <dsp:cNvPr id="0" name=""/>
        <dsp:cNvSpPr/>
      </dsp:nvSpPr>
      <dsp:spPr>
        <a:xfrm>
          <a:off x="6181792" y="2981887"/>
          <a:ext cx="4082818" cy="125463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2782" tIns="132782" rIns="132782" bIns="132782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ZA" sz="1800" kern="1200"/>
            <a:t>Libraries </a:t>
          </a:r>
          <a:endParaRPr lang="en-US" sz="1800" kern="1200"/>
        </a:p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ZA" sz="1800" kern="1200" dirty="0"/>
            <a:t>Bookstores</a:t>
          </a:r>
          <a:endParaRPr lang="en-US" sz="1800" kern="1200" dirty="0"/>
        </a:p>
      </dsp:txBody>
      <dsp:txXfrm>
        <a:off x="6181792" y="2981887"/>
        <a:ext cx="4082818" cy="125463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1543" cy="3410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ZA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622798" y="1"/>
            <a:ext cx="4301543" cy="3410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B2E10E-C8A6-47A1-8065-D8D92C683FC6}" type="datetimeFigureOut">
              <a:rPr lang="en-ZA" smtClean="0"/>
              <a:t>2025/05/22</a:t>
            </a:fld>
            <a:endParaRPr lang="en-Z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6456612"/>
            <a:ext cx="4301543" cy="3410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Z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622798" y="6456612"/>
            <a:ext cx="4301543" cy="3410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BB1D6D6-BD70-4345-AE60-A543C9088D76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335299593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1543" cy="3410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622798" y="1"/>
            <a:ext cx="4301543" cy="3410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BD4573-58E7-4156-A133-2731F5F8D1A6}" type="datetimeFigureOut">
              <a:rPr lang="en-US" smtClean="0"/>
              <a:t>5/22/2025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924175" y="849313"/>
            <a:ext cx="4078288" cy="229393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92664" y="3271381"/>
            <a:ext cx="7941310" cy="267658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456612"/>
            <a:ext cx="4301543" cy="3410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622798" y="6456612"/>
            <a:ext cx="4301543" cy="3410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93B0CF2-7F87-4E02-A248-870047730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49813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3B0CF2-7F87-4E02-A248-870047730F99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51338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6E36CB-D9CE-7B7C-3F31-8398968CEC4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9C157DC-23FA-1CEA-5927-653FD1652CA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Z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1FB527A-BE41-2452-0DF1-7A88431917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BF80EE-452F-4010-AD63-A9FACB73F062}" type="datetime1">
              <a:rPr lang="en-US" smtClean="0"/>
              <a:t>5/22/2025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47A8B0D-B077-531A-4866-C32AC646BA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3ABE5F-7153-3327-F331-F16D523EE8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CF334-2D5C-4859-84A6-CA7E6E43FAEB}" type="slidenum">
              <a:rPr lang="en-US" smtClean="0"/>
              <a:t>‹#›</a:t>
            </a:fld>
            <a:endParaRPr lang="en-US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68A3920A-AB08-2294-4678-BC73264A13A8}"/>
              </a:ext>
            </a:extLst>
          </p:cNvPr>
          <p:cNvCxnSpPr/>
          <p:nvPr userDrawn="1"/>
        </p:nvCxnSpPr>
        <p:spPr>
          <a:xfrm flipV="1">
            <a:off x="3048" y="5937956"/>
            <a:ext cx="8241" cy="56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57522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1D5064-6058-684A-FC06-E1AE147AE5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227CFC2-A9D6-398C-B57C-48231069F83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73EEAD0-7069-3E78-54A1-7466612CF7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52AE77-947C-4B0D-84F5-4A58D8C26A96}" type="datetime1">
              <a:rPr lang="en-US" smtClean="0"/>
              <a:t>5/22/2025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7C64942-ACD9-77C5-3D88-A400664E34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ED5E8C4-DFEB-5975-9E3B-AF07EEC52A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CF334-2D5C-4859-84A6-CA7E6E43F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7457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F83C9A7-CFC4-F2C9-0B41-32E8B1632FD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BFB5959-8282-24C1-6F75-CAF7F147862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D0A5865-8AED-21AF-F69C-43F2AC0FC9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62FE3B-F7C8-4745-975C-7680A40A5BF0}" type="datetime1">
              <a:rPr lang="en-US" smtClean="0"/>
              <a:t>5/22/2025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79A3D00-A403-32EE-61A9-E2FC876648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41C418D-A024-34FD-7855-31336A7952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CF334-2D5C-4859-84A6-CA7E6E43F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61957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6B982D-3037-88A6-5B76-1EF473D67A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C8722A4-5B60-8EE0-A743-C550FF655E1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D665866-ABAC-2439-711B-37BF24B723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A1FA38-DDA2-4375-ACB5-7F79C13183BF}" type="datetime1">
              <a:rPr lang="en-US" smtClean="0"/>
              <a:t>5/22/2025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FEFECDF-0E61-C4E4-0D60-7AC052297B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1A4F3BC-F00A-B44E-932A-F43C8DB553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CF334-2D5C-4859-84A6-CA7E6E43F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3602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441025-F226-784E-263E-E9971F03E3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B23C76B-89D9-2547-D642-08628F48566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51EDB52-E170-4530-10A8-A0C4ECB182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5A1776-1385-41CB-BC57-4A6EDC33F29E}" type="datetime1">
              <a:rPr lang="en-US" smtClean="0"/>
              <a:t>5/22/2025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7C50FF-747D-B3B2-05A9-87D0FC79B0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1E0F82A-C5F5-CDCD-D36B-88527E7EA4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CF334-2D5C-4859-84A6-CA7E6E43F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6596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0508B4-6C45-3E07-C1EB-40C53D71D7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A764C86-4F00-6888-2E57-13F983D0448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E1C0051-DC23-AA91-1435-A94DE10B05E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150D713-EE69-587F-48AC-975353ACFD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8D44F7-66A5-433D-A0E8-A89E6BBE0696}" type="datetime1">
              <a:rPr lang="en-US" smtClean="0"/>
              <a:t>5/22/2025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AF6686A-DDCF-B372-DDF5-107FE4501D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B40D81B-A563-A3C7-897B-78725C1C70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CF334-2D5C-4859-84A6-CA7E6E43F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9802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918799-E018-A6EB-579F-868242776C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3E00833-6444-5903-62C3-7686889775B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485BFA7-E360-C635-F496-DE494A081F5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F3BC8A7-99AF-2944-E4B3-5008770FBA8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1989BBE-4D44-729C-DF13-453D33E7BE1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9EBF699-596F-4C0D-A385-66FD765425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4DB51-5555-4E73-8042-56BADBC696AF}" type="datetime1">
              <a:rPr lang="en-US" smtClean="0"/>
              <a:t>5/22/2025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887A559-E2FD-DD30-C365-DE26FF2FDE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C32DE40-6113-B99A-A3B4-A452C5ED7A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CF334-2D5C-4859-84A6-CA7E6E43F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7082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D2EDBF-4CFE-F856-C7BD-5BE3E07131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2A287C3-F2FF-7B79-7C33-03D957BDF1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B1FFF6-A493-4758-A254-7BBCE0550411}" type="datetime1">
              <a:rPr lang="en-US" smtClean="0"/>
              <a:t>5/22/2025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B56EAAE-5524-CB41-413C-904C5CD4B2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88F1FDC-242B-17A5-7B41-BFE4739AC6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CF334-2D5C-4859-84A6-CA7E6E43F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50128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3EDF6C1-84F1-7E68-C035-9CA34FA1EE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5DDFB9-EA48-4A1A-9252-975360D15109}" type="datetime1">
              <a:rPr lang="en-US" smtClean="0"/>
              <a:t>5/22/2025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4D5196F-87F5-6DBA-8CBD-AF486A4F4D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1B97048-475D-94CD-9CE4-F8952B5F51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CF334-2D5C-4859-84A6-CA7E6E43F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9123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C843C3-92FE-2510-4869-A256808055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BC3BAA-E44B-EB8C-31FB-663291314E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378EB9A-EE77-0938-C2D2-9A2B3784F68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F603085-8051-008A-241B-463737CE42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3487F2-F5BF-4015-9DC9-BEC9055CD917}" type="datetime1">
              <a:rPr lang="en-US" smtClean="0"/>
              <a:t>5/22/2025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6985753-891E-2E0D-9537-D9624DECB3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A968D38-C78B-8B95-56C3-C2DEF91CAB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CF334-2D5C-4859-84A6-CA7E6E43F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449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7C5C42-1194-5924-D8FC-B61A56BC59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02AE905-7E0B-9BF3-453D-2FC99A3A7A8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ZA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85236AD-C00B-1F59-CB81-3DC706E7CE5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C00CC64-C27F-CBDB-45ED-7F974202A5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5C5051-5025-45A8-8C36-7747B360E099}" type="datetime1">
              <a:rPr lang="en-US" smtClean="0"/>
              <a:t>5/22/2025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90CE08E-5304-4BF3-CFF2-5F77A71497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FE96A23-CCEB-297B-08CC-50E7FB005D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CF334-2D5C-4859-84A6-CA7E6E43F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58904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657E5B3-AE50-6B2D-2625-6F683EE644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36524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FD1136C-D7FD-756E-0DDD-122BCF0FA7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462087"/>
            <a:ext cx="10515600" cy="47148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EB6876-24E6-AC6E-023B-2362FE9AACD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C750FB7-B558-41D0-8AA0-8852F0E546C8}" type="datetime1">
              <a:rPr lang="en-US" smtClean="0"/>
              <a:t>5/22/2025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8F075CD-9714-BED3-1E58-21BD1C2D1BD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06BE8D1-0C57-2621-42E4-EFBED35D4E1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01CF334-2D5C-4859-84A6-CA7E6E43FAEB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2" descr="https://lh3.googleusercontent.com/0GtKX47Iz-HU2cS4nR-p1x1c0G6Hb6We__TvAHaFdMBTUKVKHJ5fPJNr_DM62TQ6a-0wioQ=s630-fcrop64=1,03140103fdc1ffff">
            <a:extLst>
              <a:ext uri="{FF2B5EF4-FFF2-40B4-BE49-F238E27FC236}">
                <a16:creationId xmlns:a16="http://schemas.microsoft.com/office/drawing/2014/main" id="{1A7C267B-991D-753E-5689-4DC26856251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6696" y="5144992"/>
            <a:ext cx="2797704" cy="15764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373408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hyperlink" Target="mailto:saba@sabooksellers.co.za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hyperlink" Target="https://www.news24.com/citypress/trending/only-one-in-10-south-africans-buy-books-annually-exclusive-books-ceo-20241115" TargetMode="Externa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10" Type="http://schemas.openxmlformats.org/officeDocument/2006/relationships/image" Target="../media/image19.png"/><Relationship Id="rId4" Type="http://schemas.openxmlformats.org/officeDocument/2006/relationships/image" Target="../media/image13.png"/><Relationship Id="rId9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11" Type="http://schemas.openxmlformats.org/officeDocument/2006/relationships/image" Target="../media/image28.emf"/><Relationship Id="rId5" Type="http://schemas.openxmlformats.org/officeDocument/2006/relationships/image" Target="../media/image23.png"/><Relationship Id="rId10" Type="http://schemas.openxmlformats.org/officeDocument/2006/relationships/package" Target="../embeddings/Microsoft_Excel_Worksheet.xlsx"/><Relationship Id="rId4" Type="http://schemas.openxmlformats.org/officeDocument/2006/relationships/image" Target="../media/image22.png"/><Relationship Id="rId9" Type="http://schemas.openxmlformats.org/officeDocument/2006/relationships/image" Target="../media/image27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jpg"/><Relationship Id="rId3" Type="http://schemas.openxmlformats.org/officeDocument/2006/relationships/image" Target="../media/image30.png"/><Relationship Id="rId7" Type="http://schemas.openxmlformats.org/officeDocument/2006/relationships/image" Target="../media/image33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5" Type="http://schemas.openxmlformats.org/officeDocument/2006/relationships/hyperlink" Target="https://www.youtube.com/watch?v=zEzuYhq1z7A" TargetMode="External"/><Relationship Id="rId10" Type="http://schemas.openxmlformats.org/officeDocument/2006/relationships/image" Target="../media/image36.jpg"/><Relationship Id="rId4" Type="http://schemas.openxmlformats.org/officeDocument/2006/relationships/image" Target="../media/image31.png"/><Relationship Id="rId9" Type="http://schemas.openxmlformats.org/officeDocument/2006/relationships/image" Target="../media/image35.jp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jpeg"/><Relationship Id="rId3" Type="http://schemas.openxmlformats.org/officeDocument/2006/relationships/image" Target="../media/image38.png"/><Relationship Id="rId7" Type="http://schemas.openxmlformats.org/officeDocument/2006/relationships/image" Target="../media/image42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Relationship Id="rId9" Type="http://schemas.openxmlformats.org/officeDocument/2006/relationships/image" Target="../media/image4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logo for a company&#10;&#10;Description automatically generated">
            <a:extLst>
              <a:ext uri="{FF2B5EF4-FFF2-40B4-BE49-F238E27FC236}">
                <a16:creationId xmlns:a16="http://schemas.microsoft.com/office/drawing/2014/main" id="{E5896F52-DC29-B6AC-C6A3-D70932BB326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3127" y="-16624"/>
            <a:ext cx="4405745" cy="2486030"/>
          </a:xfrm>
          <a:prstGeom prst="rect">
            <a:avLst/>
          </a:prstGeom>
        </p:spPr>
      </p:pic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1524000" y="2206031"/>
            <a:ext cx="9144000" cy="2182564"/>
          </a:xfrm>
        </p:spPr>
        <p:txBody>
          <a:bodyPr>
            <a:normAutofit/>
          </a:bodyPr>
          <a:lstStyle/>
          <a:p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Business of Reading</a:t>
            </a:r>
            <a:b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4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Reading</a:t>
            </a:r>
            <a:r>
              <a:rPr lang="en-US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Summit 2025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1524000" y="4542817"/>
            <a:ext cx="9144000" cy="997612"/>
          </a:xfrm>
        </p:spPr>
        <p:txBody>
          <a:bodyPr>
            <a:normAutofit/>
          </a:bodyPr>
          <a:lstStyle/>
          <a:p>
            <a:r>
              <a:rPr lang="en-US" b="1" dirty="0">
                <a:latin typeface="+mj-lt"/>
              </a:rPr>
              <a:t>Mohamed Kharwa (Executive- Past President)</a:t>
            </a:r>
          </a:p>
          <a:p>
            <a:r>
              <a:rPr lang="en-US" b="1" dirty="0">
                <a:latin typeface="+mj-lt"/>
              </a:rPr>
              <a:t> </a:t>
            </a:r>
            <a:r>
              <a:rPr lang="en-US" dirty="0">
                <a:latin typeface="+mj-lt"/>
                <a:hlinkClick r:id="rId4"/>
              </a:rPr>
              <a:t>saba@sabooksellers.co.za</a:t>
            </a:r>
            <a:endParaRPr lang="en-US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549628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0161A1-4B9B-02A1-E6E0-5B92618125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ZA" dirty="0"/>
              <a:t>The Business of Writing in South African Language</a:t>
            </a:r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7D421A94-F6F3-E291-5E7F-840E91AAE93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47425" y="2884447"/>
            <a:ext cx="5542373" cy="3837028"/>
          </a:xfr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02820E1-EB75-2004-F6E2-AE4C69B66E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CF334-2D5C-4859-84A6-CA7E6E43FAEB}" type="slidenum">
              <a:rPr lang="en-US" smtClean="0"/>
              <a:t>10</a:t>
            </a:fld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042AE46-C0DD-75B6-0175-D53C43C78D3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6210" y="1063396"/>
            <a:ext cx="2743200" cy="3642102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3614697C-C9B7-BC9D-149A-A97E319F13D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07186" y="943275"/>
            <a:ext cx="3777628" cy="35157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40586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77B53608-717B-5660-149B-7B0624995D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36524"/>
            <a:ext cx="10515600" cy="1325563"/>
          </a:xfrm>
        </p:spPr>
        <p:txBody>
          <a:bodyPr anchor="ctr">
            <a:normAutofit/>
          </a:bodyPr>
          <a:lstStyle/>
          <a:p>
            <a:r>
              <a:rPr lang="en-ZA" dirty="0"/>
              <a:t>Role of Bookstores and Bookselling Industry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CF9AE8D9-71B0-3027-9776-5DDA1F9FB76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199" y="1825625"/>
            <a:ext cx="7171481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ZA" sz="1800" b="1" dirty="0"/>
              <a:t>Why Every Community Needs a Bookstore and Professional Booksellers?</a:t>
            </a:r>
          </a:p>
          <a:p>
            <a:r>
              <a:rPr lang="en-ZA" sz="1800" dirty="0"/>
              <a:t>Building and Sustaining the Culture of Reading</a:t>
            </a:r>
          </a:p>
          <a:p>
            <a:r>
              <a:rPr lang="en-ZA" sz="1800" dirty="0"/>
              <a:t>Curators and Aggregators of National Culture and History</a:t>
            </a:r>
          </a:p>
          <a:p>
            <a:r>
              <a:rPr lang="en-ZA" sz="1800" dirty="0"/>
              <a:t>Freedom of Expression</a:t>
            </a:r>
          </a:p>
          <a:p>
            <a:r>
              <a:rPr lang="en-ZA" sz="1800" dirty="0"/>
              <a:t>Support Education: Schools, Higher Education, Science and Skills</a:t>
            </a:r>
          </a:p>
          <a:p>
            <a:r>
              <a:rPr lang="en-ZA" sz="1800" dirty="0"/>
              <a:t>Provide Entertainment/Edutainment</a:t>
            </a:r>
          </a:p>
          <a:p>
            <a:r>
              <a:rPr lang="en-ZA" sz="1800" dirty="0"/>
              <a:t>Economic Development</a:t>
            </a:r>
          </a:p>
          <a:p>
            <a:r>
              <a:rPr lang="en-ZA" sz="1800" dirty="0"/>
              <a:t>Contribution to GDP, Taxes and Employment</a:t>
            </a:r>
          </a:p>
          <a:p>
            <a:r>
              <a:rPr lang="en-ZA" sz="1800" dirty="0"/>
              <a:t>Recognition of Excellence </a:t>
            </a:r>
          </a:p>
          <a:p>
            <a:r>
              <a:rPr lang="en-ZA" sz="1800" dirty="0"/>
              <a:t>Create Access to New Publishers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EA3E6A6-7CCF-06B1-6BC6-D1A0D882AF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90977" y="1640430"/>
            <a:ext cx="2548741" cy="3811246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5B0BACF-8B5C-A1EE-69C6-FE85369F2D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CF334-2D5C-4859-84A6-CA7E6E43FAEB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05375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2BD1A5-9FB4-1C0D-20B3-AC8CA1E62C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92D30F-D559-05FA-0FB1-FB7C394507E7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ZA" dirty="0">
                <a:hlinkClick r:id="rId2"/>
              </a:rPr>
              <a:t>https://www.news24.com/citypress/trending/only-one-in-10-south-africans-buy-books-annually-exclusive-books-ceo-20241115</a:t>
            </a:r>
            <a:endParaRPr lang="en-ZA" dirty="0"/>
          </a:p>
          <a:p>
            <a:endParaRPr lang="en-ZA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9D06B21-423F-2014-59CA-245B7061FD75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9DF5B12-C3B4-1074-A95E-8FB47936C1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CF334-2D5C-4859-84A6-CA7E6E43FAEB}" type="slidenum">
              <a:rPr lang="en-US" smtClean="0"/>
              <a:t>12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0DE02DF-C97F-BF63-3F01-A1046AC5B70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00650" y="2100305"/>
            <a:ext cx="3219899" cy="3410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6841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3295007-D6A5-C76F-D00D-CDDC2E81DE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ZA" dirty="0"/>
              <a:t>About SA Booksellers Association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EF79FAD8-A6CE-B0C4-51A6-6C3FF9A5AB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462087"/>
            <a:ext cx="10515599" cy="4714876"/>
          </a:xfrm>
        </p:spPr>
        <p:txBody>
          <a:bodyPr>
            <a:normAutofit fontScale="70000" lnSpcReduction="20000"/>
          </a:bodyPr>
          <a:lstStyle/>
          <a:p>
            <a:pPr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ZA" dirty="0"/>
              <a:t>Long History – Post Apartheid – Collective of Different Bodies 60+ years</a:t>
            </a:r>
          </a:p>
          <a:p>
            <a:pPr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ZA" dirty="0"/>
              <a:t>100+ Members – 500+ Retailers – Verified as Legitimate Professional Booksellers</a:t>
            </a:r>
          </a:p>
          <a:p>
            <a:pPr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ZA" dirty="0"/>
              <a:t>Membership Represent 80-90% of Retail Books Sold</a:t>
            </a:r>
          </a:p>
          <a:p>
            <a:pPr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ZA" dirty="0"/>
              <a:t>Sectors:</a:t>
            </a:r>
          </a:p>
          <a:p>
            <a:pPr lvl="1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ZA" dirty="0"/>
              <a:t>Academic (HET/FET)</a:t>
            </a:r>
          </a:p>
          <a:p>
            <a:pPr lvl="1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ZA" dirty="0"/>
              <a:t>Education (School)</a:t>
            </a:r>
          </a:p>
          <a:p>
            <a:pPr lvl="1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ZA" dirty="0"/>
              <a:t>Library</a:t>
            </a:r>
          </a:p>
          <a:p>
            <a:pPr lvl="1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ZA" dirty="0"/>
              <a:t>Trade (Independent and Chains)</a:t>
            </a:r>
          </a:p>
          <a:p>
            <a:pPr lvl="1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ZA" dirty="0"/>
              <a:t>Digital/Online</a:t>
            </a:r>
          </a:p>
          <a:p>
            <a:pPr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ZA" dirty="0"/>
              <a:t>Annual SA Book/Sefika Awards - Retail Book Surveys – Industry Magazine - Bookmark</a:t>
            </a:r>
          </a:p>
          <a:p>
            <a:pPr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ZA" dirty="0"/>
              <a:t>Founding Members of Centre of the Book - SABDC - National Book Week &amp; Month – Training Course</a:t>
            </a:r>
          </a:p>
          <a:p>
            <a:pPr marL="0" indent="0">
              <a:buNone/>
            </a:pPr>
            <a:r>
              <a:rPr lang="en-ZA" dirty="0"/>
              <a:t>	</a:t>
            </a:r>
          </a:p>
          <a:p>
            <a:pPr marL="0" indent="0">
              <a:buNone/>
            </a:pPr>
            <a:endParaRPr lang="en-ZA" dirty="0"/>
          </a:p>
          <a:p>
            <a:pPr marL="0" indent="0">
              <a:buNone/>
            </a:pPr>
            <a:endParaRPr lang="en-ZA" dirty="0"/>
          </a:p>
          <a:p>
            <a:pPr marL="0" indent="0">
              <a:buNone/>
            </a:pPr>
            <a:endParaRPr lang="en-ZA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EA5FE99-B319-A888-CE63-D1ACBDA236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CF334-2D5C-4859-84A6-CA7E6E43FAEB}" type="slidenum">
              <a:rPr lang="en-US" smtClean="0"/>
              <a:t>2</a:t>
            </a:fld>
            <a:endParaRPr lang="en-US"/>
          </a:p>
        </p:txBody>
      </p:sp>
      <p:pic>
        <p:nvPicPr>
          <p:cNvPr id="5" name="Content Placeholder 3">
            <a:extLst>
              <a:ext uri="{FF2B5EF4-FFF2-40B4-BE49-F238E27FC236}">
                <a16:creationId xmlns:a16="http://schemas.microsoft.com/office/drawing/2014/main" id="{925A52BF-C061-7351-7762-78AECDBAF41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5424" y="713944"/>
            <a:ext cx="1720732" cy="1215957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pic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83E0D7C2-348B-FB8F-EFA5-95CF380AF39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21172" y="2276598"/>
            <a:ext cx="1549235" cy="2182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8092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269FA2-AB8E-78EB-FAA6-BA13CAC92A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ZA" dirty="0"/>
              <a:t>What is the Business of Reading?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70691F-078D-1848-8BA1-7F3E435027A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ZA" dirty="0"/>
              <a:t>Content creators</a:t>
            </a:r>
          </a:p>
          <a:p>
            <a:r>
              <a:rPr lang="en-ZA" dirty="0"/>
              <a:t>Content facilitators</a:t>
            </a:r>
          </a:p>
          <a:p>
            <a:r>
              <a:rPr lang="en-ZA" dirty="0"/>
              <a:t>Content Distributors</a:t>
            </a:r>
          </a:p>
          <a:p>
            <a:r>
              <a:rPr lang="en-ZA" dirty="0"/>
              <a:t>People who earn income from the “Reading” Industry</a:t>
            </a:r>
          </a:p>
          <a:p>
            <a:r>
              <a:rPr lang="en-ZA" dirty="0"/>
              <a:t>Infrastructure, Equipment, IP, Knowledge, Coal-Face</a:t>
            </a:r>
          </a:p>
          <a:p>
            <a:endParaRPr lang="en-ZA" dirty="0"/>
          </a:p>
          <a:p>
            <a:r>
              <a:rPr lang="en-ZA" dirty="0"/>
              <a:t>Earning Salary after Costs vs. NGO/Government Measures</a:t>
            </a:r>
          </a:p>
          <a:p>
            <a:r>
              <a:rPr lang="en-ZA" dirty="0"/>
              <a:t>Measuring the ROI</a:t>
            </a:r>
          </a:p>
          <a:p>
            <a:endParaRPr lang="en-ZA" dirty="0"/>
          </a:p>
          <a:p>
            <a:endParaRPr lang="en-ZA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DA84676-64B1-B952-2EC7-349D82FC54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CF334-2D5C-4859-84A6-CA7E6E43FAEB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3576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B257296-3281-8B76-4677-60E0FA0F83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36524"/>
            <a:ext cx="10515600" cy="1325563"/>
          </a:xfrm>
        </p:spPr>
        <p:txBody>
          <a:bodyPr anchor="ctr">
            <a:normAutofit/>
          </a:bodyPr>
          <a:lstStyle/>
          <a:p>
            <a:r>
              <a:rPr lang="en-ZA" dirty="0"/>
              <a:t>Key Issues Facing the Industry</a:t>
            </a:r>
          </a:p>
        </p:txBody>
      </p:sp>
      <p:graphicFrame>
        <p:nvGraphicFramePr>
          <p:cNvPr id="11" name="Content Placeholder 1">
            <a:extLst>
              <a:ext uri="{FF2B5EF4-FFF2-40B4-BE49-F238E27FC236}">
                <a16:creationId xmlns:a16="http://schemas.microsoft.com/office/drawing/2014/main" id="{52D0793B-5F7F-4325-5578-EE1B5027050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55556367"/>
              </p:ext>
            </p:extLst>
          </p:nvPr>
        </p:nvGraphicFramePr>
        <p:xfrm>
          <a:off x="838200" y="1308688"/>
          <a:ext cx="10515600" cy="424062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F3FE10A-0214-B574-58A5-99E77C87EC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CF334-2D5C-4859-84A6-CA7E6E43FAEB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8426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>
            <a:extLst>
              <a:ext uri="{FF2B5EF4-FFF2-40B4-BE49-F238E27FC236}">
                <a16:creationId xmlns:a16="http://schemas.microsoft.com/office/drawing/2014/main" id="{19979940-0155-B632-DCD1-41073CA112A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58016" y="1659710"/>
            <a:ext cx="3709940" cy="304034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10FEF356-BEA4-0308-7DBC-655D0CE66F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0621" y="334345"/>
            <a:ext cx="4176409" cy="1143000"/>
          </a:xfrm>
        </p:spPr>
        <p:txBody>
          <a:bodyPr>
            <a:normAutofit fontScale="90000"/>
          </a:bodyPr>
          <a:lstStyle/>
          <a:p>
            <a:r>
              <a:rPr lang="en-ZA" dirty="0"/>
              <a:t>Policy and Procurement</a:t>
            </a: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11D9E6AD-BB23-C1A6-ADCB-4B9D128F82E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6240" y="1415660"/>
            <a:ext cx="3801874" cy="316283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593447C0-DFA5-B73E-EF49-099FDB8E6B2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190314" y="4337690"/>
            <a:ext cx="3954806" cy="296141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CB3026F1-53F0-DC7F-562B-F7410069B01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00914" y="2072547"/>
            <a:ext cx="3358668" cy="193652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F463A331-07EE-0A5E-98E7-7D27041F6A1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245779" y="3667387"/>
            <a:ext cx="3927095" cy="25789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3FDEA09F-B78E-36F8-3FFF-417206377A7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896499" y="2944449"/>
            <a:ext cx="3801874" cy="212925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B9D87D54-D175-DAFD-200C-EFBFFE59177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211367" y="3869342"/>
            <a:ext cx="1820748" cy="28732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C09D85B5-A1AC-CBFC-1569-24B2DE36006A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172874" y="336832"/>
            <a:ext cx="3709940" cy="136969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DA2BF492-3924-CAFE-B7CC-D013D3F75B2E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024365" y="82685"/>
            <a:ext cx="2051383" cy="301451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D0C3781-7771-15D8-7160-113A1B502D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CF334-2D5C-4859-84A6-CA7E6E43FAEB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/>
          <a:srcRect l="19762" t="7599" r="39762" b="4189"/>
          <a:stretch/>
        </p:blipFill>
        <p:spPr>
          <a:xfrm>
            <a:off x="167867" y="1210466"/>
            <a:ext cx="2416492" cy="296091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/>
          <a:srcRect l="24167" t="5693" r="41429" b="3465"/>
          <a:stretch/>
        </p:blipFill>
        <p:spPr>
          <a:xfrm>
            <a:off x="2651870" y="174171"/>
            <a:ext cx="2947831" cy="43760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4"/>
          <a:srcRect l="19286" t="8022" r="40000" b="4095"/>
          <a:stretch/>
        </p:blipFill>
        <p:spPr>
          <a:xfrm>
            <a:off x="5325072" y="14514"/>
            <a:ext cx="3336800" cy="404948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5"/>
          <a:srcRect l="11905" t="3152" r="38452" b="4739"/>
          <a:stretch/>
        </p:blipFill>
        <p:spPr>
          <a:xfrm>
            <a:off x="100356" y="3371170"/>
            <a:ext cx="2934048" cy="30606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6"/>
          <a:srcRect l="7857" t="3787" r="50952" b="10668"/>
          <a:stretch/>
        </p:blipFill>
        <p:spPr>
          <a:xfrm>
            <a:off x="8603185" y="174170"/>
            <a:ext cx="3008194" cy="35124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7"/>
          <a:srcRect l="18006" t="7811" r="40698" b="4080"/>
          <a:stretch/>
        </p:blipFill>
        <p:spPr>
          <a:xfrm>
            <a:off x="4820182" y="2560409"/>
            <a:ext cx="3317500" cy="397963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8"/>
          <a:srcRect l="7976" t="4634" r="44048" b="8974"/>
          <a:stretch/>
        </p:blipFill>
        <p:spPr>
          <a:xfrm>
            <a:off x="1690968" y="4801735"/>
            <a:ext cx="3023191" cy="30606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" name="Content Placeholder 4">
            <a:extLst>
              <a:ext uri="{FF2B5EF4-FFF2-40B4-BE49-F238E27FC236}">
                <a16:creationId xmlns:a16="http://schemas.microsoft.com/office/drawing/2014/main" id="{48C2C1D9-5B49-8630-29C1-7BC6B510BD94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62682" y="2869681"/>
            <a:ext cx="1609092" cy="1002977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2207F6B2-D52E-3CFC-BEFB-4C8C95B7E5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0621" y="334345"/>
            <a:ext cx="4176409" cy="1143000"/>
          </a:xfrm>
        </p:spPr>
        <p:txBody>
          <a:bodyPr>
            <a:normAutofit/>
          </a:bodyPr>
          <a:lstStyle/>
          <a:p>
            <a:r>
              <a:rPr lang="en-ZA" dirty="0"/>
              <a:t>NSFAS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92D043C-AF9B-6D03-D260-0A8AE48D00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CF334-2D5C-4859-84A6-CA7E6E43FAEB}" type="slidenum">
              <a:rPr lang="en-US" smtClean="0"/>
              <a:t>6</a:t>
            </a:fld>
            <a:endParaRPr lang="en-US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93667045-8086-BA2C-B83A-70AF6F6C1A9D}"/>
              </a:ext>
            </a:extLst>
          </p:cNvPr>
          <p:cNvGrpSpPr/>
          <p:nvPr/>
        </p:nvGrpSpPr>
        <p:grpSpPr>
          <a:xfrm>
            <a:off x="6475985" y="3905855"/>
            <a:ext cx="5060336" cy="2815620"/>
            <a:chOff x="953273" y="1832715"/>
            <a:chExt cx="5060336" cy="2815620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10AF6DA1-110B-17B4-BB20-AB048F745535}"/>
                </a:ext>
              </a:extLst>
            </p:cNvPr>
            <p:cNvSpPr txBox="1"/>
            <p:nvPr/>
          </p:nvSpPr>
          <p:spPr>
            <a:xfrm>
              <a:off x="953273" y="1832715"/>
              <a:ext cx="5060336" cy="281562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/>
              </a:solidFill>
            </a:ln>
          </p:spPr>
          <p:txBody>
            <a:bodyPr wrap="square" rtlCol="0">
              <a:spAutoFit/>
            </a:bodyPr>
            <a:lstStyle/>
            <a:p>
              <a:endParaRPr lang="en-ZA" dirty="0" err="1"/>
            </a:p>
          </p:txBody>
        </p:sp>
        <p:graphicFrame>
          <p:nvGraphicFramePr>
            <p:cNvPr id="14" name="Object 13">
              <a:extLst>
                <a:ext uri="{FF2B5EF4-FFF2-40B4-BE49-F238E27FC236}">
                  <a16:creationId xmlns:a16="http://schemas.microsoft.com/office/drawing/2014/main" id="{1D837532-003A-A306-2B4F-F8FCA34A68EB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736329217"/>
                </p:ext>
              </p:extLst>
            </p:nvPr>
          </p:nvGraphicFramePr>
          <p:xfrm>
            <a:off x="967016" y="1842490"/>
            <a:ext cx="5014213" cy="277668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Worksheet" r:id="rId10" imgW="4553060" imgH="3057584" progId="Excel.Sheet.12">
                    <p:embed/>
                  </p:oleObj>
                </mc:Choice>
                <mc:Fallback>
                  <p:oleObj name="Worksheet" r:id="rId10" imgW="4553060" imgH="3057584" progId="Excel.Sheet.12">
                    <p:embed/>
                    <p:pic>
                      <p:nvPicPr>
                        <p:cNvPr id="14" name="Object 13">
                          <a:extLst>
                            <a:ext uri="{FF2B5EF4-FFF2-40B4-BE49-F238E27FC236}">
                              <a16:creationId xmlns:a16="http://schemas.microsoft.com/office/drawing/2014/main" id="{1D837532-003A-A306-2B4F-F8FCA34A68EB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11"/>
                        <a:stretch>
                          <a:fillRect/>
                        </a:stretch>
                      </p:blipFill>
                      <p:spPr>
                        <a:xfrm>
                          <a:off x="967016" y="1842490"/>
                          <a:ext cx="5014213" cy="2776682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val="3723125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0C193A-C180-62A1-214C-B588EEB688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ZA" dirty="0"/>
              <a:t>NSFAS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F79BFF9-01F0-6269-1F01-2AFF116811A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ZA" dirty="0"/>
              <a:t>R5,000 x 1000 students = R5million per 1000 students</a:t>
            </a:r>
          </a:p>
          <a:p>
            <a:r>
              <a:rPr lang="en-ZA" dirty="0"/>
              <a:t>10,000 students = R50 million </a:t>
            </a:r>
          </a:p>
          <a:p>
            <a:r>
              <a:rPr lang="en-ZA" dirty="0"/>
              <a:t>1million students = R5 billion</a:t>
            </a:r>
          </a:p>
          <a:p>
            <a:endParaRPr lang="en-ZA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0603A74-E501-75C7-7018-0B520E97E2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CF334-2D5C-4859-84A6-CA7E6E43FAEB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24659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1E67CB0F-CF5F-F309-E9BD-B90B27089EC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7767" y="4531105"/>
            <a:ext cx="1713449" cy="2033159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918AAF64-0144-FECE-1A03-46239720B2D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01565" y="4841396"/>
            <a:ext cx="2848373" cy="151468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ZA" dirty="0"/>
              <a:t>Intellectual Assets</a:t>
            </a:r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908A7957-1367-ED6F-AA3B-24649C81C22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3920246" y="3578345"/>
            <a:ext cx="3784781" cy="315785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Picture 3">
            <a:hlinkClick r:id="rId5"/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34693" y="1200700"/>
            <a:ext cx="5506350" cy="309581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FF9FB1C-BBB9-37E4-A0D5-02B32D1EDC2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417664" y="1259261"/>
            <a:ext cx="4610743" cy="25340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Picture 9" descr="A screenshot of a book&#10;&#10;Description automatically generated">
            <a:extLst>
              <a:ext uri="{FF2B5EF4-FFF2-40B4-BE49-F238E27FC236}">
                <a16:creationId xmlns:a16="http://schemas.microsoft.com/office/drawing/2014/main" id="{E28255D1-BE97-AF2C-B2DB-492CA9FA9AFC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11" b="24875"/>
          <a:stretch/>
        </p:blipFill>
        <p:spPr>
          <a:xfrm>
            <a:off x="8728619" y="420629"/>
            <a:ext cx="1977963" cy="300837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Picture 11" descr="A screenshot of a computer&#10;&#10;Description automatically generated">
            <a:extLst>
              <a:ext uri="{FF2B5EF4-FFF2-40B4-BE49-F238E27FC236}">
                <a16:creationId xmlns:a16="http://schemas.microsoft.com/office/drawing/2014/main" id="{10B4518D-6710-56F1-4545-3B7868BCB031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275" t="4278" r="1275" b="7091"/>
          <a:stretch/>
        </p:blipFill>
        <p:spPr>
          <a:xfrm>
            <a:off x="10105333" y="1828800"/>
            <a:ext cx="2003248" cy="380807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" name="Picture 14" descr="A close up of a paper&#10;&#10;Description automatically generated">
            <a:extLst>
              <a:ext uri="{FF2B5EF4-FFF2-40B4-BE49-F238E27FC236}">
                <a16:creationId xmlns:a16="http://schemas.microsoft.com/office/drawing/2014/main" id="{341DA8CC-387C-02E7-39B3-D761FED1C4FC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413" b="40085"/>
          <a:stretch/>
        </p:blipFill>
        <p:spPr>
          <a:xfrm>
            <a:off x="6437905" y="3605130"/>
            <a:ext cx="3857625" cy="9259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4A179B9-7205-ACC9-429F-BA1DAB1017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CF334-2D5C-4859-84A6-CA7E6E43FAEB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6196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CEB3F5-A4DA-5E81-75BB-C163295007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ZA" dirty="0"/>
              <a:t>Access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705E1001-720D-7C8C-5A70-F60B522457F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3730" y="1358517"/>
            <a:ext cx="2991921" cy="47148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AA2EBD0-67AF-E7A0-BDC8-8189458FE18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0463" y="1790700"/>
            <a:ext cx="2043189" cy="3276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857AF356-2115-5C8E-483A-B81FF228829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58141" y="0"/>
            <a:ext cx="2859968" cy="349611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E2E04D7A-8833-88F7-3A6E-465F3AC86DE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82151" y="472743"/>
            <a:ext cx="2175768" cy="42976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3EFE906F-AEAD-D4DA-754E-8E866072FAF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272665" y="3715954"/>
            <a:ext cx="2606815" cy="27736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C3467262-F22F-F223-323C-B994DBA1DC2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021960" y="150811"/>
            <a:ext cx="2606815" cy="21692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" name="Picture 19" descr="A book cover with a person's face&#10;&#10;Description automatically generated">
            <a:extLst>
              <a:ext uri="{FF2B5EF4-FFF2-40B4-BE49-F238E27FC236}">
                <a16:creationId xmlns:a16="http://schemas.microsoft.com/office/drawing/2014/main" id="{5A10DACD-5F97-D8CF-DAB1-BDB6B34B3AAF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61962" y="2217851"/>
            <a:ext cx="2320075" cy="23200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92179739-35B8-F298-24DE-032FC964A005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706541" y="3715955"/>
            <a:ext cx="2307275" cy="30428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36D2771-EE15-B297-FF3F-C34D744B1C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CF334-2D5C-4859-84A6-CA7E6E43FAEB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4438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93BE57A2-D666-4652-B423-3EEF5C79D95A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</TotalTime>
  <Words>333</Words>
  <Application>Microsoft Office PowerPoint</Application>
  <PresentationFormat>Widescreen</PresentationFormat>
  <Paragraphs>70</Paragraphs>
  <Slides>12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9" baseType="lpstr">
      <vt:lpstr>Aptos</vt:lpstr>
      <vt:lpstr>Aptos Display</vt:lpstr>
      <vt:lpstr>Arial</vt:lpstr>
      <vt:lpstr>Calibri</vt:lpstr>
      <vt:lpstr>Wingdings</vt:lpstr>
      <vt:lpstr>Office Theme</vt:lpstr>
      <vt:lpstr>Worksheet</vt:lpstr>
      <vt:lpstr>The Business of Reading Reading Summit 2025</vt:lpstr>
      <vt:lpstr>About SA Booksellers Association</vt:lpstr>
      <vt:lpstr>What is the Business of Reading?</vt:lpstr>
      <vt:lpstr>Key Issues Facing the Industry</vt:lpstr>
      <vt:lpstr>Policy and Procurement</vt:lpstr>
      <vt:lpstr>NSFAS</vt:lpstr>
      <vt:lpstr>NSFAS</vt:lpstr>
      <vt:lpstr>Intellectual Assets</vt:lpstr>
      <vt:lpstr>Access</vt:lpstr>
      <vt:lpstr>The Business of Writing in South African Language</vt:lpstr>
      <vt:lpstr>Role of Bookstores and Bookselling Industry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Mohamed Kharwa</dc:creator>
  <cp:keywords/>
  <cp:lastModifiedBy>Stanley Maninjwa</cp:lastModifiedBy>
  <cp:revision>2</cp:revision>
  <dcterms:created xsi:type="dcterms:W3CDTF">2016-11-09T21:17:17Z</dcterms:created>
  <dcterms:modified xsi:type="dcterms:W3CDTF">2025-05-22T07:25:25Z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TC034606379991</vt:lpwstr>
  </property>
</Properties>
</file>