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5" r:id="rId10"/>
    <p:sldId id="266" r:id="rId11"/>
    <p:sldId id="267" r:id="rId12"/>
    <p:sldId id="271" r:id="rId13"/>
    <p:sldId id="273" r:id="rId14"/>
    <p:sldId id="274" r:id="rId15"/>
    <p:sldId id="275" r:id="rId16"/>
    <p:sldId id="278" r:id="rId17"/>
    <p:sldId id="285" r:id="rId18"/>
    <p:sldId id="286" r:id="rId19"/>
    <p:sldId id="280" r:id="rId20"/>
    <p:sldId id="283" r:id="rId21"/>
    <p:sldId id="284" r:id="rId22"/>
    <p:sldId id="281" r:id="rId23"/>
    <p:sldId id="282"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94660"/>
  </p:normalViewPr>
  <p:slideViewPr>
    <p:cSldViewPr snapToGrid="0">
      <p:cViewPr varScale="1">
        <p:scale>
          <a:sx n="70" d="100"/>
          <a:sy n="70" d="100"/>
        </p:scale>
        <p:origin x="56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85DC70-F6D8-4CD3-BB18-7BE52E62731C}"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297FECD2-34ED-4AD9-9DAA-9207ED1B2950}">
      <dgm:prSet custT="1"/>
      <dgm:spPr/>
      <dgm:t>
        <a:bodyPr/>
        <a:lstStyle/>
        <a:p>
          <a:r>
            <a:rPr lang="en-US" sz="1400" dirty="0"/>
            <a:t>It </a:t>
          </a:r>
          <a:r>
            <a:rPr lang="en-US" sz="1600" dirty="0"/>
            <a:t>must be noted that Mandeni Library is located in Mandeni Municipality and this is the only library that is  accredited by Cisco Academy to facilitate digital literacy skills to the Community </a:t>
          </a:r>
        </a:p>
      </dgm:t>
    </dgm:pt>
    <dgm:pt modelId="{92FE6D84-BF8D-47B9-A198-DDDCECC1D9BA}" type="parTrans" cxnId="{C7AAC1B4-3A32-45FD-8181-DA744B2F2766}">
      <dgm:prSet/>
      <dgm:spPr/>
      <dgm:t>
        <a:bodyPr/>
        <a:lstStyle/>
        <a:p>
          <a:endParaRPr lang="en-US"/>
        </a:p>
      </dgm:t>
    </dgm:pt>
    <dgm:pt modelId="{C48C69E5-F312-4748-A0FA-FCA926E14EBA}" type="sibTrans" cxnId="{C7AAC1B4-3A32-45FD-8181-DA744B2F2766}">
      <dgm:prSet/>
      <dgm:spPr/>
      <dgm:t>
        <a:bodyPr/>
        <a:lstStyle/>
        <a:p>
          <a:endParaRPr lang="en-US"/>
        </a:p>
      </dgm:t>
    </dgm:pt>
    <dgm:pt modelId="{6148C214-584D-418A-B13E-960464ECEA84}">
      <dgm:prSet/>
      <dgm:spPr/>
      <dgm:t>
        <a:bodyPr/>
        <a:lstStyle/>
        <a:p>
          <a:r>
            <a:rPr lang="en-ZA" dirty="0"/>
            <a:t>Whilst there is a growing need for digital literacy skills amongst community members, schools and unemployed youth in Mandeni Municipality, there is also limited technological infrastructure which is a main barrier in rolling out this programme</a:t>
          </a:r>
          <a:endParaRPr lang="en-US" dirty="0"/>
        </a:p>
      </dgm:t>
    </dgm:pt>
    <dgm:pt modelId="{D0C2ADA9-5C1F-43C6-989D-80589F0BAFB0}" type="parTrans" cxnId="{754BA625-B346-4F15-8119-5DDE99E53E14}">
      <dgm:prSet/>
      <dgm:spPr/>
      <dgm:t>
        <a:bodyPr/>
        <a:lstStyle/>
        <a:p>
          <a:endParaRPr lang="en-US"/>
        </a:p>
      </dgm:t>
    </dgm:pt>
    <dgm:pt modelId="{C854744D-E8B8-4951-BD23-EDB4FFE8B358}" type="sibTrans" cxnId="{754BA625-B346-4F15-8119-5DDE99E53E14}">
      <dgm:prSet/>
      <dgm:spPr/>
      <dgm:t>
        <a:bodyPr/>
        <a:lstStyle/>
        <a:p>
          <a:endParaRPr lang="en-US"/>
        </a:p>
      </dgm:t>
    </dgm:pt>
    <dgm:pt modelId="{66F84B03-5F68-4BB2-9ED5-A4765136B8D0}">
      <dgm:prSet/>
      <dgm:spPr/>
      <dgm:t>
        <a:bodyPr/>
        <a:lstStyle/>
        <a:p>
          <a:r>
            <a:rPr lang="en-ZA"/>
            <a:t>There is an increasing demand from schools and unemployed youth to enrol for this programme however limited resources becomes the main barrier</a:t>
          </a:r>
          <a:endParaRPr lang="en-US"/>
        </a:p>
      </dgm:t>
    </dgm:pt>
    <dgm:pt modelId="{7DF8F66A-BE8E-4DBE-B85F-4B8CC675F3B6}" type="parTrans" cxnId="{33CE77A5-5A9E-4A3E-9963-4E1ECA12D869}">
      <dgm:prSet/>
      <dgm:spPr/>
      <dgm:t>
        <a:bodyPr/>
        <a:lstStyle/>
        <a:p>
          <a:endParaRPr lang="en-US"/>
        </a:p>
      </dgm:t>
    </dgm:pt>
    <dgm:pt modelId="{E879C18A-8BAA-4B76-AABB-6F3FC6098357}" type="sibTrans" cxnId="{33CE77A5-5A9E-4A3E-9963-4E1ECA12D869}">
      <dgm:prSet/>
      <dgm:spPr/>
      <dgm:t>
        <a:bodyPr/>
        <a:lstStyle/>
        <a:p>
          <a:endParaRPr lang="en-US"/>
        </a:p>
      </dgm:t>
    </dgm:pt>
    <dgm:pt modelId="{54022375-E3F1-4D37-9F01-BB797975B65C}" type="pres">
      <dgm:prSet presAssocID="{8B85DC70-F6D8-4CD3-BB18-7BE52E62731C}" presName="linear" presStyleCnt="0">
        <dgm:presLayoutVars>
          <dgm:animLvl val="lvl"/>
          <dgm:resizeHandles val="exact"/>
        </dgm:presLayoutVars>
      </dgm:prSet>
      <dgm:spPr/>
    </dgm:pt>
    <dgm:pt modelId="{47A7D157-4E54-47BF-A493-A2AA35643127}" type="pres">
      <dgm:prSet presAssocID="{297FECD2-34ED-4AD9-9DAA-9207ED1B2950}" presName="parentText" presStyleLbl="node1" presStyleIdx="0" presStyleCnt="3" custLinFactY="3397" custLinFactNeighborX="-623" custLinFactNeighborY="100000">
        <dgm:presLayoutVars>
          <dgm:chMax val="0"/>
          <dgm:bulletEnabled val="1"/>
        </dgm:presLayoutVars>
      </dgm:prSet>
      <dgm:spPr/>
    </dgm:pt>
    <dgm:pt modelId="{805C82DF-12DE-4ACC-A403-41D4F6BE27D8}" type="pres">
      <dgm:prSet presAssocID="{C48C69E5-F312-4748-A0FA-FCA926E14EBA}" presName="spacer" presStyleCnt="0"/>
      <dgm:spPr/>
    </dgm:pt>
    <dgm:pt modelId="{FF60585A-DF60-485E-86FD-6F6A0FF8C986}" type="pres">
      <dgm:prSet presAssocID="{6148C214-584D-418A-B13E-960464ECEA84}" presName="parentText" presStyleLbl="node1" presStyleIdx="1" presStyleCnt="3">
        <dgm:presLayoutVars>
          <dgm:chMax val="0"/>
          <dgm:bulletEnabled val="1"/>
        </dgm:presLayoutVars>
      </dgm:prSet>
      <dgm:spPr/>
    </dgm:pt>
    <dgm:pt modelId="{990E0514-D01C-48DA-AC25-3D5562469E8D}" type="pres">
      <dgm:prSet presAssocID="{C854744D-E8B8-4951-BD23-EDB4FFE8B358}" presName="spacer" presStyleCnt="0"/>
      <dgm:spPr/>
    </dgm:pt>
    <dgm:pt modelId="{CC77EF5E-9630-4AFD-88EB-AC1496993990}" type="pres">
      <dgm:prSet presAssocID="{66F84B03-5F68-4BB2-9ED5-A4765136B8D0}" presName="parentText" presStyleLbl="node1" presStyleIdx="2" presStyleCnt="3">
        <dgm:presLayoutVars>
          <dgm:chMax val="0"/>
          <dgm:bulletEnabled val="1"/>
        </dgm:presLayoutVars>
      </dgm:prSet>
      <dgm:spPr/>
    </dgm:pt>
  </dgm:ptLst>
  <dgm:cxnLst>
    <dgm:cxn modelId="{C320C817-86B3-4C4A-AB70-4FD990195A41}" type="presOf" srcId="{66F84B03-5F68-4BB2-9ED5-A4765136B8D0}" destId="{CC77EF5E-9630-4AFD-88EB-AC1496993990}" srcOrd="0" destOrd="0" presId="urn:microsoft.com/office/officeart/2005/8/layout/vList2"/>
    <dgm:cxn modelId="{4607D118-A9CB-4072-9ADA-AF43CA39933C}" type="presOf" srcId="{6148C214-584D-418A-B13E-960464ECEA84}" destId="{FF60585A-DF60-485E-86FD-6F6A0FF8C986}" srcOrd="0" destOrd="0" presId="urn:microsoft.com/office/officeart/2005/8/layout/vList2"/>
    <dgm:cxn modelId="{754BA625-B346-4F15-8119-5DDE99E53E14}" srcId="{8B85DC70-F6D8-4CD3-BB18-7BE52E62731C}" destId="{6148C214-584D-418A-B13E-960464ECEA84}" srcOrd="1" destOrd="0" parTransId="{D0C2ADA9-5C1F-43C6-989D-80589F0BAFB0}" sibTransId="{C854744D-E8B8-4951-BD23-EDB4FFE8B358}"/>
    <dgm:cxn modelId="{B4DB1DA1-6E1F-4C2C-8FAD-C7E4E37E39CD}" type="presOf" srcId="{297FECD2-34ED-4AD9-9DAA-9207ED1B2950}" destId="{47A7D157-4E54-47BF-A493-A2AA35643127}" srcOrd="0" destOrd="0" presId="urn:microsoft.com/office/officeart/2005/8/layout/vList2"/>
    <dgm:cxn modelId="{33CE77A5-5A9E-4A3E-9963-4E1ECA12D869}" srcId="{8B85DC70-F6D8-4CD3-BB18-7BE52E62731C}" destId="{66F84B03-5F68-4BB2-9ED5-A4765136B8D0}" srcOrd="2" destOrd="0" parTransId="{7DF8F66A-BE8E-4DBE-B85F-4B8CC675F3B6}" sibTransId="{E879C18A-8BAA-4B76-AABB-6F3FC6098357}"/>
    <dgm:cxn modelId="{C7AAC1B4-3A32-45FD-8181-DA744B2F2766}" srcId="{8B85DC70-F6D8-4CD3-BB18-7BE52E62731C}" destId="{297FECD2-34ED-4AD9-9DAA-9207ED1B2950}" srcOrd="0" destOrd="0" parTransId="{92FE6D84-BF8D-47B9-A198-DDDCECC1D9BA}" sibTransId="{C48C69E5-F312-4748-A0FA-FCA926E14EBA}"/>
    <dgm:cxn modelId="{DD2178CA-8B75-42CD-B243-8B7F3080ABC7}" type="presOf" srcId="{8B85DC70-F6D8-4CD3-BB18-7BE52E62731C}" destId="{54022375-E3F1-4D37-9F01-BB797975B65C}" srcOrd="0" destOrd="0" presId="urn:microsoft.com/office/officeart/2005/8/layout/vList2"/>
    <dgm:cxn modelId="{54D7B066-80F2-4948-AE2C-32CF8F0CC605}" type="presParOf" srcId="{54022375-E3F1-4D37-9F01-BB797975B65C}" destId="{47A7D157-4E54-47BF-A493-A2AA35643127}" srcOrd="0" destOrd="0" presId="urn:microsoft.com/office/officeart/2005/8/layout/vList2"/>
    <dgm:cxn modelId="{332F6255-CFC0-4DA9-9E4F-442F8AC0A6F9}" type="presParOf" srcId="{54022375-E3F1-4D37-9F01-BB797975B65C}" destId="{805C82DF-12DE-4ACC-A403-41D4F6BE27D8}" srcOrd="1" destOrd="0" presId="urn:microsoft.com/office/officeart/2005/8/layout/vList2"/>
    <dgm:cxn modelId="{F84C55DA-ECA4-4B90-B14C-E6F576859AC6}" type="presParOf" srcId="{54022375-E3F1-4D37-9F01-BB797975B65C}" destId="{FF60585A-DF60-485E-86FD-6F6A0FF8C986}" srcOrd="2" destOrd="0" presId="urn:microsoft.com/office/officeart/2005/8/layout/vList2"/>
    <dgm:cxn modelId="{66B5F527-0BDA-43F0-BEC4-984BB1FD0179}" type="presParOf" srcId="{54022375-E3F1-4D37-9F01-BB797975B65C}" destId="{990E0514-D01C-48DA-AC25-3D5562469E8D}" srcOrd="3" destOrd="0" presId="urn:microsoft.com/office/officeart/2005/8/layout/vList2"/>
    <dgm:cxn modelId="{2AB92306-B2C5-4709-95F4-DBFC2C598BA9}" type="presParOf" srcId="{54022375-E3F1-4D37-9F01-BB797975B65C}" destId="{CC77EF5E-9630-4AFD-88EB-AC1496993990}"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1EE56D-FA48-462B-8E33-031B1A55D025}"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3E5661AB-5E68-4F95-BD59-B07FBB3065EA}">
      <dgm:prSet/>
      <dgm:spPr/>
      <dgm:t>
        <a:bodyPr/>
        <a:lstStyle/>
        <a:p>
          <a:r>
            <a:rPr lang="en-ZA"/>
            <a:t>To assess how the programme has contributed towards improving digital literacy skills to the educators, learners and unemployed youth</a:t>
          </a:r>
          <a:endParaRPr lang="en-US"/>
        </a:p>
      </dgm:t>
    </dgm:pt>
    <dgm:pt modelId="{8906AC8E-8FD1-4C5A-B8A9-3E42EF30A2DB}" type="parTrans" cxnId="{0CACB0D0-7881-4D8E-A984-CFF96E4A012E}">
      <dgm:prSet/>
      <dgm:spPr/>
      <dgm:t>
        <a:bodyPr/>
        <a:lstStyle/>
        <a:p>
          <a:endParaRPr lang="en-US"/>
        </a:p>
      </dgm:t>
    </dgm:pt>
    <dgm:pt modelId="{B9FEB43E-F623-4E0F-9957-050DDC452AF4}" type="sibTrans" cxnId="{0CACB0D0-7881-4D8E-A984-CFF96E4A012E}">
      <dgm:prSet/>
      <dgm:spPr/>
      <dgm:t>
        <a:bodyPr/>
        <a:lstStyle/>
        <a:p>
          <a:endParaRPr lang="en-US"/>
        </a:p>
      </dgm:t>
    </dgm:pt>
    <dgm:pt modelId="{28A9BE2B-9D31-4486-A6AF-79BACBEC5587}">
      <dgm:prSet/>
      <dgm:spPr/>
      <dgm:t>
        <a:bodyPr/>
        <a:lstStyle/>
        <a:p>
          <a:r>
            <a:rPr lang="en-ZA"/>
            <a:t>To identify challenges that are associated with the rolling out of the digital literacy programme</a:t>
          </a:r>
          <a:endParaRPr lang="en-US"/>
        </a:p>
      </dgm:t>
    </dgm:pt>
    <dgm:pt modelId="{03828A60-AA05-428F-8059-0F5D67BC485A}" type="parTrans" cxnId="{6529FD2E-0D1E-4EE5-8982-7338DC51309D}">
      <dgm:prSet/>
      <dgm:spPr/>
      <dgm:t>
        <a:bodyPr/>
        <a:lstStyle/>
        <a:p>
          <a:endParaRPr lang="en-US"/>
        </a:p>
      </dgm:t>
    </dgm:pt>
    <dgm:pt modelId="{BEDB0927-83CC-40CF-A03D-37F46DB26CCA}" type="sibTrans" cxnId="{6529FD2E-0D1E-4EE5-8982-7338DC51309D}">
      <dgm:prSet/>
      <dgm:spPr/>
      <dgm:t>
        <a:bodyPr/>
        <a:lstStyle/>
        <a:p>
          <a:endParaRPr lang="en-US"/>
        </a:p>
      </dgm:t>
    </dgm:pt>
    <dgm:pt modelId="{89760E6B-9BB3-49AD-BE56-1B5826414552}" type="pres">
      <dgm:prSet presAssocID="{841EE56D-FA48-462B-8E33-031B1A55D025}" presName="linear" presStyleCnt="0">
        <dgm:presLayoutVars>
          <dgm:animLvl val="lvl"/>
          <dgm:resizeHandles val="exact"/>
        </dgm:presLayoutVars>
      </dgm:prSet>
      <dgm:spPr/>
    </dgm:pt>
    <dgm:pt modelId="{BF8DFA37-F324-463E-8A60-A97D9AC6D6E0}" type="pres">
      <dgm:prSet presAssocID="{3E5661AB-5E68-4F95-BD59-B07FBB3065EA}" presName="parentText" presStyleLbl="node1" presStyleIdx="0" presStyleCnt="2">
        <dgm:presLayoutVars>
          <dgm:chMax val="0"/>
          <dgm:bulletEnabled val="1"/>
        </dgm:presLayoutVars>
      </dgm:prSet>
      <dgm:spPr/>
    </dgm:pt>
    <dgm:pt modelId="{374DE5E4-D30C-4649-988E-EB2DDE26CF05}" type="pres">
      <dgm:prSet presAssocID="{B9FEB43E-F623-4E0F-9957-050DDC452AF4}" presName="spacer" presStyleCnt="0"/>
      <dgm:spPr/>
    </dgm:pt>
    <dgm:pt modelId="{AB880FD4-1061-45FA-BF1D-FB7CD63CD8A1}" type="pres">
      <dgm:prSet presAssocID="{28A9BE2B-9D31-4486-A6AF-79BACBEC5587}" presName="parentText" presStyleLbl="node1" presStyleIdx="1" presStyleCnt="2">
        <dgm:presLayoutVars>
          <dgm:chMax val="0"/>
          <dgm:bulletEnabled val="1"/>
        </dgm:presLayoutVars>
      </dgm:prSet>
      <dgm:spPr/>
    </dgm:pt>
  </dgm:ptLst>
  <dgm:cxnLst>
    <dgm:cxn modelId="{6529FD2E-0D1E-4EE5-8982-7338DC51309D}" srcId="{841EE56D-FA48-462B-8E33-031B1A55D025}" destId="{28A9BE2B-9D31-4486-A6AF-79BACBEC5587}" srcOrd="1" destOrd="0" parTransId="{03828A60-AA05-428F-8059-0F5D67BC485A}" sibTransId="{BEDB0927-83CC-40CF-A03D-37F46DB26CCA}"/>
    <dgm:cxn modelId="{6A650438-8CE2-4ACD-979C-EEA9D3A22F61}" type="presOf" srcId="{841EE56D-FA48-462B-8E33-031B1A55D025}" destId="{89760E6B-9BB3-49AD-BE56-1B5826414552}" srcOrd="0" destOrd="0" presId="urn:microsoft.com/office/officeart/2005/8/layout/vList2"/>
    <dgm:cxn modelId="{094CD7A2-195E-4F9E-9DB4-14880B6E0A5A}" type="presOf" srcId="{28A9BE2B-9D31-4486-A6AF-79BACBEC5587}" destId="{AB880FD4-1061-45FA-BF1D-FB7CD63CD8A1}" srcOrd="0" destOrd="0" presId="urn:microsoft.com/office/officeart/2005/8/layout/vList2"/>
    <dgm:cxn modelId="{0CACB0D0-7881-4D8E-A984-CFF96E4A012E}" srcId="{841EE56D-FA48-462B-8E33-031B1A55D025}" destId="{3E5661AB-5E68-4F95-BD59-B07FBB3065EA}" srcOrd="0" destOrd="0" parTransId="{8906AC8E-8FD1-4C5A-B8A9-3E42EF30A2DB}" sibTransId="{B9FEB43E-F623-4E0F-9957-050DDC452AF4}"/>
    <dgm:cxn modelId="{82E94AEF-AC01-4111-8CD7-0621CF080A58}" type="presOf" srcId="{3E5661AB-5E68-4F95-BD59-B07FBB3065EA}" destId="{BF8DFA37-F324-463E-8A60-A97D9AC6D6E0}" srcOrd="0" destOrd="0" presId="urn:microsoft.com/office/officeart/2005/8/layout/vList2"/>
    <dgm:cxn modelId="{2E239156-5B52-4427-BB70-4F6C540E69E9}" type="presParOf" srcId="{89760E6B-9BB3-49AD-BE56-1B5826414552}" destId="{BF8DFA37-F324-463E-8A60-A97D9AC6D6E0}" srcOrd="0" destOrd="0" presId="urn:microsoft.com/office/officeart/2005/8/layout/vList2"/>
    <dgm:cxn modelId="{9261B262-2A19-4115-B325-6D742A8EA6C1}" type="presParOf" srcId="{89760E6B-9BB3-49AD-BE56-1B5826414552}" destId="{374DE5E4-D30C-4649-988E-EB2DDE26CF05}" srcOrd="1" destOrd="0" presId="urn:microsoft.com/office/officeart/2005/8/layout/vList2"/>
    <dgm:cxn modelId="{FB70F936-A5BD-4166-84B7-7288CD5102FE}" type="presParOf" srcId="{89760E6B-9BB3-49AD-BE56-1B5826414552}" destId="{AB880FD4-1061-45FA-BF1D-FB7CD63CD8A1}"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61E96C9-A127-486B-92DD-DA1B02C6B50B}"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B47C8D84-0D87-4BBF-A1B4-E18B8A4C6CAD}">
      <dgm:prSet/>
      <dgm:spPr/>
      <dgm:t>
        <a:bodyPr/>
        <a:lstStyle/>
        <a:p>
          <a:r>
            <a:rPr lang="en-ZA" dirty="0"/>
            <a:t>The programme was started in 2021 with the aim of empowering  communities with Digital literacy skills through public libraries (Musa, 2025)</a:t>
          </a:r>
          <a:endParaRPr lang="en-US" dirty="0"/>
        </a:p>
      </dgm:t>
    </dgm:pt>
    <dgm:pt modelId="{BFA14248-00A0-4633-BCF4-E4C3E93270F2}" type="parTrans" cxnId="{DE03740A-1810-4ED0-9016-E50E799E00C9}">
      <dgm:prSet/>
      <dgm:spPr/>
      <dgm:t>
        <a:bodyPr/>
        <a:lstStyle/>
        <a:p>
          <a:endParaRPr lang="en-US"/>
        </a:p>
      </dgm:t>
    </dgm:pt>
    <dgm:pt modelId="{B7D7446D-B35F-4E03-89E1-A6E7E552B779}" type="sibTrans" cxnId="{DE03740A-1810-4ED0-9016-E50E799E00C9}">
      <dgm:prSet/>
      <dgm:spPr/>
      <dgm:t>
        <a:bodyPr/>
        <a:lstStyle/>
        <a:p>
          <a:endParaRPr lang="en-US"/>
        </a:p>
      </dgm:t>
    </dgm:pt>
    <dgm:pt modelId="{B114682A-537E-4D10-A30D-11DCFEA67C3E}">
      <dgm:prSet/>
      <dgm:spPr/>
      <dgm:t>
        <a:bodyPr/>
        <a:lstStyle/>
        <a:p>
          <a:r>
            <a:rPr lang="en-ZA"/>
            <a:t>According to Cisco South Africa Business Manager there are list of Libraries participating in NLSA -Cisco Digital Hubs Initiatives participating and Mandeni is one of them</a:t>
          </a:r>
          <a:endParaRPr lang="en-US"/>
        </a:p>
      </dgm:t>
    </dgm:pt>
    <dgm:pt modelId="{F5541E37-8BBA-426F-A2AB-057D2DA98B23}" type="parTrans" cxnId="{DFE039E4-1859-48D4-ABBD-DB1CAE08AB29}">
      <dgm:prSet/>
      <dgm:spPr/>
      <dgm:t>
        <a:bodyPr/>
        <a:lstStyle/>
        <a:p>
          <a:endParaRPr lang="en-US"/>
        </a:p>
      </dgm:t>
    </dgm:pt>
    <dgm:pt modelId="{B8644498-8BF2-4F72-A863-F5E36960E421}" type="sibTrans" cxnId="{DFE039E4-1859-48D4-ABBD-DB1CAE08AB29}">
      <dgm:prSet/>
      <dgm:spPr/>
      <dgm:t>
        <a:bodyPr/>
        <a:lstStyle/>
        <a:p>
          <a:endParaRPr lang="en-US"/>
        </a:p>
      </dgm:t>
    </dgm:pt>
    <dgm:pt modelId="{D761A243-9898-4902-83ED-8E69F02CB87A}">
      <dgm:prSet/>
      <dgm:spPr/>
      <dgm:t>
        <a:bodyPr/>
        <a:lstStyle/>
        <a:p>
          <a:r>
            <a:rPr lang="en-ZA" dirty="0"/>
            <a:t>The rationale of this programme was to increase access to digital literacy skills training for underserved and rural communities</a:t>
          </a:r>
          <a:endParaRPr lang="en-US" dirty="0"/>
        </a:p>
      </dgm:t>
    </dgm:pt>
    <dgm:pt modelId="{BE1A7CBF-16E5-4E09-8EBC-CA5A2D605BDA}" type="parTrans" cxnId="{85A1D33A-C4ED-4CFD-8287-7F65824045F4}">
      <dgm:prSet/>
      <dgm:spPr/>
      <dgm:t>
        <a:bodyPr/>
        <a:lstStyle/>
        <a:p>
          <a:endParaRPr lang="en-US"/>
        </a:p>
      </dgm:t>
    </dgm:pt>
    <dgm:pt modelId="{A4E80117-B3EF-4467-8A53-8B2D60A91D32}" type="sibTrans" cxnId="{85A1D33A-C4ED-4CFD-8287-7F65824045F4}">
      <dgm:prSet/>
      <dgm:spPr/>
      <dgm:t>
        <a:bodyPr/>
        <a:lstStyle/>
        <a:p>
          <a:endParaRPr lang="en-US"/>
        </a:p>
      </dgm:t>
    </dgm:pt>
    <dgm:pt modelId="{0E11F81B-F0F0-496C-B531-DF400F13146B}">
      <dgm:prSet/>
      <dgm:spPr/>
      <dgm:t>
        <a:bodyPr/>
        <a:lstStyle/>
        <a:p>
          <a:r>
            <a:rPr lang="en-ZA"/>
            <a:t>Libraries are ideal venues for bridging the digital  divide equipping unemployed youth, women and community members with job-relevant IT and cybersecurity skills aligned with Cisco’s global certification standards</a:t>
          </a:r>
          <a:endParaRPr lang="en-US"/>
        </a:p>
      </dgm:t>
    </dgm:pt>
    <dgm:pt modelId="{813BE2D8-33AB-4989-BCC4-7402277569B1}" type="parTrans" cxnId="{77EB7100-090D-46CB-B5D4-33B188A2C58F}">
      <dgm:prSet/>
      <dgm:spPr/>
      <dgm:t>
        <a:bodyPr/>
        <a:lstStyle/>
        <a:p>
          <a:endParaRPr lang="en-US"/>
        </a:p>
      </dgm:t>
    </dgm:pt>
    <dgm:pt modelId="{BF178991-BBB3-4F72-843C-F072D5526E42}" type="sibTrans" cxnId="{77EB7100-090D-46CB-B5D4-33B188A2C58F}">
      <dgm:prSet/>
      <dgm:spPr/>
      <dgm:t>
        <a:bodyPr/>
        <a:lstStyle/>
        <a:p>
          <a:endParaRPr lang="en-US"/>
        </a:p>
      </dgm:t>
    </dgm:pt>
    <dgm:pt modelId="{67CA2282-D575-43FC-A1E5-4FB5FBE28ADD}" type="pres">
      <dgm:prSet presAssocID="{061E96C9-A127-486B-92DD-DA1B02C6B50B}" presName="linear" presStyleCnt="0">
        <dgm:presLayoutVars>
          <dgm:animLvl val="lvl"/>
          <dgm:resizeHandles val="exact"/>
        </dgm:presLayoutVars>
      </dgm:prSet>
      <dgm:spPr/>
    </dgm:pt>
    <dgm:pt modelId="{240BFDE6-EFB9-4073-A15E-C878B0761354}" type="pres">
      <dgm:prSet presAssocID="{B47C8D84-0D87-4BBF-A1B4-E18B8A4C6CAD}" presName="parentText" presStyleLbl="node1" presStyleIdx="0" presStyleCnt="4">
        <dgm:presLayoutVars>
          <dgm:chMax val="0"/>
          <dgm:bulletEnabled val="1"/>
        </dgm:presLayoutVars>
      </dgm:prSet>
      <dgm:spPr/>
    </dgm:pt>
    <dgm:pt modelId="{BD08E94C-C696-41C5-BBD3-BA4C8F986283}" type="pres">
      <dgm:prSet presAssocID="{B7D7446D-B35F-4E03-89E1-A6E7E552B779}" presName="spacer" presStyleCnt="0"/>
      <dgm:spPr/>
    </dgm:pt>
    <dgm:pt modelId="{AF568821-BB0E-4F5A-A904-22BBCCB1330B}" type="pres">
      <dgm:prSet presAssocID="{B114682A-537E-4D10-A30D-11DCFEA67C3E}" presName="parentText" presStyleLbl="node1" presStyleIdx="1" presStyleCnt="4">
        <dgm:presLayoutVars>
          <dgm:chMax val="0"/>
          <dgm:bulletEnabled val="1"/>
        </dgm:presLayoutVars>
      </dgm:prSet>
      <dgm:spPr/>
    </dgm:pt>
    <dgm:pt modelId="{1AEBCA94-5F7B-464E-A8CD-A1568C958A11}" type="pres">
      <dgm:prSet presAssocID="{B8644498-8BF2-4F72-A863-F5E36960E421}" presName="spacer" presStyleCnt="0"/>
      <dgm:spPr/>
    </dgm:pt>
    <dgm:pt modelId="{8C3B8CD6-B794-44BC-9F04-101C019B57FC}" type="pres">
      <dgm:prSet presAssocID="{D761A243-9898-4902-83ED-8E69F02CB87A}" presName="parentText" presStyleLbl="node1" presStyleIdx="2" presStyleCnt="4">
        <dgm:presLayoutVars>
          <dgm:chMax val="0"/>
          <dgm:bulletEnabled val="1"/>
        </dgm:presLayoutVars>
      </dgm:prSet>
      <dgm:spPr/>
    </dgm:pt>
    <dgm:pt modelId="{7AD55E63-AABD-4651-AD08-0CF211EF5BA7}" type="pres">
      <dgm:prSet presAssocID="{A4E80117-B3EF-4467-8A53-8B2D60A91D32}" presName="spacer" presStyleCnt="0"/>
      <dgm:spPr/>
    </dgm:pt>
    <dgm:pt modelId="{73B4515D-82C6-40B3-92BB-3074283EB7B7}" type="pres">
      <dgm:prSet presAssocID="{0E11F81B-F0F0-496C-B531-DF400F13146B}" presName="parentText" presStyleLbl="node1" presStyleIdx="3" presStyleCnt="4">
        <dgm:presLayoutVars>
          <dgm:chMax val="0"/>
          <dgm:bulletEnabled val="1"/>
        </dgm:presLayoutVars>
      </dgm:prSet>
      <dgm:spPr/>
    </dgm:pt>
  </dgm:ptLst>
  <dgm:cxnLst>
    <dgm:cxn modelId="{77EB7100-090D-46CB-B5D4-33B188A2C58F}" srcId="{061E96C9-A127-486B-92DD-DA1B02C6B50B}" destId="{0E11F81B-F0F0-496C-B531-DF400F13146B}" srcOrd="3" destOrd="0" parTransId="{813BE2D8-33AB-4989-BCC4-7402277569B1}" sibTransId="{BF178991-BBB3-4F72-843C-F072D5526E42}"/>
    <dgm:cxn modelId="{DE03740A-1810-4ED0-9016-E50E799E00C9}" srcId="{061E96C9-A127-486B-92DD-DA1B02C6B50B}" destId="{B47C8D84-0D87-4BBF-A1B4-E18B8A4C6CAD}" srcOrd="0" destOrd="0" parTransId="{BFA14248-00A0-4633-BCF4-E4C3E93270F2}" sibTransId="{B7D7446D-B35F-4E03-89E1-A6E7E552B779}"/>
    <dgm:cxn modelId="{5EE12A1F-58BC-433F-ADDA-BE8E73824398}" type="presOf" srcId="{B114682A-537E-4D10-A30D-11DCFEA67C3E}" destId="{AF568821-BB0E-4F5A-A904-22BBCCB1330B}" srcOrd="0" destOrd="0" presId="urn:microsoft.com/office/officeart/2005/8/layout/vList2"/>
    <dgm:cxn modelId="{85A1D33A-C4ED-4CFD-8287-7F65824045F4}" srcId="{061E96C9-A127-486B-92DD-DA1B02C6B50B}" destId="{D761A243-9898-4902-83ED-8E69F02CB87A}" srcOrd="2" destOrd="0" parTransId="{BE1A7CBF-16E5-4E09-8EBC-CA5A2D605BDA}" sibTransId="{A4E80117-B3EF-4467-8A53-8B2D60A91D32}"/>
    <dgm:cxn modelId="{290CB660-10A1-4E48-9D0C-D58D6D65C34E}" type="presOf" srcId="{B47C8D84-0D87-4BBF-A1B4-E18B8A4C6CAD}" destId="{240BFDE6-EFB9-4073-A15E-C878B0761354}" srcOrd="0" destOrd="0" presId="urn:microsoft.com/office/officeart/2005/8/layout/vList2"/>
    <dgm:cxn modelId="{C981B568-B182-43EC-9B0C-5D7C6FEEB077}" type="presOf" srcId="{0E11F81B-F0F0-496C-B531-DF400F13146B}" destId="{73B4515D-82C6-40B3-92BB-3074283EB7B7}" srcOrd="0" destOrd="0" presId="urn:microsoft.com/office/officeart/2005/8/layout/vList2"/>
    <dgm:cxn modelId="{C50DEEA5-DBD6-4A27-A228-9255EFB3AA47}" type="presOf" srcId="{061E96C9-A127-486B-92DD-DA1B02C6B50B}" destId="{67CA2282-D575-43FC-A1E5-4FB5FBE28ADD}" srcOrd="0" destOrd="0" presId="urn:microsoft.com/office/officeart/2005/8/layout/vList2"/>
    <dgm:cxn modelId="{523E09C8-68F6-4CA3-B7DD-02A43BAECD11}" type="presOf" srcId="{D761A243-9898-4902-83ED-8E69F02CB87A}" destId="{8C3B8CD6-B794-44BC-9F04-101C019B57FC}" srcOrd="0" destOrd="0" presId="urn:microsoft.com/office/officeart/2005/8/layout/vList2"/>
    <dgm:cxn modelId="{DFE039E4-1859-48D4-ABBD-DB1CAE08AB29}" srcId="{061E96C9-A127-486B-92DD-DA1B02C6B50B}" destId="{B114682A-537E-4D10-A30D-11DCFEA67C3E}" srcOrd="1" destOrd="0" parTransId="{F5541E37-8BBA-426F-A2AB-057D2DA98B23}" sibTransId="{B8644498-8BF2-4F72-A863-F5E36960E421}"/>
    <dgm:cxn modelId="{CC788337-85DF-49AB-A2DB-026C12583933}" type="presParOf" srcId="{67CA2282-D575-43FC-A1E5-4FB5FBE28ADD}" destId="{240BFDE6-EFB9-4073-A15E-C878B0761354}" srcOrd="0" destOrd="0" presId="urn:microsoft.com/office/officeart/2005/8/layout/vList2"/>
    <dgm:cxn modelId="{6BE4B89E-066A-48F7-9E1F-57C03FD2B1A6}" type="presParOf" srcId="{67CA2282-D575-43FC-A1E5-4FB5FBE28ADD}" destId="{BD08E94C-C696-41C5-BBD3-BA4C8F986283}" srcOrd="1" destOrd="0" presId="urn:microsoft.com/office/officeart/2005/8/layout/vList2"/>
    <dgm:cxn modelId="{CCB2F44D-177F-40F2-AF43-A67C06FE6B35}" type="presParOf" srcId="{67CA2282-D575-43FC-A1E5-4FB5FBE28ADD}" destId="{AF568821-BB0E-4F5A-A904-22BBCCB1330B}" srcOrd="2" destOrd="0" presId="urn:microsoft.com/office/officeart/2005/8/layout/vList2"/>
    <dgm:cxn modelId="{6D266DDB-31C2-4A36-9422-4FF6AD22F93E}" type="presParOf" srcId="{67CA2282-D575-43FC-A1E5-4FB5FBE28ADD}" destId="{1AEBCA94-5F7B-464E-A8CD-A1568C958A11}" srcOrd="3" destOrd="0" presId="urn:microsoft.com/office/officeart/2005/8/layout/vList2"/>
    <dgm:cxn modelId="{5335C604-4BAF-4DF2-BB24-A8E97F1019BF}" type="presParOf" srcId="{67CA2282-D575-43FC-A1E5-4FB5FBE28ADD}" destId="{8C3B8CD6-B794-44BC-9F04-101C019B57FC}" srcOrd="4" destOrd="0" presId="urn:microsoft.com/office/officeart/2005/8/layout/vList2"/>
    <dgm:cxn modelId="{E1E308D9-CE6A-4CF3-9678-3A07EB8FEF4A}" type="presParOf" srcId="{67CA2282-D575-43FC-A1E5-4FB5FBE28ADD}" destId="{7AD55E63-AABD-4651-AD08-0CF211EF5BA7}" srcOrd="5" destOrd="0" presId="urn:microsoft.com/office/officeart/2005/8/layout/vList2"/>
    <dgm:cxn modelId="{2CD28080-4427-48EF-81F4-A8F81143E954}" type="presParOf" srcId="{67CA2282-D575-43FC-A1E5-4FB5FBE28ADD}" destId="{73B4515D-82C6-40B3-92BB-3074283EB7B7}"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CE5245-9B67-471E-8806-86572738B062}" type="doc">
      <dgm:prSet loTypeId="urn:microsoft.com/office/officeart/2008/layout/LinedList" loCatId="list" qsTypeId="urn:microsoft.com/office/officeart/2005/8/quickstyle/simple1" qsCatId="simple" csTypeId="urn:microsoft.com/office/officeart/2005/8/colors/accent0_3" csCatId="mainScheme"/>
      <dgm:spPr/>
      <dgm:t>
        <a:bodyPr/>
        <a:lstStyle/>
        <a:p>
          <a:endParaRPr lang="en-US"/>
        </a:p>
      </dgm:t>
    </dgm:pt>
    <dgm:pt modelId="{EE957DE0-6197-4125-996F-0FD583AC4BFA}">
      <dgm:prSet/>
      <dgm:spPr/>
      <dgm:t>
        <a:bodyPr/>
        <a:lstStyle/>
        <a:p>
          <a:r>
            <a:rPr lang="en-ZA"/>
            <a:t>Training and accrediting at least one instructor from the library or community to deliver Cisco courses</a:t>
          </a:r>
          <a:endParaRPr lang="en-US"/>
        </a:p>
      </dgm:t>
    </dgm:pt>
    <dgm:pt modelId="{A3A0F351-51E8-45A0-89D1-BC9C0227DBDA}" type="parTrans" cxnId="{E54AEFC5-75EB-4141-85BE-7F7AD5C250DB}">
      <dgm:prSet/>
      <dgm:spPr/>
      <dgm:t>
        <a:bodyPr/>
        <a:lstStyle/>
        <a:p>
          <a:endParaRPr lang="en-US"/>
        </a:p>
      </dgm:t>
    </dgm:pt>
    <dgm:pt modelId="{446917B1-5823-4A52-A1EA-F01CFA83A732}" type="sibTrans" cxnId="{E54AEFC5-75EB-4141-85BE-7F7AD5C250DB}">
      <dgm:prSet/>
      <dgm:spPr/>
      <dgm:t>
        <a:bodyPr/>
        <a:lstStyle/>
        <a:p>
          <a:endParaRPr lang="en-US"/>
        </a:p>
      </dgm:t>
    </dgm:pt>
    <dgm:pt modelId="{1704EB02-F9B9-49AB-BDF4-51DCE3F2143C}">
      <dgm:prSet/>
      <dgm:spPr/>
      <dgm:t>
        <a:bodyPr/>
        <a:lstStyle/>
        <a:p>
          <a:r>
            <a:rPr lang="en-ZA"/>
            <a:t>Following packages are offered</a:t>
          </a:r>
          <a:endParaRPr lang="en-US"/>
        </a:p>
      </dgm:t>
    </dgm:pt>
    <dgm:pt modelId="{E2EC62B3-A04E-4676-88C9-EA04B3DB995E}" type="parTrans" cxnId="{E4FFDFCB-2BC6-41AD-B76B-C00D38911D8E}">
      <dgm:prSet/>
      <dgm:spPr/>
      <dgm:t>
        <a:bodyPr/>
        <a:lstStyle/>
        <a:p>
          <a:endParaRPr lang="en-US"/>
        </a:p>
      </dgm:t>
    </dgm:pt>
    <dgm:pt modelId="{2C5AE23C-BAB8-43E0-A7CB-F2B045E84019}" type="sibTrans" cxnId="{E4FFDFCB-2BC6-41AD-B76B-C00D38911D8E}">
      <dgm:prSet/>
      <dgm:spPr/>
      <dgm:t>
        <a:bodyPr/>
        <a:lstStyle/>
        <a:p>
          <a:endParaRPr lang="en-US"/>
        </a:p>
      </dgm:t>
    </dgm:pt>
    <dgm:pt modelId="{16A98400-2DD9-4531-8C63-2576B041B643}">
      <dgm:prSet/>
      <dgm:spPr/>
      <dgm:t>
        <a:bodyPr/>
        <a:lstStyle/>
        <a:p>
          <a:r>
            <a:rPr lang="en-ZA"/>
            <a:t>Basic Information Technology</a:t>
          </a:r>
          <a:endParaRPr lang="en-US"/>
        </a:p>
      </dgm:t>
    </dgm:pt>
    <dgm:pt modelId="{B18AB900-9EE6-4DFC-B4B5-031A4D43FC7C}" type="parTrans" cxnId="{9CBFA9E5-048C-4CF4-ABAE-76DAB15C6433}">
      <dgm:prSet/>
      <dgm:spPr/>
      <dgm:t>
        <a:bodyPr/>
        <a:lstStyle/>
        <a:p>
          <a:endParaRPr lang="en-US"/>
        </a:p>
      </dgm:t>
    </dgm:pt>
    <dgm:pt modelId="{89C65AF6-25CA-4877-A45C-E1DB21BDF0E6}" type="sibTrans" cxnId="{9CBFA9E5-048C-4CF4-ABAE-76DAB15C6433}">
      <dgm:prSet/>
      <dgm:spPr/>
      <dgm:t>
        <a:bodyPr/>
        <a:lstStyle/>
        <a:p>
          <a:endParaRPr lang="en-US"/>
        </a:p>
      </dgm:t>
    </dgm:pt>
    <dgm:pt modelId="{55F27105-FA55-4A96-9CCA-59D3D1CBDE9D}">
      <dgm:prSet/>
      <dgm:spPr/>
      <dgm:t>
        <a:bodyPr/>
        <a:lstStyle/>
        <a:p>
          <a:r>
            <a:rPr lang="en-ZA"/>
            <a:t>Digital literacy</a:t>
          </a:r>
          <a:endParaRPr lang="en-US"/>
        </a:p>
      </dgm:t>
    </dgm:pt>
    <dgm:pt modelId="{B972885F-4E5A-4F32-88E3-4C5CAD346093}" type="parTrans" cxnId="{0A77631F-7620-4C55-9919-D32E25D15F25}">
      <dgm:prSet/>
      <dgm:spPr/>
      <dgm:t>
        <a:bodyPr/>
        <a:lstStyle/>
        <a:p>
          <a:endParaRPr lang="en-US"/>
        </a:p>
      </dgm:t>
    </dgm:pt>
    <dgm:pt modelId="{7D5E0B24-6C1D-4F5A-B49E-A67599A5FD11}" type="sibTrans" cxnId="{0A77631F-7620-4C55-9919-D32E25D15F25}">
      <dgm:prSet/>
      <dgm:spPr/>
      <dgm:t>
        <a:bodyPr/>
        <a:lstStyle/>
        <a:p>
          <a:endParaRPr lang="en-US"/>
        </a:p>
      </dgm:t>
    </dgm:pt>
    <dgm:pt modelId="{1F948A6A-CA07-4A95-8D17-D27923EA6F76}">
      <dgm:prSet/>
      <dgm:spPr/>
      <dgm:t>
        <a:bodyPr/>
        <a:lstStyle/>
        <a:p>
          <a:r>
            <a:rPr lang="en-ZA"/>
            <a:t>Cybersecurity</a:t>
          </a:r>
          <a:endParaRPr lang="en-US"/>
        </a:p>
      </dgm:t>
    </dgm:pt>
    <dgm:pt modelId="{655D6268-100E-4368-9C90-0A59B781D085}" type="parTrans" cxnId="{1D634376-5B4D-434E-9139-437CBDF81BFF}">
      <dgm:prSet/>
      <dgm:spPr/>
      <dgm:t>
        <a:bodyPr/>
        <a:lstStyle/>
        <a:p>
          <a:endParaRPr lang="en-US"/>
        </a:p>
      </dgm:t>
    </dgm:pt>
    <dgm:pt modelId="{AFEAAEB3-EA87-44B2-9FCC-A2DD449CF3C1}" type="sibTrans" cxnId="{1D634376-5B4D-434E-9139-437CBDF81BFF}">
      <dgm:prSet/>
      <dgm:spPr/>
      <dgm:t>
        <a:bodyPr/>
        <a:lstStyle/>
        <a:p>
          <a:endParaRPr lang="en-US"/>
        </a:p>
      </dgm:t>
    </dgm:pt>
    <dgm:pt modelId="{7CF5968C-1482-4FC7-A30B-9C548CE94F32}">
      <dgm:prSet/>
      <dgm:spPr/>
      <dgm:t>
        <a:bodyPr/>
        <a:lstStyle/>
        <a:p>
          <a:r>
            <a:rPr lang="en-ZA"/>
            <a:t>Artificial Intelligence (AI) and Data Science</a:t>
          </a:r>
          <a:endParaRPr lang="en-US"/>
        </a:p>
      </dgm:t>
    </dgm:pt>
    <dgm:pt modelId="{11CC02F6-69D5-4EBB-B3AF-E9D964252938}" type="parTrans" cxnId="{089E4300-E375-47B8-900F-52AC6C587128}">
      <dgm:prSet/>
      <dgm:spPr/>
      <dgm:t>
        <a:bodyPr/>
        <a:lstStyle/>
        <a:p>
          <a:endParaRPr lang="en-US"/>
        </a:p>
      </dgm:t>
    </dgm:pt>
    <dgm:pt modelId="{E5ACE6A1-AD2B-47B3-8042-ED95753EE0D9}" type="sibTrans" cxnId="{089E4300-E375-47B8-900F-52AC6C587128}">
      <dgm:prSet/>
      <dgm:spPr/>
      <dgm:t>
        <a:bodyPr/>
        <a:lstStyle/>
        <a:p>
          <a:endParaRPr lang="en-US"/>
        </a:p>
      </dgm:t>
    </dgm:pt>
    <dgm:pt modelId="{A5AAA86F-DE46-4CF1-8DCA-BCF46AF81691}">
      <dgm:prSet/>
      <dgm:spPr/>
      <dgm:t>
        <a:bodyPr/>
        <a:lstStyle/>
        <a:p>
          <a:r>
            <a:rPr lang="en-ZA"/>
            <a:t>Programming </a:t>
          </a:r>
          <a:endParaRPr lang="en-US"/>
        </a:p>
      </dgm:t>
    </dgm:pt>
    <dgm:pt modelId="{1713EFB0-FE9A-4685-8E76-37C910996C87}" type="parTrans" cxnId="{BD09FDE6-DD38-4B97-83D9-4F0995C4E59E}">
      <dgm:prSet/>
      <dgm:spPr/>
      <dgm:t>
        <a:bodyPr/>
        <a:lstStyle/>
        <a:p>
          <a:endParaRPr lang="en-US"/>
        </a:p>
      </dgm:t>
    </dgm:pt>
    <dgm:pt modelId="{37171F4D-3B24-4E04-8FB0-507F88E435C0}" type="sibTrans" cxnId="{BD09FDE6-DD38-4B97-83D9-4F0995C4E59E}">
      <dgm:prSet/>
      <dgm:spPr/>
      <dgm:t>
        <a:bodyPr/>
        <a:lstStyle/>
        <a:p>
          <a:endParaRPr lang="en-US"/>
        </a:p>
      </dgm:t>
    </dgm:pt>
    <dgm:pt modelId="{071344CF-AA37-40CB-8859-7EA903D8BCFD}">
      <dgm:prSet/>
      <dgm:spPr/>
      <dgm:t>
        <a:bodyPr/>
        <a:lstStyle/>
        <a:p>
          <a:r>
            <a:rPr lang="en-ZA"/>
            <a:t>Professional Skills (e.g communication, English for IT, job readiness)</a:t>
          </a:r>
          <a:endParaRPr lang="en-US"/>
        </a:p>
      </dgm:t>
    </dgm:pt>
    <dgm:pt modelId="{30DD6493-CFFB-47F0-8CB8-9450E5C9306E}" type="parTrans" cxnId="{98E760C4-171E-4788-9408-986DBE7B48E2}">
      <dgm:prSet/>
      <dgm:spPr/>
      <dgm:t>
        <a:bodyPr/>
        <a:lstStyle/>
        <a:p>
          <a:endParaRPr lang="en-US"/>
        </a:p>
      </dgm:t>
    </dgm:pt>
    <dgm:pt modelId="{95D0B876-2092-4F16-943E-43E1A2EC8AC5}" type="sibTrans" cxnId="{98E760C4-171E-4788-9408-986DBE7B48E2}">
      <dgm:prSet/>
      <dgm:spPr/>
      <dgm:t>
        <a:bodyPr/>
        <a:lstStyle/>
        <a:p>
          <a:endParaRPr lang="en-US"/>
        </a:p>
      </dgm:t>
    </dgm:pt>
    <dgm:pt modelId="{DD2522A0-68EC-4432-8FC2-48C15706BCE8}" type="pres">
      <dgm:prSet presAssocID="{A0CE5245-9B67-471E-8806-86572738B062}" presName="vert0" presStyleCnt="0">
        <dgm:presLayoutVars>
          <dgm:dir/>
          <dgm:animOne val="branch"/>
          <dgm:animLvl val="lvl"/>
        </dgm:presLayoutVars>
      </dgm:prSet>
      <dgm:spPr/>
    </dgm:pt>
    <dgm:pt modelId="{4B6ADCD1-7877-4055-B70D-9BF19A82BD04}" type="pres">
      <dgm:prSet presAssocID="{EE957DE0-6197-4125-996F-0FD583AC4BFA}" presName="thickLine" presStyleLbl="alignNode1" presStyleIdx="0" presStyleCnt="8"/>
      <dgm:spPr/>
    </dgm:pt>
    <dgm:pt modelId="{5B2A7E2A-46E7-4BA1-9D60-BF0A9B9B8D7F}" type="pres">
      <dgm:prSet presAssocID="{EE957DE0-6197-4125-996F-0FD583AC4BFA}" presName="horz1" presStyleCnt="0"/>
      <dgm:spPr/>
    </dgm:pt>
    <dgm:pt modelId="{8325650B-A427-4AEB-B7DF-C37D80C8559C}" type="pres">
      <dgm:prSet presAssocID="{EE957DE0-6197-4125-996F-0FD583AC4BFA}" presName="tx1" presStyleLbl="revTx" presStyleIdx="0" presStyleCnt="8"/>
      <dgm:spPr/>
    </dgm:pt>
    <dgm:pt modelId="{4F9CC26A-2B05-4483-8EC3-73526A88892D}" type="pres">
      <dgm:prSet presAssocID="{EE957DE0-6197-4125-996F-0FD583AC4BFA}" presName="vert1" presStyleCnt="0"/>
      <dgm:spPr/>
    </dgm:pt>
    <dgm:pt modelId="{E08DC964-CA35-4777-A5C8-17DDB022493D}" type="pres">
      <dgm:prSet presAssocID="{1704EB02-F9B9-49AB-BDF4-51DCE3F2143C}" presName="thickLine" presStyleLbl="alignNode1" presStyleIdx="1" presStyleCnt="8"/>
      <dgm:spPr/>
    </dgm:pt>
    <dgm:pt modelId="{FB38B636-49C4-42B2-96CB-DB40AB4BFD75}" type="pres">
      <dgm:prSet presAssocID="{1704EB02-F9B9-49AB-BDF4-51DCE3F2143C}" presName="horz1" presStyleCnt="0"/>
      <dgm:spPr/>
    </dgm:pt>
    <dgm:pt modelId="{2FD7EEAE-E39C-4169-96C5-3406B5527F8B}" type="pres">
      <dgm:prSet presAssocID="{1704EB02-F9B9-49AB-BDF4-51DCE3F2143C}" presName="tx1" presStyleLbl="revTx" presStyleIdx="1" presStyleCnt="8"/>
      <dgm:spPr/>
    </dgm:pt>
    <dgm:pt modelId="{2125B06B-0473-47E7-B83E-3CC7FFF36428}" type="pres">
      <dgm:prSet presAssocID="{1704EB02-F9B9-49AB-BDF4-51DCE3F2143C}" presName="vert1" presStyleCnt="0"/>
      <dgm:spPr/>
    </dgm:pt>
    <dgm:pt modelId="{20CE1064-B86E-4A51-886B-9375DACF283F}" type="pres">
      <dgm:prSet presAssocID="{16A98400-2DD9-4531-8C63-2576B041B643}" presName="thickLine" presStyleLbl="alignNode1" presStyleIdx="2" presStyleCnt="8"/>
      <dgm:spPr/>
    </dgm:pt>
    <dgm:pt modelId="{995DAD91-76F5-40DE-B370-1CF64C0070F1}" type="pres">
      <dgm:prSet presAssocID="{16A98400-2DD9-4531-8C63-2576B041B643}" presName="horz1" presStyleCnt="0"/>
      <dgm:spPr/>
    </dgm:pt>
    <dgm:pt modelId="{D7CD112C-3AED-4D00-982C-C18AABFB2B4E}" type="pres">
      <dgm:prSet presAssocID="{16A98400-2DD9-4531-8C63-2576B041B643}" presName="tx1" presStyleLbl="revTx" presStyleIdx="2" presStyleCnt="8"/>
      <dgm:spPr/>
    </dgm:pt>
    <dgm:pt modelId="{E5DAA513-CB50-4BBA-8FC6-B90105F83177}" type="pres">
      <dgm:prSet presAssocID="{16A98400-2DD9-4531-8C63-2576B041B643}" presName="vert1" presStyleCnt="0"/>
      <dgm:spPr/>
    </dgm:pt>
    <dgm:pt modelId="{F3BD07A3-5761-413E-B4B0-976D26C4B8F7}" type="pres">
      <dgm:prSet presAssocID="{55F27105-FA55-4A96-9CCA-59D3D1CBDE9D}" presName="thickLine" presStyleLbl="alignNode1" presStyleIdx="3" presStyleCnt="8"/>
      <dgm:spPr/>
    </dgm:pt>
    <dgm:pt modelId="{6AE70D8D-27AF-4A28-BD17-55D1B573B889}" type="pres">
      <dgm:prSet presAssocID="{55F27105-FA55-4A96-9CCA-59D3D1CBDE9D}" presName="horz1" presStyleCnt="0"/>
      <dgm:spPr/>
    </dgm:pt>
    <dgm:pt modelId="{19B88B36-1D1C-427F-97A8-E87C58D36A36}" type="pres">
      <dgm:prSet presAssocID="{55F27105-FA55-4A96-9CCA-59D3D1CBDE9D}" presName="tx1" presStyleLbl="revTx" presStyleIdx="3" presStyleCnt="8"/>
      <dgm:spPr/>
    </dgm:pt>
    <dgm:pt modelId="{842C4AED-246B-4CB5-8DDC-DF3EF57B24E1}" type="pres">
      <dgm:prSet presAssocID="{55F27105-FA55-4A96-9CCA-59D3D1CBDE9D}" presName="vert1" presStyleCnt="0"/>
      <dgm:spPr/>
    </dgm:pt>
    <dgm:pt modelId="{63A07B4A-E17E-4436-B9F7-D9BEDAF374FC}" type="pres">
      <dgm:prSet presAssocID="{1F948A6A-CA07-4A95-8D17-D27923EA6F76}" presName="thickLine" presStyleLbl="alignNode1" presStyleIdx="4" presStyleCnt="8"/>
      <dgm:spPr/>
    </dgm:pt>
    <dgm:pt modelId="{348FE057-2A17-4161-98B6-7050B5C8C7AB}" type="pres">
      <dgm:prSet presAssocID="{1F948A6A-CA07-4A95-8D17-D27923EA6F76}" presName="horz1" presStyleCnt="0"/>
      <dgm:spPr/>
    </dgm:pt>
    <dgm:pt modelId="{55B17B89-8B21-4E20-B33B-E6E8D944127A}" type="pres">
      <dgm:prSet presAssocID="{1F948A6A-CA07-4A95-8D17-D27923EA6F76}" presName="tx1" presStyleLbl="revTx" presStyleIdx="4" presStyleCnt="8"/>
      <dgm:spPr/>
    </dgm:pt>
    <dgm:pt modelId="{968E5BDE-3DC0-45E4-9678-D4A8A8A2C2EF}" type="pres">
      <dgm:prSet presAssocID="{1F948A6A-CA07-4A95-8D17-D27923EA6F76}" presName="vert1" presStyleCnt="0"/>
      <dgm:spPr/>
    </dgm:pt>
    <dgm:pt modelId="{BF9E4293-C1D3-44C9-98CA-3A56EBB8A2C2}" type="pres">
      <dgm:prSet presAssocID="{7CF5968C-1482-4FC7-A30B-9C548CE94F32}" presName="thickLine" presStyleLbl="alignNode1" presStyleIdx="5" presStyleCnt="8"/>
      <dgm:spPr/>
    </dgm:pt>
    <dgm:pt modelId="{BD97200B-DCFC-4548-9EE9-292B10601E41}" type="pres">
      <dgm:prSet presAssocID="{7CF5968C-1482-4FC7-A30B-9C548CE94F32}" presName="horz1" presStyleCnt="0"/>
      <dgm:spPr/>
    </dgm:pt>
    <dgm:pt modelId="{0F3F4C00-E2FB-43B6-9A13-70994862F8CC}" type="pres">
      <dgm:prSet presAssocID="{7CF5968C-1482-4FC7-A30B-9C548CE94F32}" presName="tx1" presStyleLbl="revTx" presStyleIdx="5" presStyleCnt="8"/>
      <dgm:spPr/>
    </dgm:pt>
    <dgm:pt modelId="{180397F4-B6B8-4BCB-8D0D-E504A1A6F9BF}" type="pres">
      <dgm:prSet presAssocID="{7CF5968C-1482-4FC7-A30B-9C548CE94F32}" presName="vert1" presStyleCnt="0"/>
      <dgm:spPr/>
    </dgm:pt>
    <dgm:pt modelId="{A5E641D2-07CA-4CC6-82C7-CA0BF79A67FF}" type="pres">
      <dgm:prSet presAssocID="{A5AAA86F-DE46-4CF1-8DCA-BCF46AF81691}" presName="thickLine" presStyleLbl="alignNode1" presStyleIdx="6" presStyleCnt="8"/>
      <dgm:spPr/>
    </dgm:pt>
    <dgm:pt modelId="{BE248B9A-CE9D-41C7-A0C8-F9715DBD5E3B}" type="pres">
      <dgm:prSet presAssocID="{A5AAA86F-DE46-4CF1-8DCA-BCF46AF81691}" presName="horz1" presStyleCnt="0"/>
      <dgm:spPr/>
    </dgm:pt>
    <dgm:pt modelId="{BF418284-CADD-4A4C-9D17-D32D23975816}" type="pres">
      <dgm:prSet presAssocID="{A5AAA86F-DE46-4CF1-8DCA-BCF46AF81691}" presName="tx1" presStyleLbl="revTx" presStyleIdx="6" presStyleCnt="8"/>
      <dgm:spPr/>
    </dgm:pt>
    <dgm:pt modelId="{05E4E1E5-670D-4CB7-8537-A8E57AC8EF4D}" type="pres">
      <dgm:prSet presAssocID="{A5AAA86F-DE46-4CF1-8DCA-BCF46AF81691}" presName="vert1" presStyleCnt="0"/>
      <dgm:spPr/>
    </dgm:pt>
    <dgm:pt modelId="{9B3DF6E5-0AD0-4D0D-BC51-25DE09046989}" type="pres">
      <dgm:prSet presAssocID="{071344CF-AA37-40CB-8859-7EA903D8BCFD}" presName="thickLine" presStyleLbl="alignNode1" presStyleIdx="7" presStyleCnt="8"/>
      <dgm:spPr/>
    </dgm:pt>
    <dgm:pt modelId="{3AF788A2-24D1-42C4-A911-B01A62DCDA16}" type="pres">
      <dgm:prSet presAssocID="{071344CF-AA37-40CB-8859-7EA903D8BCFD}" presName="horz1" presStyleCnt="0"/>
      <dgm:spPr/>
    </dgm:pt>
    <dgm:pt modelId="{310422E6-E9C9-4AF6-A03C-33842BFA0519}" type="pres">
      <dgm:prSet presAssocID="{071344CF-AA37-40CB-8859-7EA903D8BCFD}" presName="tx1" presStyleLbl="revTx" presStyleIdx="7" presStyleCnt="8"/>
      <dgm:spPr/>
    </dgm:pt>
    <dgm:pt modelId="{0D0A022C-B16C-4051-851D-70F2FCE16C3E}" type="pres">
      <dgm:prSet presAssocID="{071344CF-AA37-40CB-8859-7EA903D8BCFD}" presName="vert1" presStyleCnt="0"/>
      <dgm:spPr/>
    </dgm:pt>
  </dgm:ptLst>
  <dgm:cxnLst>
    <dgm:cxn modelId="{089E4300-E375-47B8-900F-52AC6C587128}" srcId="{A0CE5245-9B67-471E-8806-86572738B062}" destId="{7CF5968C-1482-4FC7-A30B-9C548CE94F32}" srcOrd="5" destOrd="0" parTransId="{11CC02F6-69D5-4EBB-B3AF-E9D964252938}" sibTransId="{E5ACE6A1-AD2B-47B3-8042-ED95753EE0D9}"/>
    <dgm:cxn modelId="{8E969B15-F21A-434A-B813-8119400FD9F2}" type="presOf" srcId="{16A98400-2DD9-4531-8C63-2576B041B643}" destId="{D7CD112C-3AED-4D00-982C-C18AABFB2B4E}" srcOrd="0" destOrd="0" presId="urn:microsoft.com/office/officeart/2008/layout/LinedList"/>
    <dgm:cxn modelId="{66A8D91E-4CC9-426E-BAFA-8E9D4D904A5A}" type="presOf" srcId="{071344CF-AA37-40CB-8859-7EA903D8BCFD}" destId="{310422E6-E9C9-4AF6-A03C-33842BFA0519}" srcOrd="0" destOrd="0" presId="urn:microsoft.com/office/officeart/2008/layout/LinedList"/>
    <dgm:cxn modelId="{0A77631F-7620-4C55-9919-D32E25D15F25}" srcId="{A0CE5245-9B67-471E-8806-86572738B062}" destId="{55F27105-FA55-4A96-9CCA-59D3D1CBDE9D}" srcOrd="3" destOrd="0" parTransId="{B972885F-4E5A-4F32-88E3-4C5CAD346093}" sibTransId="{7D5E0B24-6C1D-4F5A-B49E-A67599A5FD11}"/>
    <dgm:cxn modelId="{9E5E9326-B3A4-40EE-B046-DF3B17A1C39B}" type="presOf" srcId="{EE957DE0-6197-4125-996F-0FD583AC4BFA}" destId="{8325650B-A427-4AEB-B7DF-C37D80C8559C}" srcOrd="0" destOrd="0" presId="urn:microsoft.com/office/officeart/2008/layout/LinedList"/>
    <dgm:cxn modelId="{DF336936-82EE-4595-A2B5-BA0B8F1D10B6}" type="presOf" srcId="{55F27105-FA55-4A96-9CCA-59D3D1CBDE9D}" destId="{19B88B36-1D1C-427F-97A8-E87C58D36A36}" srcOrd="0" destOrd="0" presId="urn:microsoft.com/office/officeart/2008/layout/LinedList"/>
    <dgm:cxn modelId="{69C11D62-4E39-4895-BA39-BD2645850CB7}" type="presOf" srcId="{A0CE5245-9B67-471E-8806-86572738B062}" destId="{DD2522A0-68EC-4432-8FC2-48C15706BCE8}" srcOrd="0" destOrd="0" presId="urn:microsoft.com/office/officeart/2008/layout/LinedList"/>
    <dgm:cxn modelId="{3842D442-1236-425E-9D93-D796B27F0CDF}" type="presOf" srcId="{1704EB02-F9B9-49AB-BDF4-51DCE3F2143C}" destId="{2FD7EEAE-E39C-4169-96C5-3406B5527F8B}" srcOrd="0" destOrd="0" presId="urn:microsoft.com/office/officeart/2008/layout/LinedList"/>
    <dgm:cxn modelId="{1D634376-5B4D-434E-9139-437CBDF81BFF}" srcId="{A0CE5245-9B67-471E-8806-86572738B062}" destId="{1F948A6A-CA07-4A95-8D17-D27923EA6F76}" srcOrd="4" destOrd="0" parTransId="{655D6268-100E-4368-9C90-0A59B781D085}" sibTransId="{AFEAAEB3-EA87-44B2-9FCC-A2DD449CF3C1}"/>
    <dgm:cxn modelId="{9D07389A-29EE-4B88-9069-7633ED579F6D}" type="presOf" srcId="{A5AAA86F-DE46-4CF1-8DCA-BCF46AF81691}" destId="{BF418284-CADD-4A4C-9D17-D32D23975816}" srcOrd="0" destOrd="0" presId="urn:microsoft.com/office/officeart/2008/layout/LinedList"/>
    <dgm:cxn modelId="{98E760C4-171E-4788-9408-986DBE7B48E2}" srcId="{A0CE5245-9B67-471E-8806-86572738B062}" destId="{071344CF-AA37-40CB-8859-7EA903D8BCFD}" srcOrd="7" destOrd="0" parTransId="{30DD6493-CFFB-47F0-8CB8-9450E5C9306E}" sibTransId="{95D0B876-2092-4F16-943E-43E1A2EC8AC5}"/>
    <dgm:cxn modelId="{E54AEFC5-75EB-4141-85BE-7F7AD5C250DB}" srcId="{A0CE5245-9B67-471E-8806-86572738B062}" destId="{EE957DE0-6197-4125-996F-0FD583AC4BFA}" srcOrd="0" destOrd="0" parTransId="{A3A0F351-51E8-45A0-89D1-BC9C0227DBDA}" sibTransId="{446917B1-5823-4A52-A1EA-F01CFA83A732}"/>
    <dgm:cxn modelId="{E4FFDFCB-2BC6-41AD-B76B-C00D38911D8E}" srcId="{A0CE5245-9B67-471E-8806-86572738B062}" destId="{1704EB02-F9B9-49AB-BDF4-51DCE3F2143C}" srcOrd="1" destOrd="0" parTransId="{E2EC62B3-A04E-4676-88C9-EA04B3DB995E}" sibTransId="{2C5AE23C-BAB8-43E0-A7CB-F2B045E84019}"/>
    <dgm:cxn modelId="{EDAB28D8-EF35-4EF2-970B-31B1558AA654}" type="presOf" srcId="{7CF5968C-1482-4FC7-A30B-9C548CE94F32}" destId="{0F3F4C00-E2FB-43B6-9A13-70994862F8CC}" srcOrd="0" destOrd="0" presId="urn:microsoft.com/office/officeart/2008/layout/LinedList"/>
    <dgm:cxn modelId="{9CBFA9E5-048C-4CF4-ABAE-76DAB15C6433}" srcId="{A0CE5245-9B67-471E-8806-86572738B062}" destId="{16A98400-2DD9-4531-8C63-2576B041B643}" srcOrd="2" destOrd="0" parTransId="{B18AB900-9EE6-4DFC-B4B5-031A4D43FC7C}" sibTransId="{89C65AF6-25CA-4877-A45C-E1DB21BDF0E6}"/>
    <dgm:cxn modelId="{BD09FDE6-DD38-4B97-83D9-4F0995C4E59E}" srcId="{A0CE5245-9B67-471E-8806-86572738B062}" destId="{A5AAA86F-DE46-4CF1-8DCA-BCF46AF81691}" srcOrd="6" destOrd="0" parTransId="{1713EFB0-FE9A-4685-8E76-37C910996C87}" sibTransId="{37171F4D-3B24-4E04-8FB0-507F88E435C0}"/>
    <dgm:cxn modelId="{63DE97F4-86E4-4BC5-B5A2-9A2412EA97A7}" type="presOf" srcId="{1F948A6A-CA07-4A95-8D17-D27923EA6F76}" destId="{55B17B89-8B21-4E20-B33B-E6E8D944127A}" srcOrd="0" destOrd="0" presId="urn:microsoft.com/office/officeart/2008/layout/LinedList"/>
    <dgm:cxn modelId="{6BE8D5BD-B404-4EB8-8404-4601D8C153CC}" type="presParOf" srcId="{DD2522A0-68EC-4432-8FC2-48C15706BCE8}" destId="{4B6ADCD1-7877-4055-B70D-9BF19A82BD04}" srcOrd="0" destOrd="0" presId="urn:microsoft.com/office/officeart/2008/layout/LinedList"/>
    <dgm:cxn modelId="{CADCC938-8DB6-42B3-9D9A-47D417A9B837}" type="presParOf" srcId="{DD2522A0-68EC-4432-8FC2-48C15706BCE8}" destId="{5B2A7E2A-46E7-4BA1-9D60-BF0A9B9B8D7F}" srcOrd="1" destOrd="0" presId="urn:microsoft.com/office/officeart/2008/layout/LinedList"/>
    <dgm:cxn modelId="{C32C0222-0791-4AE9-ABAE-82821A73D164}" type="presParOf" srcId="{5B2A7E2A-46E7-4BA1-9D60-BF0A9B9B8D7F}" destId="{8325650B-A427-4AEB-B7DF-C37D80C8559C}" srcOrd="0" destOrd="0" presId="urn:microsoft.com/office/officeart/2008/layout/LinedList"/>
    <dgm:cxn modelId="{DE7345BD-1998-47E9-B6BE-90FAC4371C55}" type="presParOf" srcId="{5B2A7E2A-46E7-4BA1-9D60-BF0A9B9B8D7F}" destId="{4F9CC26A-2B05-4483-8EC3-73526A88892D}" srcOrd="1" destOrd="0" presId="urn:microsoft.com/office/officeart/2008/layout/LinedList"/>
    <dgm:cxn modelId="{D84CE62E-6886-455F-BA8D-8B725AE3A7E6}" type="presParOf" srcId="{DD2522A0-68EC-4432-8FC2-48C15706BCE8}" destId="{E08DC964-CA35-4777-A5C8-17DDB022493D}" srcOrd="2" destOrd="0" presId="urn:microsoft.com/office/officeart/2008/layout/LinedList"/>
    <dgm:cxn modelId="{64C70F8E-D73D-44B8-B141-19C74A89A43B}" type="presParOf" srcId="{DD2522A0-68EC-4432-8FC2-48C15706BCE8}" destId="{FB38B636-49C4-42B2-96CB-DB40AB4BFD75}" srcOrd="3" destOrd="0" presId="urn:microsoft.com/office/officeart/2008/layout/LinedList"/>
    <dgm:cxn modelId="{3BC1095A-571E-41C4-B02F-B256E3A57C45}" type="presParOf" srcId="{FB38B636-49C4-42B2-96CB-DB40AB4BFD75}" destId="{2FD7EEAE-E39C-4169-96C5-3406B5527F8B}" srcOrd="0" destOrd="0" presId="urn:microsoft.com/office/officeart/2008/layout/LinedList"/>
    <dgm:cxn modelId="{ABD91EE3-AA76-488F-A2AD-4D3BB005585A}" type="presParOf" srcId="{FB38B636-49C4-42B2-96CB-DB40AB4BFD75}" destId="{2125B06B-0473-47E7-B83E-3CC7FFF36428}" srcOrd="1" destOrd="0" presId="urn:microsoft.com/office/officeart/2008/layout/LinedList"/>
    <dgm:cxn modelId="{36B420B1-6371-437B-99F5-11D4F7A2FE36}" type="presParOf" srcId="{DD2522A0-68EC-4432-8FC2-48C15706BCE8}" destId="{20CE1064-B86E-4A51-886B-9375DACF283F}" srcOrd="4" destOrd="0" presId="urn:microsoft.com/office/officeart/2008/layout/LinedList"/>
    <dgm:cxn modelId="{109E086F-E8E0-4142-8CCB-2332A44CBF24}" type="presParOf" srcId="{DD2522A0-68EC-4432-8FC2-48C15706BCE8}" destId="{995DAD91-76F5-40DE-B370-1CF64C0070F1}" srcOrd="5" destOrd="0" presId="urn:microsoft.com/office/officeart/2008/layout/LinedList"/>
    <dgm:cxn modelId="{50AB955C-DF07-42D6-AB07-71C2EA0D59CF}" type="presParOf" srcId="{995DAD91-76F5-40DE-B370-1CF64C0070F1}" destId="{D7CD112C-3AED-4D00-982C-C18AABFB2B4E}" srcOrd="0" destOrd="0" presId="urn:microsoft.com/office/officeart/2008/layout/LinedList"/>
    <dgm:cxn modelId="{D40CA373-4696-4026-A44D-34FC154A1A83}" type="presParOf" srcId="{995DAD91-76F5-40DE-B370-1CF64C0070F1}" destId="{E5DAA513-CB50-4BBA-8FC6-B90105F83177}" srcOrd="1" destOrd="0" presId="urn:microsoft.com/office/officeart/2008/layout/LinedList"/>
    <dgm:cxn modelId="{039E19EE-9D3E-4D81-A0E9-6444B0D6EF4B}" type="presParOf" srcId="{DD2522A0-68EC-4432-8FC2-48C15706BCE8}" destId="{F3BD07A3-5761-413E-B4B0-976D26C4B8F7}" srcOrd="6" destOrd="0" presId="urn:microsoft.com/office/officeart/2008/layout/LinedList"/>
    <dgm:cxn modelId="{E9FB4BDC-881D-41D5-8A35-5707B0AFAD14}" type="presParOf" srcId="{DD2522A0-68EC-4432-8FC2-48C15706BCE8}" destId="{6AE70D8D-27AF-4A28-BD17-55D1B573B889}" srcOrd="7" destOrd="0" presId="urn:microsoft.com/office/officeart/2008/layout/LinedList"/>
    <dgm:cxn modelId="{1DAB5243-3778-4181-A014-3444ACAAC8A6}" type="presParOf" srcId="{6AE70D8D-27AF-4A28-BD17-55D1B573B889}" destId="{19B88B36-1D1C-427F-97A8-E87C58D36A36}" srcOrd="0" destOrd="0" presId="urn:microsoft.com/office/officeart/2008/layout/LinedList"/>
    <dgm:cxn modelId="{27EA895D-6301-4C0C-94D2-4C3816D0C863}" type="presParOf" srcId="{6AE70D8D-27AF-4A28-BD17-55D1B573B889}" destId="{842C4AED-246B-4CB5-8DDC-DF3EF57B24E1}" srcOrd="1" destOrd="0" presId="urn:microsoft.com/office/officeart/2008/layout/LinedList"/>
    <dgm:cxn modelId="{EFAE1130-CD48-4061-8118-2CE04E02CF64}" type="presParOf" srcId="{DD2522A0-68EC-4432-8FC2-48C15706BCE8}" destId="{63A07B4A-E17E-4436-B9F7-D9BEDAF374FC}" srcOrd="8" destOrd="0" presId="urn:microsoft.com/office/officeart/2008/layout/LinedList"/>
    <dgm:cxn modelId="{7B3109D1-3080-441B-974C-CF5E7C768806}" type="presParOf" srcId="{DD2522A0-68EC-4432-8FC2-48C15706BCE8}" destId="{348FE057-2A17-4161-98B6-7050B5C8C7AB}" srcOrd="9" destOrd="0" presId="urn:microsoft.com/office/officeart/2008/layout/LinedList"/>
    <dgm:cxn modelId="{63CD3690-FA19-433F-AC63-E9E7A2926B20}" type="presParOf" srcId="{348FE057-2A17-4161-98B6-7050B5C8C7AB}" destId="{55B17B89-8B21-4E20-B33B-E6E8D944127A}" srcOrd="0" destOrd="0" presId="urn:microsoft.com/office/officeart/2008/layout/LinedList"/>
    <dgm:cxn modelId="{4A13889B-5AAD-4C6C-91CC-36888118A50A}" type="presParOf" srcId="{348FE057-2A17-4161-98B6-7050B5C8C7AB}" destId="{968E5BDE-3DC0-45E4-9678-D4A8A8A2C2EF}" srcOrd="1" destOrd="0" presId="urn:microsoft.com/office/officeart/2008/layout/LinedList"/>
    <dgm:cxn modelId="{B085B29A-7C7D-4DB3-8A4F-284B270DCE0B}" type="presParOf" srcId="{DD2522A0-68EC-4432-8FC2-48C15706BCE8}" destId="{BF9E4293-C1D3-44C9-98CA-3A56EBB8A2C2}" srcOrd="10" destOrd="0" presId="urn:microsoft.com/office/officeart/2008/layout/LinedList"/>
    <dgm:cxn modelId="{EF97E55A-3C6B-4C46-B570-A81CA7B9DD54}" type="presParOf" srcId="{DD2522A0-68EC-4432-8FC2-48C15706BCE8}" destId="{BD97200B-DCFC-4548-9EE9-292B10601E41}" srcOrd="11" destOrd="0" presId="urn:microsoft.com/office/officeart/2008/layout/LinedList"/>
    <dgm:cxn modelId="{970E7033-AD1A-49A9-B344-9D1D001B0927}" type="presParOf" srcId="{BD97200B-DCFC-4548-9EE9-292B10601E41}" destId="{0F3F4C00-E2FB-43B6-9A13-70994862F8CC}" srcOrd="0" destOrd="0" presId="urn:microsoft.com/office/officeart/2008/layout/LinedList"/>
    <dgm:cxn modelId="{89EABCBF-A6BC-41EC-B24B-D4ADA70D2DD4}" type="presParOf" srcId="{BD97200B-DCFC-4548-9EE9-292B10601E41}" destId="{180397F4-B6B8-4BCB-8D0D-E504A1A6F9BF}" srcOrd="1" destOrd="0" presId="urn:microsoft.com/office/officeart/2008/layout/LinedList"/>
    <dgm:cxn modelId="{B2B3E777-5F7D-40F0-B56E-F642BA571A69}" type="presParOf" srcId="{DD2522A0-68EC-4432-8FC2-48C15706BCE8}" destId="{A5E641D2-07CA-4CC6-82C7-CA0BF79A67FF}" srcOrd="12" destOrd="0" presId="urn:microsoft.com/office/officeart/2008/layout/LinedList"/>
    <dgm:cxn modelId="{7CFDECAC-2B1A-4C7B-A791-305C241F200B}" type="presParOf" srcId="{DD2522A0-68EC-4432-8FC2-48C15706BCE8}" destId="{BE248B9A-CE9D-41C7-A0C8-F9715DBD5E3B}" srcOrd="13" destOrd="0" presId="urn:microsoft.com/office/officeart/2008/layout/LinedList"/>
    <dgm:cxn modelId="{E44228BE-361D-4716-B226-0D41DC5AFFA1}" type="presParOf" srcId="{BE248B9A-CE9D-41C7-A0C8-F9715DBD5E3B}" destId="{BF418284-CADD-4A4C-9D17-D32D23975816}" srcOrd="0" destOrd="0" presId="urn:microsoft.com/office/officeart/2008/layout/LinedList"/>
    <dgm:cxn modelId="{4565E361-221F-4DC8-9FF5-C9350AF44B52}" type="presParOf" srcId="{BE248B9A-CE9D-41C7-A0C8-F9715DBD5E3B}" destId="{05E4E1E5-670D-4CB7-8537-A8E57AC8EF4D}" srcOrd="1" destOrd="0" presId="urn:microsoft.com/office/officeart/2008/layout/LinedList"/>
    <dgm:cxn modelId="{1433700D-AA60-4230-AD63-3671B5787062}" type="presParOf" srcId="{DD2522A0-68EC-4432-8FC2-48C15706BCE8}" destId="{9B3DF6E5-0AD0-4D0D-BC51-25DE09046989}" srcOrd="14" destOrd="0" presId="urn:microsoft.com/office/officeart/2008/layout/LinedList"/>
    <dgm:cxn modelId="{9A227C94-D6D3-492F-A03E-5F6B7E55B00D}" type="presParOf" srcId="{DD2522A0-68EC-4432-8FC2-48C15706BCE8}" destId="{3AF788A2-24D1-42C4-A911-B01A62DCDA16}" srcOrd="15" destOrd="0" presId="urn:microsoft.com/office/officeart/2008/layout/LinedList"/>
    <dgm:cxn modelId="{B4F43140-98EC-4D0A-8315-CFBDD2BAD581}" type="presParOf" srcId="{3AF788A2-24D1-42C4-A911-B01A62DCDA16}" destId="{310422E6-E9C9-4AF6-A03C-33842BFA0519}" srcOrd="0" destOrd="0" presId="urn:microsoft.com/office/officeart/2008/layout/LinedList"/>
    <dgm:cxn modelId="{9FABABE0-6E53-4A31-80ED-0BC1F420FB27}" type="presParOf" srcId="{3AF788A2-24D1-42C4-A911-B01A62DCDA16}" destId="{0D0A022C-B16C-4051-851D-70F2FCE16C3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738B5B8-FAE5-4062-AB5E-1FBED6A718DB}"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28656919-40F2-4473-A15B-6D1853048201}">
      <dgm:prSet/>
      <dgm:spPr/>
      <dgm:t>
        <a:bodyPr/>
        <a:lstStyle/>
        <a:p>
          <a:r>
            <a:rPr lang="en-GB" baseline="0" dirty="0"/>
            <a:t>To date more than 150 community members have been trained predominantly educators, school learners, and unemployed Youth</a:t>
          </a:r>
          <a:endParaRPr lang="en-US" dirty="0"/>
        </a:p>
      </dgm:t>
    </dgm:pt>
    <dgm:pt modelId="{5FA94CC9-1E5A-4B3D-ABCF-2734666D27B2}" type="parTrans" cxnId="{2683B902-C755-4BDB-8C80-5F572FF46593}">
      <dgm:prSet/>
      <dgm:spPr/>
      <dgm:t>
        <a:bodyPr/>
        <a:lstStyle/>
        <a:p>
          <a:endParaRPr lang="en-US"/>
        </a:p>
      </dgm:t>
    </dgm:pt>
    <dgm:pt modelId="{A9C9EDAC-D30E-4C5B-A92B-8E2364EFBB76}" type="sibTrans" cxnId="{2683B902-C755-4BDB-8C80-5F572FF46593}">
      <dgm:prSet/>
      <dgm:spPr/>
      <dgm:t>
        <a:bodyPr/>
        <a:lstStyle/>
        <a:p>
          <a:endParaRPr lang="en-US"/>
        </a:p>
      </dgm:t>
    </dgm:pt>
    <dgm:pt modelId="{EA35AD11-6751-484B-961C-159ADE82D462}">
      <dgm:prSet/>
      <dgm:spPr/>
      <dgm:t>
        <a:bodyPr/>
        <a:lstStyle/>
        <a:p>
          <a:r>
            <a:rPr lang="en-GB" baseline="0"/>
            <a:t>Local principals have approached the library requesting digital literacy training to local educators , due to technology that has been introduced to schools by the Department of Basic Education</a:t>
          </a:r>
          <a:endParaRPr lang="en-US"/>
        </a:p>
      </dgm:t>
    </dgm:pt>
    <dgm:pt modelId="{4FE166B8-4C44-4195-874D-A08453717B0F}" type="parTrans" cxnId="{73AA75AC-F0D7-4771-A98B-097796B57557}">
      <dgm:prSet/>
      <dgm:spPr/>
      <dgm:t>
        <a:bodyPr/>
        <a:lstStyle/>
        <a:p>
          <a:endParaRPr lang="en-US"/>
        </a:p>
      </dgm:t>
    </dgm:pt>
    <dgm:pt modelId="{35F457C5-48E0-43B0-AE16-449DFA95C56D}" type="sibTrans" cxnId="{73AA75AC-F0D7-4771-A98B-097796B57557}">
      <dgm:prSet/>
      <dgm:spPr/>
      <dgm:t>
        <a:bodyPr/>
        <a:lstStyle/>
        <a:p>
          <a:endParaRPr lang="en-US"/>
        </a:p>
      </dgm:t>
    </dgm:pt>
    <dgm:pt modelId="{76EB354F-416F-4A69-841B-87D7B3F9FA3F}">
      <dgm:prSet/>
      <dgm:spPr/>
      <dgm:t>
        <a:bodyPr/>
        <a:lstStyle/>
        <a:p>
          <a:r>
            <a:rPr lang="en-GB" baseline="0"/>
            <a:t>The Programme runs for a period of 3 months</a:t>
          </a:r>
          <a:endParaRPr lang="en-US"/>
        </a:p>
      </dgm:t>
    </dgm:pt>
    <dgm:pt modelId="{27F23E69-F556-4B75-87A6-F85338CA83A7}" type="parTrans" cxnId="{D981BEE7-DB0B-4E44-9F77-9DD8E53A7B02}">
      <dgm:prSet/>
      <dgm:spPr/>
      <dgm:t>
        <a:bodyPr/>
        <a:lstStyle/>
        <a:p>
          <a:endParaRPr lang="en-US"/>
        </a:p>
      </dgm:t>
    </dgm:pt>
    <dgm:pt modelId="{7D6A3189-4004-40BD-957F-71A941328090}" type="sibTrans" cxnId="{D981BEE7-DB0B-4E44-9F77-9DD8E53A7B02}">
      <dgm:prSet/>
      <dgm:spPr/>
      <dgm:t>
        <a:bodyPr/>
        <a:lstStyle/>
        <a:p>
          <a:endParaRPr lang="en-US"/>
        </a:p>
      </dgm:t>
    </dgm:pt>
    <dgm:pt modelId="{7A088D90-5C4F-4316-AB35-C9E988989437}">
      <dgm:prSet/>
      <dgm:spPr/>
      <dgm:t>
        <a:bodyPr/>
        <a:lstStyle/>
        <a:p>
          <a:r>
            <a:rPr lang="en-GB" baseline="0"/>
            <a:t>The library targeted post matriculants Youth who have note been accepted by tertiary institutions</a:t>
          </a:r>
          <a:endParaRPr lang="en-US"/>
        </a:p>
      </dgm:t>
    </dgm:pt>
    <dgm:pt modelId="{6D24E984-2953-4BD5-AF03-31C7FBD712C6}" type="parTrans" cxnId="{DB97347E-7856-442E-94A4-6B567E37D35D}">
      <dgm:prSet/>
      <dgm:spPr/>
      <dgm:t>
        <a:bodyPr/>
        <a:lstStyle/>
        <a:p>
          <a:endParaRPr lang="en-US"/>
        </a:p>
      </dgm:t>
    </dgm:pt>
    <dgm:pt modelId="{78F43845-D6DB-4FBF-A3E8-82E1708DAE3A}" type="sibTrans" cxnId="{DB97347E-7856-442E-94A4-6B567E37D35D}">
      <dgm:prSet/>
      <dgm:spPr/>
      <dgm:t>
        <a:bodyPr/>
        <a:lstStyle/>
        <a:p>
          <a:endParaRPr lang="en-US"/>
        </a:p>
      </dgm:t>
    </dgm:pt>
    <dgm:pt modelId="{2BA09339-B341-4A5C-B274-DE939EC931C7}">
      <dgm:prSet/>
      <dgm:spPr/>
      <dgm:t>
        <a:bodyPr/>
        <a:lstStyle/>
        <a:p>
          <a:r>
            <a:rPr lang="en-GB" baseline="0"/>
            <a:t>Advertisement recruitment is usually is done on Mandeni Municipality digital platfoms where most Young people are found and more than 500 applications were recieved</a:t>
          </a:r>
          <a:endParaRPr lang="en-US"/>
        </a:p>
      </dgm:t>
    </dgm:pt>
    <dgm:pt modelId="{5CD9DC8E-6136-49C3-9B18-0BF44E11F1A5}" type="parTrans" cxnId="{AA1109FD-D0B6-40EA-86E2-C2322CA5087A}">
      <dgm:prSet/>
      <dgm:spPr/>
      <dgm:t>
        <a:bodyPr/>
        <a:lstStyle/>
        <a:p>
          <a:endParaRPr lang="en-US"/>
        </a:p>
      </dgm:t>
    </dgm:pt>
    <dgm:pt modelId="{06D32F21-0C9A-44B0-B0C0-5423DED873FB}" type="sibTrans" cxnId="{AA1109FD-D0B6-40EA-86E2-C2322CA5087A}">
      <dgm:prSet/>
      <dgm:spPr/>
      <dgm:t>
        <a:bodyPr/>
        <a:lstStyle/>
        <a:p>
          <a:endParaRPr lang="en-US"/>
        </a:p>
      </dgm:t>
    </dgm:pt>
    <dgm:pt modelId="{BBD52F5A-4B5B-4AA7-9292-6CA116753D8C}" type="pres">
      <dgm:prSet presAssocID="{8738B5B8-FAE5-4062-AB5E-1FBED6A718DB}" presName="linear" presStyleCnt="0">
        <dgm:presLayoutVars>
          <dgm:animLvl val="lvl"/>
          <dgm:resizeHandles val="exact"/>
        </dgm:presLayoutVars>
      </dgm:prSet>
      <dgm:spPr/>
    </dgm:pt>
    <dgm:pt modelId="{D6C98E13-2C24-4F56-B50C-5D311CA3703A}" type="pres">
      <dgm:prSet presAssocID="{28656919-40F2-4473-A15B-6D1853048201}" presName="parentText" presStyleLbl="node1" presStyleIdx="0" presStyleCnt="5">
        <dgm:presLayoutVars>
          <dgm:chMax val="0"/>
          <dgm:bulletEnabled val="1"/>
        </dgm:presLayoutVars>
      </dgm:prSet>
      <dgm:spPr/>
    </dgm:pt>
    <dgm:pt modelId="{96866624-3418-4945-8846-AB391AC47559}" type="pres">
      <dgm:prSet presAssocID="{A9C9EDAC-D30E-4C5B-A92B-8E2364EFBB76}" presName="spacer" presStyleCnt="0"/>
      <dgm:spPr/>
    </dgm:pt>
    <dgm:pt modelId="{97BB5130-DFCD-4FBE-B203-6659A0F2EC7A}" type="pres">
      <dgm:prSet presAssocID="{EA35AD11-6751-484B-961C-159ADE82D462}" presName="parentText" presStyleLbl="node1" presStyleIdx="1" presStyleCnt="5">
        <dgm:presLayoutVars>
          <dgm:chMax val="0"/>
          <dgm:bulletEnabled val="1"/>
        </dgm:presLayoutVars>
      </dgm:prSet>
      <dgm:spPr/>
    </dgm:pt>
    <dgm:pt modelId="{DD74EA20-3B3D-4439-B272-A28A58DB2DB4}" type="pres">
      <dgm:prSet presAssocID="{35F457C5-48E0-43B0-AE16-449DFA95C56D}" presName="spacer" presStyleCnt="0"/>
      <dgm:spPr/>
    </dgm:pt>
    <dgm:pt modelId="{E79CC34D-248E-42E3-8F56-E1318635070F}" type="pres">
      <dgm:prSet presAssocID="{76EB354F-416F-4A69-841B-87D7B3F9FA3F}" presName="parentText" presStyleLbl="node1" presStyleIdx="2" presStyleCnt="5">
        <dgm:presLayoutVars>
          <dgm:chMax val="0"/>
          <dgm:bulletEnabled val="1"/>
        </dgm:presLayoutVars>
      </dgm:prSet>
      <dgm:spPr/>
    </dgm:pt>
    <dgm:pt modelId="{8803923C-22C3-41AB-943E-1718248B1D7F}" type="pres">
      <dgm:prSet presAssocID="{7D6A3189-4004-40BD-957F-71A941328090}" presName="spacer" presStyleCnt="0"/>
      <dgm:spPr/>
    </dgm:pt>
    <dgm:pt modelId="{32C6024D-E4C6-459D-A78D-D7D49D109639}" type="pres">
      <dgm:prSet presAssocID="{7A088D90-5C4F-4316-AB35-C9E988989437}" presName="parentText" presStyleLbl="node1" presStyleIdx="3" presStyleCnt="5">
        <dgm:presLayoutVars>
          <dgm:chMax val="0"/>
          <dgm:bulletEnabled val="1"/>
        </dgm:presLayoutVars>
      </dgm:prSet>
      <dgm:spPr/>
    </dgm:pt>
    <dgm:pt modelId="{FF09D931-8E91-46C4-82E5-03E7BEF022F4}" type="pres">
      <dgm:prSet presAssocID="{78F43845-D6DB-4FBF-A3E8-82E1708DAE3A}" presName="spacer" presStyleCnt="0"/>
      <dgm:spPr/>
    </dgm:pt>
    <dgm:pt modelId="{09FD92F8-833B-437D-819C-B7E19700C1E1}" type="pres">
      <dgm:prSet presAssocID="{2BA09339-B341-4A5C-B274-DE939EC931C7}" presName="parentText" presStyleLbl="node1" presStyleIdx="4" presStyleCnt="5">
        <dgm:presLayoutVars>
          <dgm:chMax val="0"/>
          <dgm:bulletEnabled val="1"/>
        </dgm:presLayoutVars>
      </dgm:prSet>
      <dgm:spPr/>
    </dgm:pt>
  </dgm:ptLst>
  <dgm:cxnLst>
    <dgm:cxn modelId="{2683B902-C755-4BDB-8C80-5F572FF46593}" srcId="{8738B5B8-FAE5-4062-AB5E-1FBED6A718DB}" destId="{28656919-40F2-4473-A15B-6D1853048201}" srcOrd="0" destOrd="0" parTransId="{5FA94CC9-1E5A-4B3D-ABCF-2734666D27B2}" sibTransId="{A9C9EDAC-D30E-4C5B-A92B-8E2364EFBB76}"/>
    <dgm:cxn modelId="{6E53942C-A36A-4BA3-8F19-494D953EE5C8}" type="presOf" srcId="{EA35AD11-6751-484B-961C-159ADE82D462}" destId="{97BB5130-DFCD-4FBE-B203-6659A0F2EC7A}" srcOrd="0" destOrd="0" presId="urn:microsoft.com/office/officeart/2005/8/layout/vList2"/>
    <dgm:cxn modelId="{32BE5236-2403-4524-8EB9-B564176CB51E}" type="presOf" srcId="{2BA09339-B341-4A5C-B274-DE939EC931C7}" destId="{09FD92F8-833B-437D-819C-B7E19700C1E1}" srcOrd="0" destOrd="0" presId="urn:microsoft.com/office/officeart/2005/8/layout/vList2"/>
    <dgm:cxn modelId="{5E69D63D-37F3-49A1-A295-13BE5267E327}" type="presOf" srcId="{76EB354F-416F-4A69-841B-87D7B3F9FA3F}" destId="{E79CC34D-248E-42E3-8F56-E1318635070F}" srcOrd="0" destOrd="0" presId="urn:microsoft.com/office/officeart/2005/8/layout/vList2"/>
    <dgm:cxn modelId="{DB97347E-7856-442E-94A4-6B567E37D35D}" srcId="{8738B5B8-FAE5-4062-AB5E-1FBED6A718DB}" destId="{7A088D90-5C4F-4316-AB35-C9E988989437}" srcOrd="3" destOrd="0" parTransId="{6D24E984-2953-4BD5-AF03-31C7FBD712C6}" sibTransId="{78F43845-D6DB-4FBF-A3E8-82E1708DAE3A}"/>
    <dgm:cxn modelId="{5DE0EE84-EBE2-4B98-9F86-5EB53A6D857D}" type="presOf" srcId="{28656919-40F2-4473-A15B-6D1853048201}" destId="{D6C98E13-2C24-4F56-B50C-5D311CA3703A}" srcOrd="0" destOrd="0" presId="urn:microsoft.com/office/officeart/2005/8/layout/vList2"/>
    <dgm:cxn modelId="{73AA75AC-F0D7-4771-A98B-097796B57557}" srcId="{8738B5B8-FAE5-4062-AB5E-1FBED6A718DB}" destId="{EA35AD11-6751-484B-961C-159ADE82D462}" srcOrd="1" destOrd="0" parTransId="{4FE166B8-4C44-4195-874D-A08453717B0F}" sibTransId="{35F457C5-48E0-43B0-AE16-449DFA95C56D}"/>
    <dgm:cxn modelId="{A91949CC-7488-4DFE-A32B-E079101C92DA}" type="presOf" srcId="{7A088D90-5C4F-4316-AB35-C9E988989437}" destId="{32C6024D-E4C6-459D-A78D-D7D49D109639}" srcOrd="0" destOrd="0" presId="urn:microsoft.com/office/officeart/2005/8/layout/vList2"/>
    <dgm:cxn modelId="{D981BEE7-DB0B-4E44-9F77-9DD8E53A7B02}" srcId="{8738B5B8-FAE5-4062-AB5E-1FBED6A718DB}" destId="{76EB354F-416F-4A69-841B-87D7B3F9FA3F}" srcOrd="2" destOrd="0" parTransId="{27F23E69-F556-4B75-87A6-F85338CA83A7}" sibTransId="{7D6A3189-4004-40BD-957F-71A941328090}"/>
    <dgm:cxn modelId="{BCE910F7-0AB1-498B-A072-2459A01F5FE3}" type="presOf" srcId="{8738B5B8-FAE5-4062-AB5E-1FBED6A718DB}" destId="{BBD52F5A-4B5B-4AA7-9292-6CA116753D8C}" srcOrd="0" destOrd="0" presId="urn:microsoft.com/office/officeart/2005/8/layout/vList2"/>
    <dgm:cxn modelId="{AA1109FD-D0B6-40EA-86E2-C2322CA5087A}" srcId="{8738B5B8-FAE5-4062-AB5E-1FBED6A718DB}" destId="{2BA09339-B341-4A5C-B274-DE939EC931C7}" srcOrd="4" destOrd="0" parTransId="{5CD9DC8E-6136-49C3-9B18-0BF44E11F1A5}" sibTransId="{06D32F21-0C9A-44B0-B0C0-5423DED873FB}"/>
    <dgm:cxn modelId="{84EAAF3B-A108-4EF6-88C9-9FB9C285BC87}" type="presParOf" srcId="{BBD52F5A-4B5B-4AA7-9292-6CA116753D8C}" destId="{D6C98E13-2C24-4F56-B50C-5D311CA3703A}" srcOrd="0" destOrd="0" presId="urn:microsoft.com/office/officeart/2005/8/layout/vList2"/>
    <dgm:cxn modelId="{A5E82B21-70B2-4367-8BB1-8CB41534114B}" type="presParOf" srcId="{BBD52F5A-4B5B-4AA7-9292-6CA116753D8C}" destId="{96866624-3418-4945-8846-AB391AC47559}" srcOrd="1" destOrd="0" presId="urn:microsoft.com/office/officeart/2005/8/layout/vList2"/>
    <dgm:cxn modelId="{5228A6BA-7B13-45E4-ABA5-509E1704A60C}" type="presParOf" srcId="{BBD52F5A-4B5B-4AA7-9292-6CA116753D8C}" destId="{97BB5130-DFCD-4FBE-B203-6659A0F2EC7A}" srcOrd="2" destOrd="0" presId="urn:microsoft.com/office/officeart/2005/8/layout/vList2"/>
    <dgm:cxn modelId="{F2A9AFE7-D046-4072-B30B-1E542CC40B8E}" type="presParOf" srcId="{BBD52F5A-4B5B-4AA7-9292-6CA116753D8C}" destId="{DD74EA20-3B3D-4439-B272-A28A58DB2DB4}" srcOrd="3" destOrd="0" presId="urn:microsoft.com/office/officeart/2005/8/layout/vList2"/>
    <dgm:cxn modelId="{6BC97EA6-195C-4DA4-8A28-55F36E7EC2DA}" type="presParOf" srcId="{BBD52F5A-4B5B-4AA7-9292-6CA116753D8C}" destId="{E79CC34D-248E-42E3-8F56-E1318635070F}" srcOrd="4" destOrd="0" presId="urn:microsoft.com/office/officeart/2005/8/layout/vList2"/>
    <dgm:cxn modelId="{348805BD-ADF6-4C2F-A75A-4A121E2930AD}" type="presParOf" srcId="{BBD52F5A-4B5B-4AA7-9292-6CA116753D8C}" destId="{8803923C-22C3-41AB-943E-1718248B1D7F}" srcOrd="5" destOrd="0" presId="urn:microsoft.com/office/officeart/2005/8/layout/vList2"/>
    <dgm:cxn modelId="{49644F56-1BAB-44DD-8659-63C0DAE7EEC5}" type="presParOf" srcId="{BBD52F5A-4B5B-4AA7-9292-6CA116753D8C}" destId="{32C6024D-E4C6-459D-A78D-D7D49D109639}" srcOrd="6" destOrd="0" presId="urn:microsoft.com/office/officeart/2005/8/layout/vList2"/>
    <dgm:cxn modelId="{58E57906-CD6C-4929-9B4F-331D8D4C3302}" type="presParOf" srcId="{BBD52F5A-4B5B-4AA7-9292-6CA116753D8C}" destId="{FF09D931-8E91-46C4-82E5-03E7BEF022F4}" srcOrd="7" destOrd="0" presId="urn:microsoft.com/office/officeart/2005/8/layout/vList2"/>
    <dgm:cxn modelId="{FF810CF8-64C4-4165-8087-6BA14EAAD77D}" type="presParOf" srcId="{BBD52F5A-4B5B-4AA7-9292-6CA116753D8C}" destId="{09FD92F8-833B-437D-819C-B7E19700C1E1}"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B02934B-9311-4BDF-B836-3D0F3AF87C1C}"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DDCF4881-9AB3-46DF-AAE2-21A9FDF024CC}">
      <dgm:prSet/>
      <dgm:spPr/>
      <dgm:t>
        <a:bodyPr/>
        <a:lstStyle/>
        <a:p>
          <a:r>
            <a:rPr lang="en-ZA"/>
            <a:t>To be able to measure digital literacy skills among the community, UNESCO guide to education indicators for SDG 4, suggests following skills digital skills: </a:t>
          </a:r>
          <a:endParaRPr lang="en-US"/>
        </a:p>
      </dgm:t>
    </dgm:pt>
    <dgm:pt modelId="{36676F8F-9E74-43E7-85C0-EB0AF95A632E}" type="parTrans" cxnId="{F0111443-3FAD-49DB-9492-60CA749561A2}">
      <dgm:prSet/>
      <dgm:spPr/>
      <dgm:t>
        <a:bodyPr/>
        <a:lstStyle/>
        <a:p>
          <a:endParaRPr lang="en-US"/>
        </a:p>
      </dgm:t>
    </dgm:pt>
    <dgm:pt modelId="{A2FCCB88-2A76-4228-898A-05C15C03ED87}" type="sibTrans" cxnId="{F0111443-3FAD-49DB-9492-60CA749561A2}">
      <dgm:prSet/>
      <dgm:spPr/>
      <dgm:t>
        <a:bodyPr/>
        <a:lstStyle/>
        <a:p>
          <a:endParaRPr lang="en-US"/>
        </a:p>
      </dgm:t>
    </dgm:pt>
    <dgm:pt modelId="{17757128-1B91-42A3-B13E-AEC14210E230}">
      <dgm:prSet/>
      <dgm:spPr/>
      <dgm:t>
        <a:bodyPr/>
        <a:lstStyle/>
        <a:p>
          <a:r>
            <a:rPr lang="en-ZA"/>
            <a:t>Copying or moving a file or folder, </a:t>
          </a:r>
          <a:endParaRPr lang="en-US"/>
        </a:p>
      </dgm:t>
    </dgm:pt>
    <dgm:pt modelId="{24705C5E-9A46-4092-9373-8972631ABB1A}" type="parTrans" cxnId="{7DDE8E91-AC36-4F87-A545-3DFFF22A2BCD}">
      <dgm:prSet/>
      <dgm:spPr/>
      <dgm:t>
        <a:bodyPr/>
        <a:lstStyle/>
        <a:p>
          <a:endParaRPr lang="en-US"/>
        </a:p>
      </dgm:t>
    </dgm:pt>
    <dgm:pt modelId="{89B05F1C-B253-421A-A142-E20A5708401A}" type="sibTrans" cxnId="{7DDE8E91-AC36-4F87-A545-3DFFF22A2BCD}">
      <dgm:prSet/>
      <dgm:spPr/>
      <dgm:t>
        <a:bodyPr/>
        <a:lstStyle/>
        <a:p>
          <a:endParaRPr lang="en-US"/>
        </a:p>
      </dgm:t>
    </dgm:pt>
    <dgm:pt modelId="{58A726BD-FD98-4EAE-BE47-CFEA1878C37C}">
      <dgm:prSet/>
      <dgm:spPr/>
      <dgm:t>
        <a:bodyPr/>
        <a:lstStyle/>
        <a:p>
          <a:r>
            <a:rPr lang="en-ZA"/>
            <a:t>Finding, downloading, installing and configuring software. </a:t>
          </a:r>
          <a:endParaRPr lang="en-US"/>
        </a:p>
      </dgm:t>
    </dgm:pt>
    <dgm:pt modelId="{8CF80614-7BD5-40E2-ABF3-5BFBBAABE426}" type="parTrans" cxnId="{7C8EBB40-4C2F-48C8-9B55-D27A2E30F1AB}">
      <dgm:prSet/>
      <dgm:spPr/>
      <dgm:t>
        <a:bodyPr/>
        <a:lstStyle/>
        <a:p>
          <a:endParaRPr lang="en-US"/>
        </a:p>
      </dgm:t>
    </dgm:pt>
    <dgm:pt modelId="{3F54BA19-72FA-4269-BC56-2BE9C8770CC1}" type="sibTrans" cxnId="{7C8EBB40-4C2F-48C8-9B55-D27A2E30F1AB}">
      <dgm:prSet/>
      <dgm:spPr/>
      <dgm:t>
        <a:bodyPr/>
        <a:lstStyle/>
        <a:p>
          <a:endParaRPr lang="en-US"/>
        </a:p>
      </dgm:t>
    </dgm:pt>
    <dgm:pt modelId="{4938CCED-877E-4AAF-9297-C6ACF5E9EB82}">
      <dgm:prSet/>
      <dgm:spPr/>
      <dgm:t>
        <a:bodyPr/>
        <a:lstStyle/>
        <a:p>
          <a:r>
            <a:rPr lang="en-ZA"/>
            <a:t>Using copy and paste tools to duplicate or move information within a document. </a:t>
          </a:r>
          <a:endParaRPr lang="en-US"/>
        </a:p>
      </dgm:t>
    </dgm:pt>
    <dgm:pt modelId="{E0FA3CBB-E294-4C70-AAAB-4F0E734A7F86}" type="parTrans" cxnId="{398E092F-7D63-46C3-B940-1E1DF9C92114}">
      <dgm:prSet/>
      <dgm:spPr/>
      <dgm:t>
        <a:bodyPr/>
        <a:lstStyle/>
        <a:p>
          <a:endParaRPr lang="en-US"/>
        </a:p>
      </dgm:t>
    </dgm:pt>
    <dgm:pt modelId="{CBB3E0BD-23F3-47DE-B196-7497EBA52432}" type="sibTrans" cxnId="{398E092F-7D63-46C3-B940-1E1DF9C92114}">
      <dgm:prSet/>
      <dgm:spPr/>
      <dgm:t>
        <a:bodyPr/>
        <a:lstStyle/>
        <a:p>
          <a:endParaRPr lang="en-US"/>
        </a:p>
      </dgm:t>
    </dgm:pt>
    <dgm:pt modelId="{D5434D3A-A7BC-4111-AF2C-13CE99BDB92F}">
      <dgm:prSet/>
      <dgm:spPr/>
      <dgm:t>
        <a:bodyPr/>
        <a:lstStyle/>
        <a:p>
          <a:r>
            <a:rPr lang="en-ZA" dirty="0"/>
            <a:t>Creating electronic presentations with presentation software (including text, images, sound, video or charts). </a:t>
          </a:r>
          <a:endParaRPr lang="en-US" dirty="0"/>
        </a:p>
      </dgm:t>
    </dgm:pt>
    <dgm:pt modelId="{E691EE1D-6DF2-4FF4-A7E1-0508AD1B9F64}" type="parTrans" cxnId="{450B77DE-119F-4C81-AC6D-FFDFD57B4435}">
      <dgm:prSet/>
      <dgm:spPr/>
      <dgm:t>
        <a:bodyPr/>
        <a:lstStyle/>
        <a:p>
          <a:endParaRPr lang="en-US"/>
        </a:p>
      </dgm:t>
    </dgm:pt>
    <dgm:pt modelId="{7BE4450B-856A-4CF7-A90A-2EBCA004499F}" type="sibTrans" cxnId="{450B77DE-119F-4C81-AC6D-FFDFD57B4435}">
      <dgm:prSet/>
      <dgm:spPr/>
      <dgm:t>
        <a:bodyPr/>
        <a:lstStyle/>
        <a:p>
          <a:endParaRPr lang="en-US"/>
        </a:p>
      </dgm:t>
    </dgm:pt>
    <dgm:pt modelId="{68C60D91-42A9-4924-8A7E-713236113F2F}">
      <dgm:prSet/>
      <dgm:spPr/>
      <dgm:t>
        <a:bodyPr/>
        <a:lstStyle/>
        <a:p>
          <a:r>
            <a:rPr lang="en-ZA"/>
            <a:t>Sending e-mails with attached fi les (e.g. document, picture, video). </a:t>
          </a:r>
          <a:endParaRPr lang="en-US"/>
        </a:p>
      </dgm:t>
    </dgm:pt>
    <dgm:pt modelId="{BAF83C67-7F90-4BBF-9BEC-E6D6899C04EB}" type="parTrans" cxnId="{0F5454D0-6E67-435E-8D68-24B5338D34CD}">
      <dgm:prSet/>
      <dgm:spPr/>
      <dgm:t>
        <a:bodyPr/>
        <a:lstStyle/>
        <a:p>
          <a:endParaRPr lang="en-US"/>
        </a:p>
      </dgm:t>
    </dgm:pt>
    <dgm:pt modelId="{439E137D-DE72-41E9-BF01-751C63C12A8C}" type="sibTrans" cxnId="{0F5454D0-6E67-435E-8D68-24B5338D34CD}">
      <dgm:prSet/>
      <dgm:spPr/>
      <dgm:t>
        <a:bodyPr/>
        <a:lstStyle/>
        <a:p>
          <a:endParaRPr lang="en-US"/>
        </a:p>
      </dgm:t>
    </dgm:pt>
    <dgm:pt modelId="{7FA6358E-DCF2-4230-BCFE-1FC76D2AD827}">
      <dgm:prSet/>
      <dgm:spPr/>
      <dgm:t>
        <a:bodyPr/>
        <a:lstStyle/>
        <a:p>
          <a:r>
            <a:rPr lang="en-ZA" dirty="0"/>
            <a:t>Transferring files between a computer and other devices. </a:t>
          </a:r>
          <a:endParaRPr lang="en-US" dirty="0"/>
        </a:p>
      </dgm:t>
    </dgm:pt>
    <dgm:pt modelId="{A08B021C-F822-4677-8D5F-A3AFB68C4529}" type="parTrans" cxnId="{5B9E2FFF-6488-4FC9-BEB1-7593E868B632}">
      <dgm:prSet/>
      <dgm:spPr/>
      <dgm:t>
        <a:bodyPr/>
        <a:lstStyle/>
        <a:p>
          <a:endParaRPr lang="en-US"/>
        </a:p>
      </dgm:t>
    </dgm:pt>
    <dgm:pt modelId="{E046E08F-21F2-43F7-B98B-5B248D81FCE9}" type="sibTrans" cxnId="{5B9E2FFF-6488-4FC9-BEB1-7593E868B632}">
      <dgm:prSet/>
      <dgm:spPr/>
      <dgm:t>
        <a:bodyPr/>
        <a:lstStyle/>
        <a:p>
          <a:endParaRPr lang="en-US"/>
        </a:p>
      </dgm:t>
    </dgm:pt>
    <dgm:pt modelId="{B9FB2707-617E-4955-8E21-57BAD6704F08}">
      <dgm:prSet/>
      <dgm:spPr/>
      <dgm:t>
        <a:bodyPr/>
        <a:lstStyle/>
        <a:p>
          <a:r>
            <a:rPr lang="en-ZA"/>
            <a:t>Connecting and installing new devices (e.g. Modem, camera, printer). </a:t>
          </a:r>
          <a:endParaRPr lang="en-US"/>
        </a:p>
      </dgm:t>
    </dgm:pt>
    <dgm:pt modelId="{D7763E70-0B66-4264-AC54-665AD76524A6}" type="parTrans" cxnId="{B0804CFB-12EC-4479-8552-3DB4939BA67A}">
      <dgm:prSet/>
      <dgm:spPr/>
      <dgm:t>
        <a:bodyPr/>
        <a:lstStyle/>
        <a:p>
          <a:endParaRPr lang="en-US"/>
        </a:p>
      </dgm:t>
    </dgm:pt>
    <dgm:pt modelId="{103EF19E-8F3E-46CE-B274-017F1F517A16}" type="sibTrans" cxnId="{B0804CFB-12EC-4479-8552-3DB4939BA67A}">
      <dgm:prSet/>
      <dgm:spPr/>
      <dgm:t>
        <a:bodyPr/>
        <a:lstStyle/>
        <a:p>
          <a:endParaRPr lang="en-US"/>
        </a:p>
      </dgm:t>
    </dgm:pt>
    <dgm:pt modelId="{75319CAA-31D7-4EB9-97E3-02B29C80A5BC}">
      <dgm:prSet/>
      <dgm:spPr/>
      <dgm:t>
        <a:bodyPr/>
        <a:lstStyle/>
        <a:p>
          <a:r>
            <a:rPr lang="en-ZA" dirty="0"/>
            <a:t>Writing a computer program using a specialized programming language (Low, 2018).</a:t>
          </a:r>
          <a:endParaRPr lang="en-US" dirty="0"/>
        </a:p>
      </dgm:t>
    </dgm:pt>
    <dgm:pt modelId="{F4720DBD-D20C-4DA0-905F-4828E9C46882}" type="parTrans" cxnId="{9D639DED-5D24-4AD9-878E-C88FA9068A97}">
      <dgm:prSet/>
      <dgm:spPr/>
      <dgm:t>
        <a:bodyPr/>
        <a:lstStyle/>
        <a:p>
          <a:endParaRPr lang="en-US"/>
        </a:p>
      </dgm:t>
    </dgm:pt>
    <dgm:pt modelId="{3EE34254-67D9-46E4-B264-88237C434235}" type="sibTrans" cxnId="{9D639DED-5D24-4AD9-878E-C88FA9068A97}">
      <dgm:prSet/>
      <dgm:spPr/>
      <dgm:t>
        <a:bodyPr/>
        <a:lstStyle/>
        <a:p>
          <a:endParaRPr lang="en-US"/>
        </a:p>
      </dgm:t>
    </dgm:pt>
    <dgm:pt modelId="{1F32FE90-05B0-4B4D-AB58-61BC14BCA6D7}" type="pres">
      <dgm:prSet presAssocID="{7B02934B-9311-4BDF-B836-3D0F3AF87C1C}" presName="linear" presStyleCnt="0">
        <dgm:presLayoutVars>
          <dgm:animLvl val="lvl"/>
          <dgm:resizeHandles val="exact"/>
        </dgm:presLayoutVars>
      </dgm:prSet>
      <dgm:spPr/>
    </dgm:pt>
    <dgm:pt modelId="{DBD7FF7D-C293-4025-A6C9-96AA0284CA0E}" type="pres">
      <dgm:prSet presAssocID="{DDCF4881-9AB3-46DF-AAE2-21A9FDF024CC}" presName="parentText" presStyleLbl="node1" presStyleIdx="0" presStyleCnt="1">
        <dgm:presLayoutVars>
          <dgm:chMax val="0"/>
          <dgm:bulletEnabled val="1"/>
        </dgm:presLayoutVars>
      </dgm:prSet>
      <dgm:spPr/>
    </dgm:pt>
    <dgm:pt modelId="{3BCEA5F8-0486-4AB5-AFE2-E7B9D7C9BEB5}" type="pres">
      <dgm:prSet presAssocID="{DDCF4881-9AB3-46DF-AAE2-21A9FDF024CC}" presName="childText" presStyleLbl="revTx" presStyleIdx="0" presStyleCnt="1">
        <dgm:presLayoutVars>
          <dgm:bulletEnabled val="1"/>
        </dgm:presLayoutVars>
      </dgm:prSet>
      <dgm:spPr/>
    </dgm:pt>
  </dgm:ptLst>
  <dgm:cxnLst>
    <dgm:cxn modelId="{7020DA06-E506-4242-90E2-D17D00DB8C98}" type="presOf" srcId="{D5434D3A-A7BC-4111-AF2C-13CE99BDB92F}" destId="{3BCEA5F8-0486-4AB5-AFE2-E7B9D7C9BEB5}" srcOrd="0" destOrd="3" presId="urn:microsoft.com/office/officeart/2005/8/layout/vList2"/>
    <dgm:cxn modelId="{398E092F-7D63-46C3-B940-1E1DF9C92114}" srcId="{DDCF4881-9AB3-46DF-AAE2-21A9FDF024CC}" destId="{4938CCED-877E-4AAF-9297-C6ACF5E9EB82}" srcOrd="2" destOrd="0" parTransId="{E0FA3CBB-E294-4C70-AAAB-4F0E734A7F86}" sibTransId="{CBB3E0BD-23F3-47DE-B196-7497EBA52432}"/>
    <dgm:cxn modelId="{92AE0536-61FB-43C3-9EB9-8268A8A989D2}" type="presOf" srcId="{68C60D91-42A9-4924-8A7E-713236113F2F}" destId="{3BCEA5F8-0486-4AB5-AFE2-E7B9D7C9BEB5}" srcOrd="0" destOrd="4" presId="urn:microsoft.com/office/officeart/2005/8/layout/vList2"/>
    <dgm:cxn modelId="{7C8EBB40-4C2F-48C8-9B55-D27A2E30F1AB}" srcId="{DDCF4881-9AB3-46DF-AAE2-21A9FDF024CC}" destId="{58A726BD-FD98-4EAE-BE47-CFEA1878C37C}" srcOrd="1" destOrd="0" parTransId="{8CF80614-7BD5-40E2-ABF3-5BFBBAABE426}" sibTransId="{3F54BA19-72FA-4269-BC56-2BE9C8770CC1}"/>
    <dgm:cxn modelId="{F0111443-3FAD-49DB-9492-60CA749561A2}" srcId="{7B02934B-9311-4BDF-B836-3D0F3AF87C1C}" destId="{DDCF4881-9AB3-46DF-AAE2-21A9FDF024CC}" srcOrd="0" destOrd="0" parTransId="{36676F8F-9E74-43E7-85C0-EB0AF95A632E}" sibTransId="{A2FCCB88-2A76-4228-898A-05C15C03ED87}"/>
    <dgm:cxn modelId="{2C0B8258-6843-4DC2-96BA-EA9005CC4D8D}" type="presOf" srcId="{DDCF4881-9AB3-46DF-AAE2-21A9FDF024CC}" destId="{DBD7FF7D-C293-4025-A6C9-96AA0284CA0E}" srcOrd="0" destOrd="0" presId="urn:microsoft.com/office/officeart/2005/8/layout/vList2"/>
    <dgm:cxn modelId="{A35CE283-CCDD-4173-B9FB-BA9059642BFA}" type="presOf" srcId="{58A726BD-FD98-4EAE-BE47-CFEA1878C37C}" destId="{3BCEA5F8-0486-4AB5-AFE2-E7B9D7C9BEB5}" srcOrd="0" destOrd="1" presId="urn:microsoft.com/office/officeart/2005/8/layout/vList2"/>
    <dgm:cxn modelId="{7DDE8E91-AC36-4F87-A545-3DFFF22A2BCD}" srcId="{DDCF4881-9AB3-46DF-AAE2-21A9FDF024CC}" destId="{17757128-1B91-42A3-B13E-AEC14210E230}" srcOrd="0" destOrd="0" parTransId="{24705C5E-9A46-4092-9373-8972631ABB1A}" sibTransId="{89B05F1C-B253-421A-A142-E20A5708401A}"/>
    <dgm:cxn modelId="{4AEB78A1-3A7F-4452-8843-1F9250A7BF7D}" type="presOf" srcId="{75319CAA-31D7-4EB9-97E3-02B29C80A5BC}" destId="{3BCEA5F8-0486-4AB5-AFE2-E7B9D7C9BEB5}" srcOrd="0" destOrd="7" presId="urn:microsoft.com/office/officeart/2005/8/layout/vList2"/>
    <dgm:cxn modelId="{7B9486B8-CBC4-48A7-8DFF-D8BFD5707F3C}" type="presOf" srcId="{7B02934B-9311-4BDF-B836-3D0F3AF87C1C}" destId="{1F32FE90-05B0-4B4D-AB58-61BC14BCA6D7}" srcOrd="0" destOrd="0" presId="urn:microsoft.com/office/officeart/2005/8/layout/vList2"/>
    <dgm:cxn modelId="{0F5454D0-6E67-435E-8D68-24B5338D34CD}" srcId="{DDCF4881-9AB3-46DF-AAE2-21A9FDF024CC}" destId="{68C60D91-42A9-4924-8A7E-713236113F2F}" srcOrd="4" destOrd="0" parTransId="{BAF83C67-7F90-4BBF-9BEC-E6D6899C04EB}" sibTransId="{439E137D-DE72-41E9-BF01-751C63C12A8C}"/>
    <dgm:cxn modelId="{6C4367D8-B7E5-4FAB-8D2F-ABA90A5540A2}" type="presOf" srcId="{17757128-1B91-42A3-B13E-AEC14210E230}" destId="{3BCEA5F8-0486-4AB5-AFE2-E7B9D7C9BEB5}" srcOrd="0" destOrd="0" presId="urn:microsoft.com/office/officeart/2005/8/layout/vList2"/>
    <dgm:cxn modelId="{450B77DE-119F-4C81-AC6D-FFDFD57B4435}" srcId="{DDCF4881-9AB3-46DF-AAE2-21A9FDF024CC}" destId="{D5434D3A-A7BC-4111-AF2C-13CE99BDB92F}" srcOrd="3" destOrd="0" parTransId="{E691EE1D-6DF2-4FF4-A7E1-0508AD1B9F64}" sibTransId="{7BE4450B-856A-4CF7-A90A-2EBCA004499F}"/>
    <dgm:cxn modelId="{32BEB5E5-33C1-44D4-AFC0-C25C383B6337}" type="presOf" srcId="{4938CCED-877E-4AAF-9297-C6ACF5E9EB82}" destId="{3BCEA5F8-0486-4AB5-AFE2-E7B9D7C9BEB5}" srcOrd="0" destOrd="2" presId="urn:microsoft.com/office/officeart/2005/8/layout/vList2"/>
    <dgm:cxn modelId="{0018BCE7-626C-41A2-BB63-30E49C03EB78}" type="presOf" srcId="{7FA6358E-DCF2-4230-BCFE-1FC76D2AD827}" destId="{3BCEA5F8-0486-4AB5-AFE2-E7B9D7C9BEB5}" srcOrd="0" destOrd="5" presId="urn:microsoft.com/office/officeart/2005/8/layout/vList2"/>
    <dgm:cxn modelId="{9D639DED-5D24-4AD9-878E-C88FA9068A97}" srcId="{DDCF4881-9AB3-46DF-AAE2-21A9FDF024CC}" destId="{75319CAA-31D7-4EB9-97E3-02B29C80A5BC}" srcOrd="7" destOrd="0" parTransId="{F4720DBD-D20C-4DA0-905F-4828E9C46882}" sibTransId="{3EE34254-67D9-46E4-B264-88237C434235}"/>
    <dgm:cxn modelId="{F78A18F2-AEA8-45ED-B7A0-2F669FF41F08}" type="presOf" srcId="{B9FB2707-617E-4955-8E21-57BAD6704F08}" destId="{3BCEA5F8-0486-4AB5-AFE2-E7B9D7C9BEB5}" srcOrd="0" destOrd="6" presId="urn:microsoft.com/office/officeart/2005/8/layout/vList2"/>
    <dgm:cxn modelId="{B0804CFB-12EC-4479-8552-3DB4939BA67A}" srcId="{DDCF4881-9AB3-46DF-AAE2-21A9FDF024CC}" destId="{B9FB2707-617E-4955-8E21-57BAD6704F08}" srcOrd="6" destOrd="0" parTransId="{D7763E70-0B66-4264-AC54-665AD76524A6}" sibTransId="{103EF19E-8F3E-46CE-B274-017F1F517A16}"/>
    <dgm:cxn modelId="{5B9E2FFF-6488-4FC9-BEB1-7593E868B632}" srcId="{DDCF4881-9AB3-46DF-AAE2-21A9FDF024CC}" destId="{7FA6358E-DCF2-4230-BCFE-1FC76D2AD827}" srcOrd="5" destOrd="0" parTransId="{A08B021C-F822-4677-8D5F-A3AFB68C4529}" sibTransId="{E046E08F-21F2-43F7-B98B-5B248D81FCE9}"/>
    <dgm:cxn modelId="{FD53C72B-5CF0-42D3-AC35-53F5743A4F58}" type="presParOf" srcId="{1F32FE90-05B0-4B4D-AB58-61BC14BCA6D7}" destId="{DBD7FF7D-C293-4025-A6C9-96AA0284CA0E}" srcOrd="0" destOrd="0" presId="urn:microsoft.com/office/officeart/2005/8/layout/vList2"/>
    <dgm:cxn modelId="{792D4F37-543C-4E2A-9E91-6CD52A4CE01A}" type="presParOf" srcId="{1F32FE90-05B0-4B4D-AB58-61BC14BCA6D7}" destId="{3BCEA5F8-0486-4AB5-AFE2-E7B9D7C9BEB5}"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F41FA9E-72E2-44B8-A9FF-BB0F465B527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2C8E58B4-D962-4885-B22C-7FE5D6992E04}">
      <dgm:prSet/>
      <dgm:spPr/>
      <dgm:t>
        <a:bodyPr/>
        <a:lstStyle/>
        <a:p>
          <a:r>
            <a:rPr lang="en-ZA"/>
            <a:t>This study will use qualitive approach and will use focus group interviews to educators from  Mathubesizwe high school and Mandeni Primary, as well as  20 Young People</a:t>
          </a:r>
          <a:endParaRPr lang="en-US"/>
        </a:p>
      </dgm:t>
    </dgm:pt>
    <dgm:pt modelId="{C2AE74E0-531E-47F5-A5A2-5F36566AB2EF}" type="parTrans" cxnId="{634E2760-4601-47C6-BDDB-D38E8815863B}">
      <dgm:prSet/>
      <dgm:spPr/>
      <dgm:t>
        <a:bodyPr/>
        <a:lstStyle/>
        <a:p>
          <a:endParaRPr lang="en-US"/>
        </a:p>
      </dgm:t>
    </dgm:pt>
    <dgm:pt modelId="{73EC9179-F6D8-4BC9-8117-C82716D235C7}" type="sibTrans" cxnId="{634E2760-4601-47C6-BDDB-D38E8815863B}">
      <dgm:prSet/>
      <dgm:spPr/>
      <dgm:t>
        <a:bodyPr/>
        <a:lstStyle/>
        <a:p>
          <a:endParaRPr lang="en-US"/>
        </a:p>
      </dgm:t>
    </dgm:pt>
    <dgm:pt modelId="{F33AE098-A94B-4763-8507-F8F7BF93DDFC}">
      <dgm:prSet/>
      <dgm:spPr/>
      <dgm:t>
        <a:bodyPr/>
        <a:lstStyle/>
        <a:p>
          <a:r>
            <a:rPr lang="en-ZA"/>
            <a:t>In addition interviews were with NLSA Executive Director, South African  Cisco Business Develompment Manager and the Programme facilitator Cybercadet</a:t>
          </a:r>
          <a:endParaRPr lang="en-US"/>
        </a:p>
      </dgm:t>
    </dgm:pt>
    <dgm:pt modelId="{1A95FE49-255C-4E4F-BB7A-1A0A3D2C99C7}" type="parTrans" cxnId="{CC495CF5-085B-49C3-B6CA-AF91E2D3E4BF}">
      <dgm:prSet/>
      <dgm:spPr/>
      <dgm:t>
        <a:bodyPr/>
        <a:lstStyle/>
        <a:p>
          <a:endParaRPr lang="en-US"/>
        </a:p>
      </dgm:t>
    </dgm:pt>
    <dgm:pt modelId="{5F429C54-DCB8-447A-AB18-DE33A7C94DA1}" type="sibTrans" cxnId="{CC495CF5-085B-49C3-B6CA-AF91E2D3E4BF}">
      <dgm:prSet/>
      <dgm:spPr/>
      <dgm:t>
        <a:bodyPr/>
        <a:lstStyle/>
        <a:p>
          <a:endParaRPr lang="en-US"/>
        </a:p>
      </dgm:t>
    </dgm:pt>
    <dgm:pt modelId="{2311AC15-A66B-43C2-9FA2-E95DE990231A}">
      <dgm:prSet/>
      <dgm:spPr/>
      <dgm:t>
        <a:bodyPr/>
        <a:lstStyle/>
        <a:p>
          <a:r>
            <a:rPr lang="en-ZA"/>
            <a:t>The qualitative study was chosen because of the research is evaluating digital literacy programmes to the unemployed youth and local educators it intends to provide practical recommendation of enhancing the programme. </a:t>
          </a:r>
          <a:endParaRPr lang="en-US"/>
        </a:p>
      </dgm:t>
    </dgm:pt>
    <dgm:pt modelId="{F9AEB057-9AD5-47F8-A73E-33F10FA13E24}" type="parTrans" cxnId="{8375F639-CD8C-45E1-97F0-308D6972F2A9}">
      <dgm:prSet/>
      <dgm:spPr/>
      <dgm:t>
        <a:bodyPr/>
        <a:lstStyle/>
        <a:p>
          <a:endParaRPr lang="en-US"/>
        </a:p>
      </dgm:t>
    </dgm:pt>
    <dgm:pt modelId="{2CA7220A-581C-4D9D-B478-FB438B6DD31B}" type="sibTrans" cxnId="{8375F639-CD8C-45E1-97F0-308D6972F2A9}">
      <dgm:prSet/>
      <dgm:spPr/>
      <dgm:t>
        <a:bodyPr/>
        <a:lstStyle/>
        <a:p>
          <a:endParaRPr lang="en-US"/>
        </a:p>
      </dgm:t>
    </dgm:pt>
    <dgm:pt modelId="{B8EAD6A9-F05A-4D92-A8D2-006FCC9DF809}">
      <dgm:prSet/>
      <dgm:spPr/>
      <dgm:t>
        <a:bodyPr/>
        <a:lstStyle/>
        <a:p>
          <a:r>
            <a:rPr lang="en-ZA"/>
            <a:t>Qualitative field studies can be used successful in the analysis of groups, small societies and institutes.</a:t>
          </a:r>
          <a:endParaRPr lang="en-US"/>
        </a:p>
      </dgm:t>
    </dgm:pt>
    <dgm:pt modelId="{4F6DAE99-2E12-48AF-A92B-B68C7FA886C2}" type="parTrans" cxnId="{0F0EA39F-0578-47C7-95E0-13A9993E5A86}">
      <dgm:prSet/>
      <dgm:spPr/>
      <dgm:t>
        <a:bodyPr/>
        <a:lstStyle/>
        <a:p>
          <a:endParaRPr lang="en-US"/>
        </a:p>
      </dgm:t>
    </dgm:pt>
    <dgm:pt modelId="{09B3DAA0-B3EA-497A-9889-A13D9D4606F3}" type="sibTrans" cxnId="{0F0EA39F-0578-47C7-95E0-13A9993E5A86}">
      <dgm:prSet/>
      <dgm:spPr/>
      <dgm:t>
        <a:bodyPr/>
        <a:lstStyle/>
        <a:p>
          <a:endParaRPr lang="en-US"/>
        </a:p>
      </dgm:t>
    </dgm:pt>
    <dgm:pt modelId="{12D19832-5686-4E4E-B2CE-FC285569DC10}">
      <dgm:prSet/>
      <dgm:spPr/>
      <dgm:t>
        <a:bodyPr/>
        <a:lstStyle/>
        <a:p>
          <a:r>
            <a:rPr lang="en-ZA"/>
            <a:t>Gray (2019) argues that the interview is a way of getting information by the interviewer through verbal discussion or dialogue between the interviewer and the interviewee</a:t>
          </a:r>
          <a:endParaRPr lang="en-US"/>
        </a:p>
      </dgm:t>
    </dgm:pt>
    <dgm:pt modelId="{3C9641F7-416D-4123-8ADB-04E1F8F7E13A}" type="parTrans" cxnId="{1610063C-7088-4459-8D81-B7A4AB8559A6}">
      <dgm:prSet/>
      <dgm:spPr/>
      <dgm:t>
        <a:bodyPr/>
        <a:lstStyle/>
        <a:p>
          <a:endParaRPr lang="en-US"/>
        </a:p>
      </dgm:t>
    </dgm:pt>
    <dgm:pt modelId="{9427FD6D-5794-4A2E-9E82-50B916188D8E}" type="sibTrans" cxnId="{1610063C-7088-4459-8D81-B7A4AB8559A6}">
      <dgm:prSet/>
      <dgm:spPr/>
      <dgm:t>
        <a:bodyPr/>
        <a:lstStyle/>
        <a:p>
          <a:endParaRPr lang="en-US"/>
        </a:p>
      </dgm:t>
    </dgm:pt>
    <dgm:pt modelId="{CD61B4E5-77E5-4FD1-BFC3-E914C02067EC}" type="pres">
      <dgm:prSet presAssocID="{8F41FA9E-72E2-44B8-A9FF-BB0F465B5278}" presName="linear" presStyleCnt="0">
        <dgm:presLayoutVars>
          <dgm:animLvl val="lvl"/>
          <dgm:resizeHandles val="exact"/>
        </dgm:presLayoutVars>
      </dgm:prSet>
      <dgm:spPr/>
    </dgm:pt>
    <dgm:pt modelId="{FD768DA4-B48A-4F1C-97E8-4705615A0725}" type="pres">
      <dgm:prSet presAssocID="{2C8E58B4-D962-4885-B22C-7FE5D6992E04}" presName="parentText" presStyleLbl="node1" presStyleIdx="0" presStyleCnt="5">
        <dgm:presLayoutVars>
          <dgm:chMax val="0"/>
          <dgm:bulletEnabled val="1"/>
        </dgm:presLayoutVars>
      </dgm:prSet>
      <dgm:spPr/>
    </dgm:pt>
    <dgm:pt modelId="{4D8FF447-78F1-4911-9402-6E252CB96FDE}" type="pres">
      <dgm:prSet presAssocID="{73EC9179-F6D8-4BC9-8117-C82716D235C7}" presName="spacer" presStyleCnt="0"/>
      <dgm:spPr/>
    </dgm:pt>
    <dgm:pt modelId="{EE1FDF41-B97F-4183-96B3-BB2652212872}" type="pres">
      <dgm:prSet presAssocID="{F33AE098-A94B-4763-8507-F8F7BF93DDFC}" presName="parentText" presStyleLbl="node1" presStyleIdx="1" presStyleCnt="5">
        <dgm:presLayoutVars>
          <dgm:chMax val="0"/>
          <dgm:bulletEnabled val="1"/>
        </dgm:presLayoutVars>
      </dgm:prSet>
      <dgm:spPr/>
    </dgm:pt>
    <dgm:pt modelId="{9F644D03-D70F-417C-A32F-0F1C56BFC318}" type="pres">
      <dgm:prSet presAssocID="{5F429C54-DCB8-447A-AB18-DE33A7C94DA1}" presName="spacer" presStyleCnt="0"/>
      <dgm:spPr/>
    </dgm:pt>
    <dgm:pt modelId="{D3BD7947-8846-4F13-8EEE-EAB3E0B952A2}" type="pres">
      <dgm:prSet presAssocID="{2311AC15-A66B-43C2-9FA2-E95DE990231A}" presName="parentText" presStyleLbl="node1" presStyleIdx="2" presStyleCnt="5">
        <dgm:presLayoutVars>
          <dgm:chMax val="0"/>
          <dgm:bulletEnabled val="1"/>
        </dgm:presLayoutVars>
      </dgm:prSet>
      <dgm:spPr/>
    </dgm:pt>
    <dgm:pt modelId="{1746621B-8D6A-4557-ABB6-1711D9E1FA81}" type="pres">
      <dgm:prSet presAssocID="{2CA7220A-581C-4D9D-B478-FB438B6DD31B}" presName="spacer" presStyleCnt="0"/>
      <dgm:spPr/>
    </dgm:pt>
    <dgm:pt modelId="{9CD858F0-67D8-44E9-9F40-01D8366E2D31}" type="pres">
      <dgm:prSet presAssocID="{B8EAD6A9-F05A-4D92-A8D2-006FCC9DF809}" presName="parentText" presStyleLbl="node1" presStyleIdx="3" presStyleCnt="5">
        <dgm:presLayoutVars>
          <dgm:chMax val="0"/>
          <dgm:bulletEnabled val="1"/>
        </dgm:presLayoutVars>
      </dgm:prSet>
      <dgm:spPr/>
    </dgm:pt>
    <dgm:pt modelId="{D614DD73-AD88-43E9-9CE5-3D2B566D859A}" type="pres">
      <dgm:prSet presAssocID="{09B3DAA0-B3EA-497A-9889-A13D9D4606F3}" presName="spacer" presStyleCnt="0"/>
      <dgm:spPr/>
    </dgm:pt>
    <dgm:pt modelId="{F4302ADD-3F3B-4399-A2B5-9D43B96107C6}" type="pres">
      <dgm:prSet presAssocID="{12D19832-5686-4E4E-B2CE-FC285569DC10}" presName="parentText" presStyleLbl="node1" presStyleIdx="4" presStyleCnt="5">
        <dgm:presLayoutVars>
          <dgm:chMax val="0"/>
          <dgm:bulletEnabled val="1"/>
        </dgm:presLayoutVars>
      </dgm:prSet>
      <dgm:spPr/>
    </dgm:pt>
  </dgm:ptLst>
  <dgm:cxnLst>
    <dgm:cxn modelId="{9A59D612-C2CE-43BA-AB7D-6B8FA517FE4F}" type="presOf" srcId="{F33AE098-A94B-4763-8507-F8F7BF93DDFC}" destId="{EE1FDF41-B97F-4183-96B3-BB2652212872}" srcOrd="0" destOrd="0" presId="urn:microsoft.com/office/officeart/2005/8/layout/vList2"/>
    <dgm:cxn modelId="{42BA1336-4F83-4CA9-99C8-E6A39381170D}" type="presOf" srcId="{12D19832-5686-4E4E-B2CE-FC285569DC10}" destId="{F4302ADD-3F3B-4399-A2B5-9D43B96107C6}" srcOrd="0" destOrd="0" presId="urn:microsoft.com/office/officeart/2005/8/layout/vList2"/>
    <dgm:cxn modelId="{8375F639-CD8C-45E1-97F0-308D6972F2A9}" srcId="{8F41FA9E-72E2-44B8-A9FF-BB0F465B5278}" destId="{2311AC15-A66B-43C2-9FA2-E95DE990231A}" srcOrd="2" destOrd="0" parTransId="{F9AEB057-9AD5-47F8-A73E-33F10FA13E24}" sibTransId="{2CA7220A-581C-4D9D-B478-FB438B6DD31B}"/>
    <dgm:cxn modelId="{1610063C-7088-4459-8D81-B7A4AB8559A6}" srcId="{8F41FA9E-72E2-44B8-A9FF-BB0F465B5278}" destId="{12D19832-5686-4E4E-B2CE-FC285569DC10}" srcOrd="4" destOrd="0" parTransId="{3C9641F7-416D-4123-8ADB-04E1F8F7E13A}" sibTransId="{9427FD6D-5794-4A2E-9E82-50B916188D8E}"/>
    <dgm:cxn modelId="{634E2760-4601-47C6-BDDB-D38E8815863B}" srcId="{8F41FA9E-72E2-44B8-A9FF-BB0F465B5278}" destId="{2C8E58B4-D962-4885-B22C-7FE5D6992E04}" srcOrd="0" destOrd="0" parTransId="{C2AE74E0-531E-47F5-A5A2-5F36566AB2EF}" sibTransId="{73EC9179-F6D8-4BC9-8117-C82716D235C7}"/>
    <dgm:cxn modelId="{0F0EA39F-0578-47C7-95E0-13A9993E5A86}" srcId="{8F41FA9E-72E2-44B8-A9FF-BB0F465B5278}" destId="{B8EAD6A9-F05A-4D92-A8D2-006FCC9DF809}" srcOrd="3" destOrd="0" parTransId="{4F6DAE99-2E12-48AF-A92B-B68C7FA886C2}" sibTransId="{09B3DAA0-B3EA-497A-9889-A13D9D4606F3}"/>
    <dgm:cxn modelId="{35BCA8BE-813A-457F-9ECF-EC039DFC0631}" type="presOf" srcId="{2311AC15-A66B-43C2-9FA2-E95DE990231A}" destId="{D3BD7947-8846-4F13-8EEE-EAB3E0B952A2}" srcOrd="0" destOrd="0" presId="urn:microsoft.com/office/officeart/2005/8/layout/vList2"/>
    <dgm:cxn modelId="{50DE73DD-1098-49F1-B2F8-FDE1BB475535}" type="presOf" srcId="{B8EAD6A9-F05A-4D92-A8D2-006FCC9DF809}" destId="{9CD858F0-67D8-44E9-9F40-01D8366E2D31}" srcOrd="0" destOrd="0" presId="urn:microsoft.com/office/officeart/2005/8/layout/vList2"/>
    <dgm:cxn modelId="{519AEAE2-F9FD-498F-8CB8-B963128794ED}" type="presOf" srcId="{2C8E58B4-D962-4885-B22C-7FE5D6992E04}" destId="{FD768DA4-B48A-4F1C-97E8-4705615A0725}" srcOrd="0" destOrd="0" presId="urn:microsoft.com/office/officeart/2005/8/layout/vList2"/>
    <dgm:cxn modelId="{2765BAE5-4A66-4BCB-8B94-2C262F1DBD85}" type="presOf" srcId="{8F41FA9E-72E2-44B8-A9FF-BB0F465B5278}" destId="{CD61B4E5-77E5-4FD1-BFC3-E914C02067EC}" srcOrd="0" destOrd="0" presId="urn:microsoft.com/office/officeart/2005/8/layout/vList2"/>
    <dgm:cxn modelId="{CC495CF5-085B-49C3-B6CA-AF91E2D3E4BF}" srcId="{8F41FA9E-72E2-44B8-A9FF-BB0F465B5278}" destId="{F33AE098-A94B-4763-8507-F8F7BF93DDFC}" srcOrd="1" destOrd="0" parTransId="{1A95FE49-255C-4E4F-BB7A-1A0A3D2C99C7}" sibTransId="{5F429C54-DCB8-447A-AB18-DE33A7C94DA1}"/>
    <dgm:cxn modelId="{9E10CF35-3633-4B56-A5CB-C88D6815C68C}" type="presParOf" srcId="{CD61B4E5-77E5-4FD1-BFC3-E914C02067EC}" destId="{FD768DA4-B48A-4F1C-97E8-4705615A0725}" srcOrd="0" destOrd="0" presId="urn:microsoft.com/office/officeart/2005/8/layout/vList2"/>
    <dgm:cxn modelId="{61089E69-F25B-4FCB-A6D0-3F5FFB1F4196}" type="presParOf" srcId="{CD61B4E5-77E5-4FD1-BFC3-E914C02067EC}" destId="{4D8FF447-78F1-4911-9402-6E252CB96FDE}" srcOrd="1" destOrd="0" presId="urn:microsoft.com/office/officeart/2005/8/layout/vList2"/>
    <dgm:cxn modelId="{14360952-FEB8-4A69-B1E1-38F93E494373}" type="presParOf" srcId="{CD61B4E5-77E5-4FD1-BFC3-E914C02067EC}" destId="{EE1FDF41-B97F-4183-96B3-BB2652212872}" srcOrd="2" destOrd="0" presId="urn:microsoft.com/office/officeart/2005/8/layout/vList2"/>
    <dgm:cxn modelId="{F868401D-7C5B-4666-AF10-8720A889244A}" type="presParOf" srcId="{CD61B4E5-77E5-4FD1-BFC3-E914C02067EC}" destId="{9F644D03-D70F-417C-A32F-0F1C56BFC318}" srcOrd="3" destOrd="0" presId="urn:microsoft.com/office/officeart/2005/8/layout/vList2"/>
    <dgm:cxn modelId="{357A5FA4-A5FD-4B30-BC8D-8407F06E6004}" type="presParOf" srcId="{CD61B4E5-77E5-4FD1-BFC3-E914C02067EC}" destId="{D3BD7947-8846-4F13-8EEE-EAB3E0B952A2}" srcOrd="4" destOrd="0" presId="urn:microsoft.com/office/officeart/2005/8/layout/vList2"/>
    <dgm:cxn modelId="{D9AC2CB6-337D-458A-A2A2-A153A0DF522D}" type="presParOf" srcId="{CD61B4E5-77E5-4FD1-BFC3-E914C02067EC}" destId="{1746621B-8D6A-4557-ABB6-1711D9E1FA81}" srcOrd="5" destOrd="0" presId="urn:microsoft.com/office/officeart/2005/8/layout/vList2"/>
    <dgm:cxn modelId="{BB430143-EDB1-4224-8B8D-DE9823C60754}" type="presParOf" srcId="{CD61B4E5-77E5-4FD1-BFC3-E914C02067EC}" destId="{9CD858F0-67D8-44E9-9F40-01D8366E2D31}" srcOrd="6" destOrd="0" presId="urn:microsoft.com/office/officeart/2005/8/layout/vList2"/>
    <dgm:cxn modelId="{772C4C75-6774-460E-8E52-E12DA20C4D56}" type="presParOf" srcId="{CD61B4E5-77E5-4FD1-BFC3-E914C02067EC}" destId="{D614DD73-AD88-43E9-9CE5-3D2B566D859A}" srcOrd="7" destOrd="0" presId="urn:microsoft.com/office/officeart/2005/8/layout/vList2"/>
    <dgm:cxn modelId="{02DA3565-976A-46AA-86C3-12F28258F571}" type="presParOf" srcId="{CD61B4E5-77E5-4FD1-BFC3-E914C02067EC}" destId="{F4302ADD-3F3B-4399-A2B5-9D43B96107C6}"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CA55906-507F-474D-8CF3-4607FDF5CED3}"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293FF7C7-4111-4965-8AAA-0A4D5607C7C4}">
      <dgm:prSet/>
      <dgm:spPr/>
      <dgm:t>
        <a:bodyPr/>
        <a:lstStyle/>
        <a:p>
          <a:r>
            <a:rPr lang="en-ZA"/>
            <a:t>Creswell (2014) points out that qualitative interviews means that  the researcher conducts face to face interviews with participants  by telephone  internet or engages in focus group interviews with 6 to 8 interviewees in each group.</a:t>
          </a:r>
          <a:endParaRPr lang="en-US"/>
        </a:p>
      </dgm:t>
    </dgm:pt>
    <dgm:pt modelId="{6C3A97EE-603A-4838-98F9-9AD4F3DF6AD1}" type="parTrans" cxnId="{5E6BBA95-E6B3-4FE8-B716-6C70042277CF}">
      <dgm:prSet/>
      <dgm:spPr/>
      <dgm:t>
        <a:bodyPr/>
        <a:lstStyle/>
        <a:p>
          <a:endParaRPr lang="en-US"/>
        </a:p>
      </dgm:t>
    </dgm:pt>
    <dgm:pt modelId="{084FDEE2-8A2A-4558-8841-ED04DB88877A}" type="sibTrans" cxnId="{5E6BBA95-E6B3-4FE8-B716-6C70042277CF}">
      <dgm:prSet/>
      <dgm:spPr/>
      <dgm:t>
        <a:bodyPr/>
        <a:lstStyle/>
        <a:p>
          <a:endParaRPr lang="en-US"/>
        </a:p>
      </dgm:t>
    </dgm:pt>
    <dgm:pt modelId="{E84A2788-E73F-4D1C-BD70-42BFD11F1463}">
      <dgm:prSet/>
      <dgm:spPr/>
      <dgm:t>
        <a:bodyPr/>
        <a:lstStyle/>
        <a:p>
          <a:r>
            <a:rPr lang="en-ZA"/>
            <a:t>The purpose of conducting a focus group interview is to acquire and solicit different kinds of opinions about the subject matter that is being researched</a:t>
          </a:r>
          <a:endParaRPr lang="en-US"/>
        </a:p>
      </dgm:t>
    </dgm:pt>
    <dgm:pt modelId="{C5E51E84-AE70-475F-9F9C-183390D08168}" type="parTrans" cxnId="{0A98D5D8-8C89-4D84-8F87-D8B7E3C679A0}">
      <dgm:prSet/>
      <dgm:spPr/>
      <dgm:t>
        <a:bodyPr/>
        <a:lstStyle/>
        <a:p>
          <a:endParaRPr lang="en-US"/>
        </a:p>
      </dgm:t>
    </dgm:pt>
    <dgm:pt modelId="{DAF54FBB-29A5-45F8-9538-2F8C023DFAB7}" type="sibTrans" cxnId="{0A98D5D8-8C89-4D84-8F87-D8B7E3C679A0}">
      <dgm:prSet/>
      <dgm:spPr/>
      <dgm:t>
        <a:bodyPr/>
        <a:lstStyle/>
        <a:p>
          <a:endParaRPr lang="en-US"/>
        </a:p>
      </dgm:t>
    </dgm:pt>
    <dgm:pt modelId="{D22DD4AB-343C-4AE7-A59B-F7676506EF33}">
      <dgm:prSet/>
      <dgm:spPr/>
      <dgm:t>
        <a:bodyPr/>
        <a:lstStyle/>
        <a:p>
          <a:r>
            <a:rPr lang="en-ZA"/>
            <a:t>It assists the interviewee to gain various perspectives and ideas the subject matter under study. In a focus group there is a likelihood of gaining honest opinions which can assist the interviewer in collecting data</a:t>
          </a:r>
          <a:endParaRPr lang="en-US"/>
        </a:p>
      </dgm:t>
    </dgm:pt>
    <dgm:pt modelId="{007BC0D8-A55F-433F-9342-DC99A3A9AF9B}" type="parTrans" cxnId="{5061530B-F9EB-4EF8-88BC-67CC00E08BDC}">
      <dgm:prSet/>
      <dgm:spPr/>
      <dgm:t>
        <a:bodyPr/>
        <a:lstStyle/>
        <a:p>
          <a:endParaRPr lang="en-US"/>
        </a:p>
      </dgm:t>
    </dgm:pt>
    <dgm:pt modelId="{00A38DFA-ABB5-4848-8C58-6481895E843D}" type="sibTrans" cxnId="{5061530B-F9EB-4EF8-88BC-67CC00E08BDC}">
      <dgm:prSet/>
      <dgm:spPr/>
      <dgm:t>
        <a:bodyPr/>
        <a:lstStyle/>
        <a:p>
          <a:endParaRPr lang="en-US"/>
        </a:p>
      </dgm:t>
    </dgm:pt>
    <dgm:pt modelId="{6A7BCC22-5775-48ED-848E-774C346FA0AC}">
      <dgm:prSet/>
      <dgm:spPr/>
      <dgm:t>
        <a:bodyPr/>
        <a:lstStyle/>
        <a:p>
          <a:r>
            <a:rPr lang="en-ZA"/>
            <a:t>This study uses non probability sample of collecting data which purposive sampling</a:t>
          </a:r>
          <a:endParaRPr lang="en-US"/>
        </a:p>
      </dgm:t>
    </dgm:pt>
    <dgm:pt modelId="{A20FD003-92BC-4AA6-BCF1-7D2096873507}" type="parTrans" cxnId="{CFA27346-46A5-44C4-97DD-6FD9F9667004}">
      <dgm:prSet/>
      <dgm:spPr/>
      <dgm:t>
        <a:bodyPr/>
        <a:lstStyle/>
        <a:p>
          <a:endParaRPr lang="en-US"/>
        </a:p>
      </dgm:t>
    </dgm:pt>
    <dgm:pt modelId="{131D02D4-7EDA-47EB-8A55-73F6D4406718}" type="sibTrans" cxnId="{CFA27346-46A5-44C4-97DD-6FD9F9667004}">
      <dgm:prSet/>
      <dgm:spPr/>
      <dgm:t>
        <a:bodyPr/>
        <a:lstStyle/>
        <a:p>
          <a:endParaRPr lang="en-US"/>
        </a:p>
      </dgm:t>
    </dgm:pt>
    <dgm:pt modelId="{1CB7144B-5772-4F7D-BF19-3BA2A6A7E0E4}">
      <dgm:prSet/>
      <dgm:spPr/>
      <dgm:t>
        <a:bodyPr/>
        <a:lstStyle/>
        <a:p>
          <a:r>
            <a:rPr lang="en-ZA"/>
            <a:t>Purposive sampling is the best option when one is dealing with small samples such as in the example of a case study research (Saunders et al., 2016). </a:t>
          </a:r>
          <a:endParaRPr lang="en-US"/>
        </a:p>
      </dgm:t>
    </dgm:pt>
    <dgm:pt modelId="{ADC50F63-C71F-48BF-90AC-D392AAA55070}" type="parTrans" cxnId="{507AEB61-DB50-4FA0-9729-9F41F6805F32}">
      <dgm:prSet/>
      <dgm:spPr/>
      <dgm:t>
        <a:bodyPr/>
        <a:lstStyle/>
        <a:p>
          <a:endParaRPr lang="en-US"/>
        </a:p>
      </dgm:t>
    </dgm:pt>
    <dgm:pt modelId="{90EF8FE0-1544-41EE-975D-0E747ECE9CBF}" type="sibTrans" cxnId="{507AEB61-DB50-4FA0-9729-9F41F6805F32}">
      <dgm:prSet/>
      <dgm:spPr/>
      <dgm:t>
        <a:bodyPr/>
        <a:lstStyle/>
        <a:p>
          <a:endParaRPr lang="en-US"/>
        </a:p>
      </dgm:t>
    </dgm:pt>
    <dgm:pt modelId="{63417A98-29C3-4391-9982-7215617499E4}" type="pres">
      <dgm:prSet presAssocID="{6CA55906-507F-474D-8CF3-4607FDF5CED3}" presName="linear" presStyleCnt="0">
        <dgm:presLayoutVars>
          <dgm:animLvl val="lvl"/>
          <dgm:resizeHandles val="exact"/>
        </dgm:presLayoutVars>
      </dgm:prSet>
      <dgm:spPr/>
    </dgm:pt>
    <dgm:pt modelId="{A3C7093E-F8D9-40F6-B500-A9C6156908BE}" type="pres">
      <dgm:prSet presAssocID="{293FF7C7-4111-4965-8AAA-0A4D5607C7C4}" presName="parentText" presStyleLbl="node1" presStyleIdx="0" presStyleCnt="5">
        <dgm:presLayoutVars>
          <dgm:chMax val="0"/>
          <dgm:bulletEnabled val="1"/>
        </dgm:presLayoutVars>
      </dgm:prSet>
      <dgm:spPr/>
    </dgm:pt>
    <dgm:pt modelId="{2821C151-E0F9-4463-B2BA-7930791C532F}" type="pres">
      <dgm:prSet presAssocID="{084FDEE2-8A2A-4558-8841-ED04DB88877A}" presName="spacer" presStyleCnt="0"/>
      <dgm:spPr/>
    </dgm:pt>
    <dgm:pt modelId="{074262B0-D739-4D1B-9659-DED015606E20}" type="pres">
      <dgm:prSet presAssocID="{E84A2788-E73F-4D1C-BD70-42BFD11F1463}" presName="parentText" presStyleLbl="node1" presStyleIdx="1" presStyleCnt="5">
        <dgm:presLayoutVars>
          <dgm:chMax val="0"/>
          <dgm:bulletEnabled val="1"/>
        </dgm:presLayoutVars>
      </dgm:prSet>
      <dgm:spPr/>
    </dgm:pt>
    <dgm:pt modelId="{F4DCB012-3D0C-437E-BB9A-DBBDBC60A5B4}" type="pres">
      <dgm:prSet presAssocID="{DAF54FBB-29A5-45F8-9538-2F8C023DFAB7}" presName="spacer" presStyleCnt="0"/>
      <dgm:spPr/>
    </dgm:pt>
    <dgm:pt modelId="{103C8005-415F-45D6-8046-C52A257E825E}" type="pres">
      <dgm:prSet presAssocID="{D22DD4AB-343C-4AE7-A59B-F7676506EF33}" presName="parentText" presStyleLbl="node1" presStyleIdx="2" presStyleCnt="5">
        <dgm:presLayoutVars>
          <dgm:chMax val="0"/>
          <dgm:bulletEnabled val="1"/>
        </dgm:presLayoutVars>
      </dgm:prSet>
      <dgm:spPr/>
    </dgm:pt>
    <dgm:pt modelId="{96298632-E1D2-4807-BEAB-054E8EE02F17}" type="pres">
      <dgm:prSet presAssocID="{00A38DFA-ABB5-4848-8C58-6481895E843D}" presName="spacer" presStyleCnt="0"/>
      <dgm:spPr/>
    </dgm:pt>
    <dgm:pt modelId="{FE5ABED3-8CC0-476E-B548-5188684E58B0}" type="pres">
      <dgm:prSet presAssocID="{6A7BCC22-5775-48ED-848E-774C346FA0AC}" presName="parentText" presStyleLbl="node1" presStyleIdx="3" presStyleCnt="5">
        <dgm:presLayoutVars>
          <dgm:chMax val="0"/>
          <dgm:bulletEnabled val="1"/>
        </dgm:presLayoutVars>
      </dgm:prSet>
      <dgm:spPr/>
    </dgm:pt>
    <dgm:pt modelId="{007F5533-F2C8-45B6-A114-7D09733EEAFC}" type="pres">
      <dgm:prSet presAssocID="{131D02D4-7EDA-47EB-8A55-73F6D4406718}" presName="spacer" presStyleCnt="0"/>
      <dgm:spPr/>
    </dgm:pt>
    <dgm:pt modelId="{162A2669-E92B-40FB-87BA-A6DE64EB8594}" type="pres">
      <dgm:prSet presAssocID="{1CB7144B-5772-4F7D-BF19-3BA2A6A7E0E4}" presName="parentText" presStyleLbl="node1" presStyleIdx="4" presStyleCnt="5">
        <dgm:presLayoutVars>
          <dgm:chMax val="0"/>
          <dgm:bulletEnabled val="1"/>
        </dgm:presLayoutVars>
      </dgm:prSet>
      <dgm:spPr/>
    </dgm:pt>
  </dgm:ptLst>
  <dgm:cxnLst>
    <dgm:cxn modelId="{5061530B-F9EB-4EF8-88BC-67CC00E08BDC}" srcId="{6CA55906-507F-474D-8CF3-4607FDF5CED3}" destId="{D22DD4AB-343C-4AE7-A59B-F7676506EF33}" srcOrd="2" destOrd="0" parTransId="{007BC0D8-A55F-433F-9342-DC99A3A9AF9B}" sibTransId="{00A38DFA-ABB5-4848-8C58-6481895E843D}"/>
    <dgm:cxn modelId="{A351492F-5E66-46D9-86A6-CCC0710351A4}" type="presOf" srcId="{6CA55906-507F-474D-8CF3-4607FDF5CED3}" destId="{63417A98-29C3-4391-9982-7215617499E4}" srcOrd="0" destOrd="0" presId="urn:microsoft.com/office/officeart/2005/8/layout/vList2"/>
    <dgm:cxn modelId="{B2F8463D-C7D6-4A7E-8DE3-8321F189B252}" type="presOf" srcId="{6A7BCC22-5775-48ED-848E-774C346FA0AC}" destId="{FE5ABED3-8CC0-476E-B548-5188684E58B0}" srcOrd="0" destOrd="0" presId="urn:microsoft.com/office/officeart/2005/8/layout/vList2"/>
    <dgm:cxn modelId="{507AEB61-DB50-4FA0-9729-9F41F6805F32}" srcId="{6CA55906-507F-474D-8CF3-4607FDF5CED3}" destId="{1CB7144B-5772-4F7D-BF19-3BA2A6A7E0E4}" srcOrd="4" destOrd="0" parTransId="{ADC50F63-C71F-48BF-90AC-D392AAA55070}" sibTransId="{90EF8FE0-1544-41EE-975D-0E747ECE9CBF}"/>
    <dgm:cxn modelId="{C38D1362-313A-4CCA-9877-864FBEE95981}" type="presOf" srcId="{1CB7144B-5772-4F7D-BF19-3BA2A6A7E0E4}" destId="{162A2669-E92B-40FB-87BA-A6DE64EB8594}" srcOrd="0" destOrd="0" presId="urn:microsoft.com/office/officeart/2005/8/layout/vList2"/>
    <dgm:cxn modelId="{CFA27346-46A5-44C4-97DD-6FD9F9667004}" srcId="{6CA55906-507F-474D-8CF3-4607FDF5CED3}" destId="{6A7BCC22-5775-48ED-848E-774C346FA0AC}" srcOrd="3" destOrd="0" parTransId="{A20FD003-92BC-4AA6-BCF1-7D2096873507}" sibTransId="{131D02D4-7EDA-47EB-8A55-73F6D4406718}"/>
    <dgm:cxn modelId="{63EC476E-3FFE-42EF-9CED-47B8DE47638E}" type="presOf" srcId="{D22DD4AB-343C-4AE7-A59B-F7676506EF33}" destId="{103C8005-415F-45D6-8046-C52A257E825E}" srcOrd="0" destOrd="0" presId="urn:microsoft.com/office/officeart/2005/8/layout/vList2"/>
    <dgm:cxn modelId="{ABCA9078-862E-416A-B367-C94DC9844841}" type="presOf" srcId="{E84A2788-E73F-4D1C-BD70-42BFD11F1463}" destId="{074262B0-D739-4D1B-9659-DED015606E20}" srcOrd="0" destOrd="0" presId="urn:microsoft.com/office/officeart/2005/8/layout/vList2"/>
    <dgm:cxn modelId="{5E6BBA95-E6B3-4FE8-B716-6C70042277CF}" srcId="{6CA55906-507F-474D-8CF3-4607FDF5CED3}" destId="{293FF7C7-4111-4965-8AAA-0A4D5607C7C4}" srcOrd="0" destOrd="0" parTransId="{6C3A97EE-603A-4838-98F9-9AD4F3DF6AD1}" sibTransId="{084FDEE2-8A2A-4558-8841-ED04DB88877A}"/>
    <dgm:cxn modelId="{3A2C259B-9BFF-4910-8C01-75859C1E8A7A}" type="presOf" srcId="{293FF7C7-4111-4965-8AAA-0A4D5607C7C4}" destId="{A3C7093E-F8D9-40F6-B500-A9C6156908BE}" srcOrd="0" destOrd="0" presId="urn:microsoft.com/office/officeart/2005/8/layout/vList2"/>
    <dgm:cxn modelId="{0A98D5D8-8C89-4D84-8F87-D8B7E3C679A0}" srcId="{6CA55906-507F-474D-8CF3-4607FDF5CED3}" destId="{E84A2788-E73F-4D1C-BD70-42BFD11F1463}" srcOrd="1" destOrd="0" parTransId="{C5E51E84-AE70-475F-9F9C-183390D08168}" sibTransId="{DAF54FBB-29A5-45F8-9538-2F8C023DFAB7}"/>
    <dgm:cxn modelId="{F4A2ED09-019B-4760-B7CD-951CBDB496D3}" type="presParOf" srcId="{63417A98-29C3-4391-9982-7215617499E4}" destId="{A3C7093E-F8D9-40F6-B500-A9C6156908BE}" srcOrd="0" destOrd="0" presId="urn:microsoft.com/office/officeart/2005/8/layout/vList2"/>
    <dgm:cxn modelId="{AEE7D64C-7048-4DB1-BD15-FB11A0138CE1}" type="presParOf" srcId="{63417A98-29C3-4391-9982-7215617499E4}" destId="{2821C151-E0F9-4463-B2BA-7930791C532F}" srcOrd="1" destOrd="0" presId="urn:microsoft.com/office/officeart/2005/8/layout/vList2"/>
    <dgm:cxn modelId="{13253BC4-7C0C-46D7-988E-7388FBFC4056}" type="presParOf" srcId="{63417A98-29C3-4391-9982-7215617499E4}" destId="{074262B0-D739-4D1B-9659-DED015606E20}" srcOrd="2" destOrd="0" presId="urn:microsoft.com/office/officeart/2005/8/layout/vList2"/>
    <dgm:cxn modelId="{99FACACC-DC17-492C-87AA-A45FD65DF2FC}" type="presParOf" srcId="{63417A98-29C3-4391-9982-7215617499E4}" destId="{F4DCB012-3D0C-437E-BB9A-DBBDBC60A5B4}" srcOrd="3" destOrd="0" presId="urn:microsoft.com/office/officeart/2005/8/layout/vList2"/>
    <dgm:cxn modelId="{8683F42E-90CB-4480-B67C-073463CF1AE5}" type="presParOf" srcId="{63417A98-29C3-4391-9982-7215617499E4}" destId="{103C8005-415F-45D6-8046-C52A257E825E}" srcOrd="4" destOrd="0" presId="urn:microsoft.com/office/officeart/2005/8/layout/vList2"/>
    <dgm:cxn modelId="{748036D9-B106-4717-B228-95C3093F5AFA}" type="presParOf" srcId="{63417A98-29C3-4391-9982-7215617499E4}" destId="{96298632-E1D2-4807-BEAB-054E8EE02F17}" srcOrd="5" destOrd="0" presId="urn:microsoft.com/office/officeart/2005/8/layout/vList2"/>
    <dgm:cxn modelId="{66F2973D-2033-48DC-86F4-89AA5CA6A1B7}" type="presParOf" srcId="{63417A98-29C3-4391-9982-7215617499E4}" destId="{FE5ABED3-8CC0-476E-B548-5188684E58B0}" srcOrd="6" destOrd="0" presId="urn:microsoft.com/office/officeart/2005/8/layout/vList2"/>
    <dgm:cxn modelId="{4498EDF0-AAA8-44C9-9939-D23FF09D816F}" type="presParOf" srcId="{63417A98-29C3-4391-9982-7215617499E4}" destId="{007F5533-F2C8-45B6-A114-7D09733EEAFC}" srcOrd="7" destOrd="0" presId="urn:microsoft.com/office/officeart/2005/8/layout/vList2"/>
    <dgm:cxn modelId="{70D83C7B-B494-4510-A0B7-C5DF316E85E1}" type="presParOf" srcId="{63417A98-29C3-4391-9982-7215617499E4}" destId="{162A2669-E92B-40FB-87BA-A6DE64EB8594}"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249C338-1DFB-4F43-9D9E-6CC0DD36D391}"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EF8CEF1-50F2-45F6-A04B-1F78188AB461}">
      <dgm:prSet/>
      <dgm:spPr/>
      <dgm:t>
        <a:bodyPr/>
        <a:lstStyle/>
        <a:p>
          <a:r>
            <a:rPr lang="en-ZA"/>
            <a:t>.The study uses thematic analysis as a way of analysing data that has been collected</a:t>
          </a:r>
          <a:endParaRPr lang="en-US"/>
        </a:p>
      </dgm:t>
    </dgm:pt>
    <dgm:pt modelId="{E43E4397-D9CD-4A35-B519-09E34CCC1998}" type="parTrans" cxnId="{6A45D5EF-215F-4121-9E33-3BC950B3F9C7}">
      <dgm:prSet/>
      <dgm:spPr/>
      <dgm:t>
        <a:bodyPr/>
        <a:lstStyle/>
        <a:p>
          <a:endParaRPr lang="en-US"/>
        </a:p>
      </dgm:t>
    </dgm:pt>
    <dgm:pt modelId="{89789F4D-0203-4486-923A-CA3D21FADF62}" type="sibTrans" cxnId="{6A45D5EF-215F-4121-9E33-3BC950B3F9C7}">
      <dgm:prSet/>
      <dgm:spPr/>
      <dgm:t>
        <a:bodyPr/>
        <a:lstStyle/>
        <a:p>
          <a:endParaRPr lang="en-US"/>
        </a:p>
      </dgm:t>
    </dgm:pt>
    <dgm:pt modelId="{5B2D51BF-8B80-4DF2-8F9F-F49EB43BE186}">
      <dgm:prSet/>
      <dgm:spPr/>
      <dgm:t>
        <a:bodyPr/>
        <a:lstStyle/>
        <a:p>
          <a:r>
            <a:rPr lang="en-ZA"/>
            <a:t>Thematic analysis is a process whereby the researcher is involved in coding her or his qualitative data to identify the important ideas, themes or patterns to be used in further analysis in line with the research question (Saunders et al. 2016)</a:t>
          </a:r>
          <a:endParaRPr lang="en-US"/>
        </a:p>
      </dgm:t>
    </dgm:pt>
    <dgm:pt modelId="{DB734D45-4445-42F3-ABD8-613D8A8D4F07}" type="parTrans" cxnId="{019DC84B-C726-4A9E-BF56-48E73C81EF96}">
      <dgm:prSet/>
      <dgm:spPr/>
      <dgm:t>
        <a:bodyPr/>
        <a:lstStyle/>
        <a:p>
          <a:endParaRPr lang="en-US"/>
        </a:p>
      </dgm:t>
    </dgm:pt>
    <dgm:pt modelId="{F10E2DFD-1582-453B-A810-B68594EBF73A}" type="sibTrans" cxnId="{019DC84B-C726-4A9E-BF56-48E73C81EF96}">
      <dgm:prSet/>
      <dgm:spPr/>
      <dgm:t>
        <a:bodyPr/>
        <a:lstStyle/>
        <a:p>
          <a:endParaRPr lang="en-US"/>
        </a:p>
      </dgm:t>
    </dgm:pt>
    <dgm:pt modelId="{5346B5DC-2064-459A-B5CC-6F11CA2576A3}">
      <dgm:prSet/>
      <dgm:spPr/>
      <dgm:t>
        <a:bodyPr/>
        <a:lstStyle/>
        <a:p>
          <a:r>
            <a:rPr lang="en-ZA"/>
            <a:t>This study has a positive impact and has contributed meaningfully in to the educators who were digital illiterate, during interviews pointed out they can use computer confindently they can save, transfer files, print without relying on the School Clerks to do things for them</a:t>
          </a:r>
          <a:endParaRPr lang="en-US"/>
        </a:p>
      </dgm:t>
    </dgm:pt>
    <dgm:pt modelId="{25BE9C41-626C-490D-9EF5-554A2A5F5B93}" type="parTrans" cxnId="{B43133AD-4859-430B-BCBE-89DCD5CD77DF}">
      <dgm:prSet/>
      <dgm:spPr/>
      <dgm:t>
        <a:bodyPr/>
        <a:lstStyle/>
        <a:p>
          <a:endParaRPr lang="en-US"/>
        </a:p>
      </dgm:t>
    </dgm:pt>
    <dgm:pt modelId="{7E0D8F47-5518-45E1-A780-26458AB03D1A}" type="sibTrans" cxnId="{B43133AD-4859-430B-BCBE-89DCD5CD77DF}">
      <dgm:prSet/>
      <dgm:spPr/>
      <dgm:t>
        <a:bodyPr/>
        <a:lstStyle/>
        <a:p>
          <a:endParaRPr lang="en-US"/>
        </a:p>
      </dgm:t>
    </dgm:pt>
    <dgm:pt modelId="{78D9E766-47BD-4A29-A3DD-FD06B420267C}">
      <dgm:prSet/>
      <dgm:spPr/>
      <dgm:t>
        <a:bodyPr/>
        <a:lstStyle/>
        <a:p>
          <a:r>
            <a:rPr lang="en-ZA"/>
            <a:t>Educators said they can prepare they lessons, set questions for students assessments without asking for help</a:t>
          </a:r>
          <a:endParaRPr lang="en-US"/>
        </a:p>
      </dgm:t>
    </dgm:pt>
    <dgm:pt modelId="{2BB5E183-4942-44BA-A34B-3FBFAAF12920}" type="parTrans" cxnId="{FC725586-C87D-4DB2-8201-EA5C4F82DEB9}">
      <dgm:prSet/>
      <dgm:spPr/>
      <dgm:t>
        <a:bodyPr/>
        <a:lstStyle/>
        <a:p>
          <a:endParaRPr lang="en-US"/>
        </a:p>
      </dgm:t>
    </dgm:pt>
    <dgm:pt modelId="{DF9038A3-33D2-42DE-A629-00746BD7826C}" type="sibTrans" cxnId="{FC725586-C87D-4DB2-8201-EA5C4F82DEB9}">
      <dgm:prSet/>
      <dgm:spPr/>
      <dgm:t>
        <a:bodyPr/>
        <a:lstStyle/>
        <a:p>
          <a:endParaRPr lang="en-US"/>
        </a:p>
      </dgm:t>
    </dgm:pt>
    <dgm:pt modelId="{330F1B72-F461-459E-8A99-01D50C0E74E1}">
      <dgm:prSet/>
      <dgm:spPr/>
      <dgm:t>
        <a:bodyPr/>
        <a:lstStyle/>
        <a:p>
          <a:r>
            <a:rPr lang="en-ZA"/>
            <a:t>Principals pointed out that they school has been designated by the Department of Education as E Learning Centre or Smart School, and was frustrated by Old Educators who were digital literate and know 90% of the educators are digital literate</a:t>
          </a:r>
          <a:endParaRPr lang="en-US"/>
        </a:p>
      </dgm:t>
    </dgm:pt>
    <dgm:pt modelId="{6F5DED88-956B-4BE6-ACDB-7B4E71991475}" type="parTrans" cxnId="{C96AE866-A234-4452-8944-FF2A53C44974}">
      <dgm:prSet/>
      <dgm:spPr/>
      <dgm:t>
        <a:bodyPr/>
        <a:lstStyle/>
        <a:p>
          <a:endParaRPr lang="en-US"/>
        </a:p>
      </dgm:t>
    </dgm:pt>
    <dgm:pt modelId="{00961DD2-D962-4F68-B7BF-6255571E1C69}" type="sibTrans" cxnId="{C96AE866-A234-4452-8944-FF2A53C44974}">
      <dgm:prSet/>
      <dgm:spPr/>
      <dgm:t>
        <a:bodyPr/>
        <a:lstStyle/>
        <a:p>
          <a:endParaRPr lang="en-US"/>
        </a:p>
      </dgm:t>
    </dgm:pt>
    <dgm:pt modelId="{0A69D8CA-27F5-403A-86FB-AAF378B1202B}" type="pres">
      <dgm:prSet presAssocID="{9249C338-1DFB-4F43-9D9E-6CC0DD36D391}" presName="linear" presStyleCnt="0">
        <dgm:presLayoutVars>
          <dgm:animLvl val="lvl"/>
          <dgm:resizeHandles val="exact"/>
        </dgm:presLayoutVars>
      </dgm:prSet>
      <dgm:spPr/>
    </dgm:pt>
    <dgm:pt modelId="{28FE408F-9701-4967-868D-163BCB337F78}" type="pres">
      <dgm:prSet presAssocID="{6EF8CEF1-50F2-45F6-A04B-1F78188AB461}" presName="parentText" presStyleLbl="node1" presStyleIdx="0" presStyleCnt="5">
        <dgm:presLayoutVars>
          <dgm:chMax val="0"/>
          <dgm:bulletEnabled val="1"/>
        </dgm:presLayoutVars>
      </dgm:prSet>
      <dgm:spPr/>
    </dgm:pt>
    <dgm:pt modelId="{DE7A068A-5492-4EA2-9A2D-3940676B07FB}" type="pres">
      <dgm:prSet presAssocID="{89789F4D-0203-4486-923A-CA3D21FADF62}" presName="spacer" presStyleCnt="0"/>
      <dgm:spPr/>
    </dgm:pt>
    <dgm:pt modelId="{6DA2E158-DCCB-42C2-BE2A-52172EBF857F}" type="pres">
      <dgm:prSet presAssocID="{5B2D51BF-8B80-4DF2-8F9F-F49EB43BE186}" presName="parentText" presStyleLbl="node1" presStyleIdx="1" presStyleCnt="5">
        <dgm:presLayoutVars>
          <dgm:chMax val="0"/>
          <dgm:bulletEnabled val="1"/>
        </dgm:presLayoutVars>
      </dgm:prSet>
      <dgm:spPr/>
    </dgm:pt>
    <dgm:pt modelId="{01453CE7-EB28-476D-9692-F593D656536C}" type="pres">
      <dgm:prSet presAssocID="{F10E2DFD-1582-453B-A810-B68594EBF73A}" presName="spacer" presStyleCnt="0"/>
      <dgm:spPr/>
    </dgm:pt>
    <dgm:pt modelId="{E228C8C6-7961-4E49-848A-F68085271E38}" type="pres">
      <dgm:prSet presAssocID="{5346B5DC-2064-459A-B5CC-6F11CA2576A3}" presName="parentText" presStyleLbl="node1" presStyleIdx="2" presStyleCnt="5">
        <dgm:presLayoutVars>
          <dgm:chMax val="0"/>
          <dgm:bulletEnabled val="1"/>
        </dgm:presLayoutVars>
      </dgm:prSet>
      <dgm:spPr/>
    </dgm:pt>
    <dgm:pt modelId="{D94DB402-755C-4F77-A250-3D610444A96A}" type="pres">
      <dgm:prSet presAssocID="{7E0D8F47-5518-45E1-A780-26458AB03D1A}" presName="spacer" presStyleCnt="0"/>
      <dgm:spPr/>
    </dgm:pt>
    <dgm:pt modelId="{6DCF130E-2F88-4EEA-A546-FC997CB18B02}" type="pres">
      <dgm:prSet presAssocID="{78D9E766-47BD-4A29-A3DD-FD06B420267C}" presName="parentText" presStyleLbl="node1" presStyleIdx="3" presStyleCnt="5">
        <dgm:presLayoutVars>
          <dgm:chMax val="0"/>
          <dgm:bulletEnabled val="1"/>
        </dgm:presLayoutVars>
      </dgm:prSet>
      <dgm:spPr/>
    </dgm:pt>
    <dgm:pt modelId="{66DDC3E9-057B-48A1-AB23-78ECFC5744E9}" type="pres">
      <dgm:prSet presAssocID="{DF9038A3-33D2-42DE-A629-00746BD7826C}" presName="spacer" presStyleCnt="0"/>
      <dgm:spPr/>
    </dgm:pt>
    <dgm:pt modelId="{08FD66DC-C56D-4B39-8826-2561726F4D28}" type="pres">
      <dgm:prSet presAssocID="{330F1B72-F461-459E-8A99-01D50C0E74E1}" presName="parentText" presStyleLbl="node1" presStyleIdx="4" presStyleCnt="5">
        <dgm:presLayoutVars>
          <dgm:chMax val="0"/>
          <dgm:bulletEnabled val="1"/>
        </dgm:presLayoutVars>
      </dgm:prSet>
      <dgm:spPr/>
    </dgm:pt>
  </dgm:ptLst>
  <dgm:cxnLst>
    <dgm:cxn modelId="{C96AE866-A234-4452-8944-FF2A53C44974}" srcId="{9249C338-1DFB-4F43-9D9E-6CC0DD36D391}" destId="{330F1B72-F461-459E-8A99-01D50C0E74E1}" srcOrd="4" destOrd="0" parTransId="{6F5DED88-956B-4BE6-ACDB-7B4E71991475}" sibTransId="{00961DD2-D962-4F68-B7BF-6255571E1C69}"/>
    <dgm:cxn modelId="{019DC84B-C726-4A9E-BF56-48E73C81EF96}" srcId="{9249C338-1DFB-4F43-9D9E-6CC0DD36D391}" destId="{5B2D51BF-8B80-4DF2-8F9F-F49EB43BE186}" srcOrd="1" destOrd="0" parTransId="{DB734D45-4445-42F3-ABD8-613D8A8D4F07}" sibTransId="{F10E2DFD-1582-453B-A810-B68594EBF73A}"/>
    <dgm:cxn modelId="{FC725586-C87D-4DB2-8201-EA5C4F82DEB9}" srcId="{9249C338-1DFB-4F43-9D9E-6CC0DD36D391}" destId="{78D9E766-47BD-4A29-A3DD-FD06B420267C}" srcOrd="3" destOrd="0" parTransId="{2BB5E183-4942-44BA-A34B-3FBFAAF12920}" sibTransId="{DF9038A3-33D2-42DE-A629-00746BD7826C}"/>
    <dgm:cxn modelId="{05B29586-B7C3-4710-AC94-D2291A39D1D6}" type="presOf" srcId="{78D9E766-47BD-4A29-A3DD-FD06B420267C}" destId="{6DCF130E-2F88-4EEA-A546-FC997CB18B02}" srcOrd="0" destOrd="0" presId="urn:microsoft.com/office/officeart/2005/8/layout/vList2"/>
    <dgm:cxn modelId="{5049148C-7304-4732-9A49-27E9E307F300}" type="presOf" srcId="{5B2D51BF-8B80-4DF2-8F9F-F49EB43BE186}" destId="{6DA2E158-DCCB-42C2-BE2A-52172EBF857F}" srcOrd="0" destOrd="0" presId="urn:microsoft.com/office/officeart/2005/8/layout/vList2"/>
    <dgm:cxn modelId="{3F8D8893-E0E2-42F8-A97C-1C525BF957D3}" type="presOf" srcId="{6EF8CEF1-50F2-45F6-A04B-1F78188AB461}" destId="{28FE408F-9701-4967-868D-163BCB337F78}" srcOrd="0" destOrd="0" presId="urn:microsoft.com/office/officeart/2005/8/layout/vList2"/>
    <dgm:cxn modelId="{B43133AD-4859-430B-BCBE-89DCD5CD77DF}" srcId="{9249C338-1DFB-4F43-9D9E-6CC0DD36D391}" destId="{5346B5DC-2064-459A-B5CC-6F11CA2576A3}" srcOrd="2" destOrd="0" parTransId="{25BE9C41-626C-490D-9EF5-554A2A5F5B93}" sibTransId="{7E0D8F47-5518-45E1-A780-26458AB03D1A}"/>
    <dgm:cxn modelId="{093FC2C0-6BB2-471E-ADE2-1B53B5FBCBD0}" type="presOf" srcId="{5346B5DC-2064-459A-B5CC-6F11CA2576A3}" destId="{E228C8C6-7961-4E49-848A-F68085271E38}" srcOrd="0" destOrd="0" presId="urn:microsoft.com/office/officeart/2005/8/layout/vList2"/>
    <dgm:cxn modelId="{459FCAC0-48A2-4256-A1E2-D304CAADEAE9}" type="presOf" srcId="{330F1B72-F461-459E-8A99-01D50C0E74E1}" destId="{08FD66DC-C56D-4B39-8826-2561726F4D28}" srcOrd="0" destOrd="0" presId="urn:microsoft.com/office/officeart/2005/8/layout/vList2"/>
    <dgm:cxn modelId="{6A45D5EF-215F-4121-9E33-3BC950B3F9C7}" srcId="{9249C338-1DFB-4F43-9D9E-6CC0DD36D391}" destId="{6EF8CEF1-50F2-45F6-A04B-1F78188AB461}" srcOrd="0" destOrd="0" parTransId="{E43E4397-D9CD-4A35-B519-09E34CCC1998}" sibTransId="{89789F4D-0203-4486-923A-CA3D21FADF62}"/>
    <dgm:cxn modelId="{36520DFD-87EF-4202-92DF-2975A82A5B0C}" type="presOf" srcId="{9249C338-1DFB-4F43-9D9E-6CC0DD36D391}" destId="{0A69D8CA-27F5-403A-86FB-AAF378B1202B}" srcOrd="0" destOrd="0" presId="urn:microsoft.com/office/officeart/2005/8/layout/vList2"/>
    <dgm:cxn modelId="{BDFA806D-DAA2-4984-9617-219924E78937}" type="presParOf" srcId="{0A69D8CA-27F5-403A-86FB-AAF378B1202B}" destId="{28FE408F-9701-4967-868D-163BCB337F78}" srcOrd="0" destOrd="0" presId="urn:microsoft.com/office/officeart/2005/8/layout/vList2"/>
    <dgm:cxn modelId="{B9495E33-16A2-45BB-A361-FDD7E784B09B}" type="presParOf" srcId="{0A69D8CA-27F5-403A-86FB-AAF378B1202B}" destId="{DE7A068A-5492-4EA2-9A2D-3940676B07FB}" srcOrd="1" destOrd="0" presId="urn:microsoft.com/office/officeart/2005/8/layout/vList2"/>
    <dgm:cxn modelId="{1BB44BD6-93CB-412A-BCCD-15113F3B6618}" type="presParOf" srcId="{0A69D8CA-27F5-403A-86FB-AAF378B1202B}" destId="{6DA2E158-DCCB-42C2-BE2A-52172EBF857F}" srcOrd="2" destOrd="0" presId="urn:microsoft.com/office/officeart/2005/8/layout/vList2"/>
    <dgm:cxn modelId="{7FE00D91-F3D2-4008-88CB-7EE559C0E10A}" type="presParOf" srcId="{0A69D8CA-27F5-403A-86FB-AAF378B1202B}" destId="{01453CE7-EB28-476D-9692-F593D656536C}" srcOrd="3" destOrd="0" presId="urn:microsoft.com/office/officeart/2005/8/layout/vList2"/>
    <dgm:cxn modelId="{06EC3327-5AE4-454E-8B87-84BB898E217F}" type="presParOf" srcId="{0A69D8CA-27F5-403A-86FB-AAF378B1202B}" destId="{E228C8C6-7961-4E49-848A-F68085271E38}" srcOrd="4" destOrd="0" presId="urn:microsoft.com/office/officeart/2005/8/layout/vList2"/>
    <dgm:cxn modelId="{763FD884-F29F-4792-BF0C-AC63028EA69F}" type="presParOf" srcId="{0A69D8CA-27F5-403A-86FB-AAF378B1202B}" destId="{D94DB402-755C-4F77-A250-3D610444A96A}" srcOrd="5" destOrd="0" presId="urn:microsoft.com/office/officeart/2005/8/layout/vList2"/>
    <dgm:cxn modelId="{D67920C9-5B43-4189-B2EA-2CC93A2FD990}" type="presParOf" srcId="{0A69D8CA-27F5-403A-86FB-AAF378B1202B}" destId="{6DCF130E-2F88-4EEA-A546-FC997CB18B02}" srcOrd="6" destOrd="0" presId="urn:microsoft.com/office/officeart/2005/8/layout/vList2"/>
    <dgm:cxn modelId="{89F232CB-A0C6-4255-96FC-AA484964A0FA}" type="presParOf" srcId="{0A69D8CA-27F5-403A-86FB-AAF378B1202B}" destId="{66DDC3E9-057B-48A1-AB23-78ECFC5744E9}" srcOrd="7" destOrd="0" presId="urn:microsoft.com/office/officeart/2005/8/layout/vList2"/>
    <dgm:cxn modelId="{0A534B33-3352-4BA4-B98D-0F04340A9372}" type="presParOf" srcId="{0A69D8CA-27F5-403A-86FB-AAF378B1202B}" destId="{08FD66DC-C56D-4B39-8826-2561726F4D28}"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A7D157-4E54-47BF-A493-A2AA35643127}">
      <dsp:nvSpPr>
        <dsp:cNvPr id="0" name=""/>
        <dsp:cNvSpPr/>
      </dsp:nvSpPr>
      <dsp:spPr>
        <a:xfrm>
          <a:off x="0" y="237710"/>
          <a:ext cx="5990135" cy="1632515"/>
        </a:xfrm>
        <a:prstGeom prst="round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It </a:t>
          </a:r>
          <a:r>
            <a:rPr lang="en-US" sz="1600" kern="1200" dirty="0"/>
            <a:t>must be noted that Mandeni Library is located in Mandeni Municipality and this is the only library that is  accredited by Cisco Academy to facilitate digital literacy skills to the Community </a:t>
          </a:r>
        </a:p>
      </dsp:txBody>
      <dsp:txXfrm>
        <a:off x="79693" y="317403"/>
        <a:ext cx="5830749" cy="1473129"/>
      </dsp:txXfrm>
    </dsp:sp>
    <dsp:sp modelId="{FF60585A-DF60-485E-86FD-6F6A0FF8C986}">
      <dsp:nvSpPr>
        <dsp:cNvPr id="0" name=""/>
        <dsp:cNvSpPr/>
      </dsp:nvSpPr>
      <dsp:spPr>
        <a:xfrm>
          <a:off x="0" y="1814769"/>
          <a:ext cx="5990135" cy="1632515"/>
        </a:xfrm>
        <a:prstGeom prst="roundRect">
          <a:avLst/>
        </a:prstGeom>
        <a:solidFill>
          <a:schemeClr val="accent2">
            <a:hueOff val="56720"/>
            <a:satOff val="6519"/>
            <a:lumOff val="-5196"/>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ZA" sz="1900" kern="1200" dirty="0"/>
            <a:t>Whilst there is a growing need for digital literacy skills amongst community members, schools and unemployed youth in Mandeni Municipality, there is also limited technological infrastructure which is a main barrier in rolling out this programme</a:t>
          </a:r>
          <a:endParaRPr lang="en-US" sz="1900" kern="1200" dirty="0"/>
        </a:p>
      </dsp:txBody>
      <dsp:txXfrm>
        <a:off x="79693" y="1894462"/>
        <a:ext cx="5830749" cy="1473129"/>
      </dsp:txXfrm>
    </dsp:sp>
    <dsp:sp modelId="{CC77EF5E-9630-4AFD-88EB-AC1496993990}">
      <dsp:nvSpPr>
        <dsp:cNvPr id="0" name=""/>
        <dsp:cNvSpPr/>
      </dsp:nvSpPr>
      <dsp:spPr>
        <a:xfrm>
          <a:off x="0" y="3502004"/>
          <a:ext cx="5990135" cy="1632515"/>
        </a:xfrm>
        <a:prstGeom prst="roundRect">
          <a:avLst/>
        </a:prstGeom>
        <a:solidFill>
          <a:schemeClr val="accent2">
            <a:hueOff val="113439"/>
            <a:satOff val="13039"/>
            <a:lumOff val="-10393"/>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ZA" sz="1900" kern="1200"/>
            <a:t>There is an increasing demand from schools and unemployed youth to enrol for this programme however limited resources becomes the main barrier</a:t>
          </a:r>
          <a:endParaRPr lang="en-US" sz="1900" kern="1200"/>
        </a:p>
      </dsp:txBody>
      <dsp:txXfrm>
        <a:off x="79693" y="3581697"/>
        <a:ext cx="5830749" cy="14731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8DFA37-F324-463E-8A60-A97D9AC6D6E0}">
      <dsp:nvSpPr>
        <dsp:cNvPr id="0" name=""/>
        <dsp:cNvSpPr/>
      </dsp:nvSpPr>
      <dsp:spPr>
        <a:xfrm>
          <a:off x="0" y="78447"/>
          <a:ext cx="5990135" cy="2510819"/>
        </a:xfrm>
        <a:prstGeom prst="round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ZA" sz="2900" kern="1200"/>
            <a:t>To assess how the programme has contributed towards improving digital literacy skills to the educators, learners and unemployed youth</a:t>
          </a:r>
          <a:endParaRPr lang="en-US" sz="2900" kern="1200"/>
        </a:p>
      </dsp:txBody>
      <dsp:txXfrm>
        <a:off x="122568" y="201015"/>
        <a:ext cx="5744999" cy="2265683"/>
      </dsp:txXfrm>
    </dsp:sp>
    <dsp:sp modelId="{AB880FD4-1061-45FA-BF1D-FB7CD63CD8A1}">
      <dsp:nvSpPr>
        <dsp:cNvPr id="0" name=""/>
        <dsp:cNvSpPr/>
      </dsp:nvSpPr>
      <dsp:spPr>
        <a:xfrm>
          <a:off x="0" y="2672787"/>
          <a:ext cx="5990135" cy="2510819"/>
        </a:xfrm>
        <a:prstGeom prst="roundRect">
          <a:avLst/>
        </a:prstGeom>
        <a:solidFill>
          <a:schemeClr val="accent2">
            <a:hueOff val="113439"/>
            <a:satOff val="13039"/>
            <a:lumOff val="-10393"/>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ZA" sz="2900" kern="1200"/>
            <a:t>To identify challenges that are associated with the rolling out of the digital literacy programme</a:t>
          </a:r>
          <a:endParaRPr lang="en-US" sz="2900" kern="1200"/>
        </a:p>
      </dsp:txBody>
      <dsp:txXfrm>
        <a:off x="122568" y="2795355"/>
        <a:ext cx="5744999" cy="22656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0BFDE6-EFB9-4073-A15E-C878B0761354}">
      <dsp:nvSpPr>
        <dsp:cNvPr id="0" name=""/>
        <dsp:cNvSpPr/>
      </dsp:nvSpPr>
      <dsp:spPr>
        <a:xfrm>
          <a:off x="0" y="162085"/>
          <a:ext cx="5990135" cy="1197750"/>
        </a:xfrm>
        <a:prstGeom prst="round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ZA" sz="1700" kern="1200" dirty="0"/>
            <a:t>The programme was started in 2021 with the aim of empowering  communities with Digital literacy skills through public libraries (Musa, 2025)</a:t>
          </a:r>
          <a:endParaRPr lang="en-US" sz="1700" kern="1200" dirty="0"/>
        </a:p>
      </dsp:txBody>
      <dsp:txXfrm>
        <a:off x="58469" y="220554"/>
        <a:ext cx="5873197" cy="1080812"/>
      </dsp:txXfrm>
    </dsp:sp>
    <dsp:sp modelId="{AF568821-BB0E-4F5A-A904-22BBCCB1330B}">
      <dsp:nvSpPr>
        <dsp:cNvPr id="0" name=""/>
        <dsp:cNvSpPr/>
      </dsp:nvSpPr>
      <dsp:spPr>
        <a:xfrm>
          <a:off x="0" y="1408796"/>
          <a:ext cx="5990135" cy="1197750"/>
        </a:xfrm>
        <a:prstGeom prst="roundRect">
          <a:avLst/>
        </a:prstGeom>
        <a:solidFill>
          <a:schemeClr val="accent2">
            <a:hueOff val="37813"/>
            <a:satOff val="4346"/>
            <a:lumOff val="-3464"/>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ZA" sz="1700" kern="1200"/>
            <a:t>According to Cisco South Africa Business Manager there are list of Libraries participating in NLSA -Cisco Digital Hubs Initiatives participating and Mandeni is one of them</a:t>
          </a:r>
          <a:endParaRPr lang="en-US" sz="1700" kern="1200"/>
        </a:p>
      </dsp:txBody>
      <dsp:txXfrm>
        <a:off x="58469" y="1467265"/>
        <a:ext cx="5873197" cy="1080812"/>
      </dsp:txXfrm>
    </dsp:sp>
    <dsp:sp modelId="{8C3B8CD6-B794-44BC-9F04-101C019B57FC}">
      <dsp:nvSpPr>
        <dsp:cNvPr id="0" name=""/>
        <dsp:cNvSpPr/>
      </dsp:nvSpPr>
      <dsp:spPr>
        <a:xfrm>
          <a:off x="0" y="2655507"/>
          <a:ext cx="5990135" cy="1197750"/>
        </a:xfrm>
        <a:prstGeom prst="roundRect">
          <a:avLst/>
        </a:prstGeom>
        <a:solidFill>
          <a:schemeClr val="accent2">
            <a:hueOff val="75626"/>
            <a:satOff val="8693"/>
            <a:lumOff val="-6929"/>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ZA" sz="1700" kern="1200" dirty="0"/>
            <a:t>The rationale of this programme was to increase access to digital literacy skills training for underserved and rural communities</a:t>
          </a:r>
          <a:endParaRPr lang="en-US" sz="1700" kern="1200" dirty="0"/>
        </a:p>
      </dsp:txBody>
      <dsp:txXfrm>
        <a:off x="58469" y="2713976"/>
        <a:ext cx="5873197" cy="1080812"/>
      </dsp:txXfrm>
    </dsp:sp>
    <dsp:sp modelId="{73B4515D-82C6-40B3-92BB-3074283EB7B7}">
      <dsp:nvSpPr>
        <dsp:cNvPr id="0" name=""/>
        <dsp:cNvSpPr/>
      </dsp:nvSpPr>
      <dsp:spPr>
        <a:xfrm>
          <a:off x="0" y="3902217"/>
          <a:ext cx="5990135" cy="1197750"/>
        </a:xfrm>
        <a:prstGeom prst="roundRect">
          <a:avLst/>
        </a:prstGeom>
        <a:solidFill>
          <a:schemeClr val="accent2">
            <a:hueOff val="113439"/>
            <a:satOff val="13039"/>
            <a:lumOff val="-10393"/>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ZA" sz="1700" kern="1200"/>
            <a:t>Libraries are ideal venues for bridging the digital  divide equipping unemployed youth, women and community members with job-relevant IT and cybersecurity skills aligned with Cisco’s global certification standards</a:t>
          </a:r>
          <a:endParaRPr lang="en-US" sz="1700" kern="1200"/>
        </a:p>
      </dsp:txBody>
      <dsp:txXfrm>
        <a:off x="58469" y="3960686"/>
        <a:ext cx="5873197" cy="10808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6ADCD1-7877-4055-B70D-9BF19A82BD04}">
      <dsp:nvSpPr>
        <dsp:cNvPr id="0" name=""/>
        <dsp:cNvSpPr/>
      </dsp:nvSpPr>
      <dsp:spPr>
        <a:xfrm>
          <a:off x="0" y="0"/>
          <a:ext cx="5990135" cy="0"/>
        </a:xfrm>
        <a:prstGeom prst="line">
          <a:avLst/>
        </a:prstGeom>
        <a:solidFill>
          <a:schemeClr val="dk2">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25650B-A427-4AEB-B7DF-C37D80C8559C}">
      <dsp:nvSpPr>
        <dsp:cNvPr id="0" name=""/>
        <dsp:cNvSpPr/>
      </dsp:nvSpPr>
      <dsp:spPr>
        <a:xfrm>
          <a:off x="0" y="0"/>
          <a:ext cx="5990135" cy="657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Training and accrediting at least one instructor from the library or community to deliver Cisco courses</a:t>
          </a:r>
          <a:endParaRPr lang="en-US" sz="1800" kern="1200"/>
        </a:p>
      </dsp:txBody>
      <dsp:txXfrm>
        <a:off x="0" y="0"/>
        <a:ext cx="5990135" cy="657756"/>
      </dsp:txXfrm>
    </dsp:sp>
    <dsp:sp modelId="{E08DC964-CA35-4777-A5C8-17DDB022493D}">
      <dsp:nvSpPr>
        <dsp:cNvPr id="0" name=""/>
        <dsp:cNvSpPr/>
      </dsp:nvSpPr>
      <dsp:spPr>
        <a:xfrm>
          <a:off x="0" y="657756"/>
          <a:ext cx="5990135" cy="0"/>
        </a:xfrm>
        <a:prstGeom prst="line">
          <a:avLst/>
        </a:prstGeom>
        <a:solidFill>
          <a:schemeClr val="dk2">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D7EEAE-E39C-4169-96C5-3406B5527F8B}">
      <dsp:nvSpPr>
        <dsp:cNvPr id="0" name=""/>
        <dsp:cNvSpPr/>
      </dsp:nvSpPr>
      <dsp:spPr>
        <a:xfrm>
          <a:off x="0" y="657756"/>
          <a:ext cx="5990135" cy="657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Following packages are offered</a:t>
          </a:r>
          <a:endParaRPr lang="en-US" sz="1800" kern="1200"/>
        </a:p>
      </dsp:txBody>
      <dsp:txXfrm>
        <a:off x="0" y="657756"/>
        <a:ext cx="5990135" cy="657756"/>
      </dsp:txXfrm>
    </dsp:sp>
    <dsp:sp modelId="{20CE1064-B86E-4A51-886B-9375DACF283F}">
      <dsp:nvSpPr>
        <dsp:cNvPr id="0" name=""/>
        <dsp:cNvSpPr/>
      </dsp:nvSpPr>
      <dsp:spPr>
        <a:xfrm>
          <a:off x="0" y="1315513"/>
          <a:ext cx="5990135" cy="0"/>
        </a:xfrm>
        <a:prstGeom prst="line">
          <a:avLst/>
        </a:prstGeom>
        <a:solidFill>
          <a:schemeClr val="dk2">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CD112C-3AED-4D00-982C-C18AABFB2B4E}">
      <dsp:nvSpPr>
        <dsp:cNvPr id="0" name=""/>
        <dsp:cNvSpPr/>
      </dsp:nvSpPr>
      <dsp:spPr>
        <a:xfrm>
          <a:off x="0" y="1315513"/>
          <a:ext cx="5990135" cy="657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Basic Information Technology</a:t>
          </a:r>
          <a:endParaRPr lang="en-US" sz="1800" kern="1200"/>
        </a:p>
      </dsp:txBody>
      <dsp:txXfrm>
        <a:off x="0" y="1315513"/>
        <a:ext cx="5990135" cy="657756"/>
      </dsp:txXfrm>
    </dsp:sp>
    <dsp:sp modelId="{F3BD07A3-5761-413E-B4B0-976D26C4B8F7}">
      <dsp:nvSpPr>
        <dsp:cNvPr id="0" name=""/>
        <dsp:cNvSpPr/>
      </dsp:nvSpPr>
      <dsp:spPr>
        <a:xfrm>
          <a:off x="0" y="1973270"/>
          <a:ext cx="5990135" cy="0"/>
        </a:xfrm>
        <a:prstGeom prst="line">
          <a:avLst/>
        </a:prstGeom>
        <a:solidFill>
          <a:schemeClr val="dk2">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B88B36-1D1C-427F-97A8-E87C58D36A36}">
      <dsp:nvSpPr>
        <dsp:cNvPr id="0" name=""/>
        <dsp:cNvSpPr/>
      </dsp:nvSpPr>
      <dsp:spPr>
        <a:xfrm>
          <a:off x="0" y="1973270"/>
          <a:ext cx="5990135" cy="657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Digital literacy</a:t>
          </a:r>
          <a:endParaRPr lang="en-US" sz="1800" kern="1200"/>
        </a:p>
      </dsp:txBody>
      <dsp:txXfrm>
        <a:off x="0" y="1973270"/>
        <a:ext cx="5990135" cy="657756"/>
      </dsp:txXfrm>
    </dsp:sp>
    <dsp:sp modelId="{63A07B4A-E17E-4436-B9F7-D9BEDAF374FC}">
      <dsp:nvSpPr>
        <dsp:cNvPr id="0" name=""/>
        <dsp:cNvSpPr/>
      </dsp:nvSpPr>
      <dsp:spPr>
        <a:xfrm>
          <a:off x="0" y="2631026"/>
          <a:ext cx="5990135" cy="0"/>
        </a:xfrm>
        <a:prstGeom prst="line">
          <a:avLst/>
        </a:prstGeom>
        <a:solidFill>
          <a:schemeClr val="dk2">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B17B89-8B21-4E20-B33B-E6E8D944127A}">
      <dsp:nvSpPr>
        <dsp:cNvPr id="0" name=""/>
        <dsp:cNvSpPr/>
      </dsp:nvSpPr>
      <dsp:spPr>
        <a:xfrm>
          <a:off x="0" y="2631026"/>
          <a:ext cx="5990135" cy="657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Cybersecurity</a:t>
          </a:r>
          <a:endParaRPr lang="en-US" sz="1800" kern="1200"/>
        </a:p>
      </dsp:txBody>
      <dsp:txXfrm>
        <a:off x="0" y="2631026"/>
        <a:ext cx="5990135" cy="657756"/>
      </dsp:txXfrm>
    </dsp:sp>
    <dsp:sp modelId="{BF9E4293-C1D3-44C9-98CA-3A56EBB8A2C2}">
      <dsp:nvSpPr>
        <dsp:cNvPr id="0" name=""/>
        <dsp:cNvSpPr/>
      </dsp:nvSpPr>
      <dsp:spPr>
        <a:xfrm>
          <a:off x="0" y="3288783"/>
          <a:ext cx="5990135" cy="0"/>
        </a:xfrm>
        <a:prstGeom prst="line">
          <a:avLst/>
        </a:prstGeom>
        <a:solidFill>
          <a:schemeClr val="dk2">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3F4C00-E2FB-43B6-9A13-70994862F8CC}">
      <dsp:nvSpPr>
        <dsp:cNvPr id="0" name=""/>
        <dsp:cNvSpPr/>
      </dsp:nvSpPr>
      <dsp:spPr>
        <a:xfrm>
          <a:off x="0" y="3288783"/>
          <a:ext cx="5990135" cy="657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Artificial Intelligence (AI) and Data Science</a:t>
          </a:r>
          <a:endParaRPr lang="en-US" sz="1800" kern="1200"/>
        </a:p>
      </dsp:txBody>
      <dsp:txXfrm>
        <a:off x="0" y="3288783"/>
        <a:ext cx="5990135" cy="657756"/>
      </dsp:txXfrm>
    </dsp:sp>
    <dsp:sp modelId="{A5E641D2-07CA-4CC6-82C7-CA0BF79A67FF}">
      <dsp:nvSpPr>
        <dsp:cNvPr id="0" name=""/>
        <dsp:cNvSpPr/>
      </dsp:nvSpPr>
      <dsp:spPr>
        <a:xfrm>
          <a:off x="0" y="3946540"/>
          <a:ext cx="5990135" cy="0"/>
        </a:xfrm>
        <a:prstGeom prst="line">
          <a:avLst/>
        </a:prstGeom>
        <a:solidFill>
          <a:schemeClr val="dk2">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418284-CADD-4A4C-9D17-D32D23975816}">
      <dsp:nvSpPr>
        <dsp:cNvPr id="0" name=""/>
        <dsp:cNvSpPr/>
      </dsp:nvSpPr>
      <dsp:spPr>
        <a:xfrm>
          <a:off x="0" y="3946540"/>
          <a:ext cx="5990135" cy="657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Programming </a:t>
          </a:r>
          <a:endParaRPr lang="en-US" sz="1800" kern="1200"/>
        </a:p>
      </dsp:txBody>
      <dsp:txXfrm>
        <a:off x="0" y="3946540"/>
        <a:ext cx="5990135" cy="657756"/>
      </dsp:txXfrm>
    </dsp:sp>
    <dsp:sp modelId="{9B3DF6E5-0AD0-4D0D-BC51-25DE09046989}">
      <dsp:nvSpPr>
        <dsp:cNvPr id="0" name=""/>
        <dsp:cNvSpPr/>
      </dsp:nvSpPr>
      <dsp:spPr>
        <a:xfrm>
          <a:off x="0" y="4604297"/>
          <a:ext cx="5990135" cy="0"/>
        </a:xfrm>
        <a:prstGeom prst="line">
          <a:avLst/>
        </a:prstGeom>
        <a:solidFill>
          <a:schemeClr val="dk2">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0422E6-E9C9-4AF6-A03C-33842BFA0519}">
      <dsp:nvSpPr>
        <dsp:cNvPr id="0" name=""/>
        <dsp:cNvSpPr/>
      </dsp:nvSpPr>
      <dsp:spPr>
        <a:xfrm>
          <a:off x="0" y="4604297"/>
          <a:ext cx="5990135" cy="6577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ZA" sz="1800" kern="1200"/>
            <a:t>Professional Skills (e.g communication, English for IT, job readiness)</a:t>
          </a:r>
          <a:endParaRPr lang="en-US" sz="1800" kern="1200"/>
        </a:p>
      </dsp:txBody>
      <dsp:txXfrm>
        <a:off x="0" y="4604297"/>
        <a:ext cx="5990135" cy="6577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98E13-2C24-4F56-B50C-5D311CA3703A}">
      <dsp:nvSpPr>
        <dsp:cNvPr id="0" name=""/>
        <dsp:cNvSpPr/>
      </dsp:nvSpPr>
      <dsp:spPr>
        <a:xfrm>
          <a:off x="0" y="493470"/>
          <a:ext cx="5990135" cy="820462"/>
        </a:xfrm>
        <a:prstGeom prst="round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baseline="0" dirty="0"/>
            <a:t>To date more than 150 community members have been trained predominantly educators, school learners, and unemployed Youth</a:t>
          </a:r>
          <a:endParaRPr lang="en-US" sz="1500" kern="1200" dirty="0"/>
        </a:p>
      </dsp:txBody>
      <dsp:txXfrm>
        <a:off x="40052" y="533522"/>
        <a:ext cx="5910031" cy="740358"/>
      </dsp:txXfrm>
    </dsp:sp>
    <dsp:sp modelId="{97BB5130-DFCD-4FBE-B203-6659A0F2EC7A}">
      <dsp:nvSpPr>
        <dsp:cNvPr id="0" name=""/>
        <dsp:cNvSpPr/>
      </dsp:nvSpPr>
      <dsp:spPr>
        <a:xfrm>
          <a:off x="0" y="1357133"/>
          <a:ext cx="5990135" cy="820462"/>
        </a:xfrm>
        <a:prstGeom prst="roundRect">
          <a:avLst/>
        </a:prstGeom>
        <a:solidFill>
          <a:schemeClr val="accent2">
            <a:hueOff val="28360"/>
            <a:satOff val="3260"/>
            <a:lumOff val="-2598"/>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baseline="0"/>
            <a:t>Local principals have approached the library requesting digital literacy training to local educators , due to technology that has been introduced to schools by the Department of Basic Education</a:t>
          </a:r>
          <a:endParaRPr lang="en-US" sz="1500" kern="1200"/>
        </a:p>
      </dsp:txBody>
      <dsp:txXfrm>
        <a:off x="40052" y="1397185"/>
        <a:ext cx="5910031" cy="740358"/>
      </dsp:txXfrm>
    </dsp:sp>
    <dsp:sp modelId="{E79CC34D-248E-42E3-8F56-E1318635070F}">
      <dsp:nvSpPr>
        <dsp:cNvPr id="0" name=""/>
        <dsp:cNvSpPr/>
      </dsp:nvSpPr>
      <dsp:spPr>
        <a:xfrm>
          <a:off x="0" y="2220795"/>
          <a:ext cx="5990135" cy="820462"/>
        </a:xfrm>
        <a:prstGeom prst="roundRect">
          <a:avLst/>
        </a:prstGeom>
        <a:solidFill>
          <a:schemeClr val="accent2">
            <a:hueOff val="56720"/>
            <a:satOff val="6519"/>
            <a:lumOff val="-5196"/>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baseline="0"/>
            <a:t>The Programme runs for a period of 3 months</a:t>
          </a:r>
          <a:endParaRPr lang="en-US" sz="1500" kern="1200"/>
        </a:p>
      </dsp:txBody>
      <dsp:txXfrm>
        <a:off x="40052" y="2260847"/>
        <a:ext cx="5910031" cy="740358"/>
      </dsp:txXfrm>
    </dsp:sp>
    <dsp:sp modelId="{32C6024D-E4C6-459D-A78D-D7D49D109639}">
      <dsp:nvSpPr>
        <dsp:cNvPr id="0" name=""/>
        <dsp:cNvSpPr/>
      </dsp:nvSpPr>
      <dsp:spPr>
        <a:xfrm>
          <a:off x="0" y="3084458"/>
          <a:ext cx="5990135" cy="820462"/>
        </a:xfrm>
        <a:prstGeom prst="roundRect">
          <a:avLst/>
        </a:prstGeom>
        <a:solidFill>
          <a:schemeClr val="accent2">
            <a:hueOff val="85079"/>
            <a:satOff val="9779"/>
            <a:lumOff val="-7795"/>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baseline="0"/>
            <a:t>The library targeted post matriculants Youth who have note been accepted by tertiary institutions</a:t>
          </a:r>
          <a:endParaRPr lang="en-US" sz="1500" kern="1200"/>
        </a:p>
      </dsp:txBody>
      <dsp:txXfrm>
        <a:off x="40052" y="3124510"/>
        <a:ext cx="5910031" cy="740358"/>
      </dsp:txXfrm>
    </dsp:sp>
    <dsp:sp modelId="{09FD92F8-833B-437D-819C-B7E19700C1E1}">
      <dsp:nvSpPr>
        <dsp:cNvPr id="0" name=""/>
        <dsp:cNvSpPr/>
      </dsp:nvSpPr>
      <dsp:spPr>
        <a:xfrm>
          <a:off x="0" y="3948120"/>
          <a:ext cx="5990135" cy="820462"/>
        </a:xfrm>
        <a:prstGeom prst="roundRect">
          <a:avLst/>
        </a:prstGeom>
        <a:solidFill>
          <a:schemeClr val="accent2">
            <a:hueOff val="113439"/>
            <a:satOff val="13039"/>
            <a:lumOff val="-10393"/>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GB" sz="1500" kern="1200" baseline="0"/>
            <a:t>Advertisement recruitment is usually is done on Mandeni Municipality digital platfoms where most Young people are found and more than 500 applications were recieved</a:t>
          </a:r>
          <a:endParaRPr lang="en-US" sz="1500" kern="1200"/>
        </a:p>
      </dsp:txBody>
      <dsp:txXfrm>
        <a:off x="40052" y="3988172"/>
        <a:ext cx="5910031" cy="7403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D7FF7D-C293-4025-A6C9-96AA0284CA0E}">
      <dsp:nvSpPr>
        <dsp:cNvPr id="0" name=""/>
        <dsp:cNvSpPr/>
      </dsp:nvSpPr>
      <dsp:spPr>
        <a:xfrm>
          <a:off x="0" y="129746"/>
          <a:ext cx="5990135" cy="1544400"/>
        </a:xfrm>
        <a:prstGeom prst="round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ZA" sz="2200" kern="1200"/>
            <a:t>To be able to measure digital literacy skills among the community, UNESCO guide to education indicators for SDG 4, suggests following skills digital skills: </a:t>
          </a:r>
          <a:endParaRPr lang="en-US" sz="2200" kern="1200"/>
        </a:p>
      </dsp:txBody>
      <dsp:txXfrm>
        <a:off x="75391" y="205137"/>
        <a:ext cx="5839353" cy="1393618"/>
      </dsp:txXfrm>
    </dsp:sp>
    <dsp:sp modelId="{3BCEA5F8-0486-4AB5-AFE2-E7B9D7C9BEB5}">
      <dsp:nvSpPr>
        <dsp:cNvPr id="0" name=""/>
        <dsp:cNvSpPr/>
      </dsp:nvSpPr>
      <dsp:spPr>
        <a:xfrm>
          <a:off x="0" y="1674146"/>
          <a:ext cx="5990135" cy="4189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187"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ZA" sz="1700" kern="1200"/>
            <a:t>Copying or moving a file or folder, </a:t>
          </a:r>
          <a:endParaRPr lang="en-US" sz="1700" kern="1200"/>
        </a:p>
        <a:p>
          <a:pPr marL="171450" lvl="1" indent="-171450" algn="l" defTabSz="755650">
            <a:lnSpc>
              <a:spcPct val="90000"/>
            </a:lnSpc>
            <a:spcBef>
              <a:spcPct val="0"/>
            </a:spcBef>
            <a:spcAft>
              <a:spcPct val="20000"/>
            </a:spcAft>
            <a:buChar char="•"/>
          </a:pPr>
          <a:r>
            <a:rPr lang="en-ZA" sz="1700" kern="1200"/>
            <a:t>Finding, downloading, installing and configuring software. </a:t>
          </a:r>
          <a:endParaRPr lang="en-US" sz="1700" kern="1200"/>
        </a:p>
        <a:p>
          <a:pPr marL="171450" lvl="1" indent="-171450" algn="l" defTabSz="755650">
            <a:lnSpc>
              <a:spcPct val="90000"/>
            </a:lnSpc>
            <a:spcBef>
              <a:spcPct val="0"/>
            </a:spcBef>
            <a:spcAft>
              <a:spcPct val="20000"/>
            </a:spcAft>
            <a:buChar char="•"/>
          </a:pPr>
          <a:r>
            <a:rPr lang="en-ZA" sz="1700" kern="1200"/>
            <a:t>Using copy and paste tools to duplicate or move information within a document. </a:t>
          </a:r>
          <a:endParaRPr lang="en-US" sz="1700" kern="1200"/>
        </a:p>
        <a:p>
          <a:pPr marL="171450" lvl="1" indent="-171450" algn="l" defTabSz="755650">
            <a:lnSpc>
              <a:spcPct val="90000"/>
            </a:lnSpc>
            <a:spcBef>
              <a:spcPct val="0"/>
            </a:spcBef>
            <a:spcAft>
              <a:spcPct val="20000"/>
            </a:spcAft>
            <a:buChar char="•"/>
          </a:pPr>
          <a:r>
            <a:rPr lang="en-ZA" sz="1700" kern="1200" dirty="0"/>
            <a:t>Creating electronic presentations with presentation software (including text, images, sound, video or charts). </a:t>
          </a:r>
          <a:endParaRPr lang="en-US" sz="1700" kern="1200" dirty="0"/>
        </a:p>
        <a:p>
          <a:pPr marL="171450" lvl="1" indent="-171450" algn="l" defTabSz="755650">
            <a:lnSpc>
              <a:spcPct val="90000"/>
            </a:lnSpc>
            <a:spcBef>
              <a:spcPct val="0"/>
            </a:spcBef>
            <a:spcAft>
              <a:spcPct val="20000"/>
            </a:spcAft>
            <a:buChar char="•"/>
          </a:pPr>
          <a:r>
            <a:rPr lang="en-ZA" sz="1700" kern="1200"/>
            <a:t>Sending e-mails with attached fi les (e.g. document, picture, video). </a:t>
          </a:r>
          <a:endParaRPr lang="en-US" sz="1700" kern="1200"/>
        </a:p>
        <a:p>
          <a:pPr marL="171450" lvl="1" indent="-171450" algn="l" defTabSz="755650">
            <a:lnSpc>
              <a:spcPct val="90000"/>
            </a:lnSpc>
            <a:spcBef>
              <a:spcPct val="0"/>
            </a:spcBef>
            <a:spcAft>
              <a:spcPct val="20000"/>
            </a:spcAft>
            <a:buChar char="•"/>
          </a:pPr>
          <a:r>
            <a:rPr lang="en-ZA" sz="1700" kern="1200" dirty="0"/>
            <a:t>Transferring files between a computer and other devices. </a:t>
          </a:r>
          <a:endParaRPr lang="en-US" sz="1700" kern="1200" dirty="0"/>
        </a:p>
        <a:p>
          <a:pPr marL="171450" lvl="1" indent="-171450" algn="l" defTabSz="755650">
            <a:lnSpc>
              <a:spcPct val="90000"/>
            </a:lnSpc>
            <a:spcBef>
              <a:spcPct val="0"/>
            </a:spcBef>
            <a:spcAft>
              <a:spcPct val="20000"/>
            </a:spcAft>
            <a:buChar char="•"/>
          </a:pPr>
          <a:r>
            <a:rPr lang="en-ZA" sz="1700" kern="1200"/>
            <a:t>Connecting and installing new devices (e.g. Modem, camera, printer). </a:t>
          </a:r>
          <a:endParaRPr lang="en-US" sz="1700" kern="1200"/>
        </a:p>
        <a:p>
          <a:pPr marL="171450" lvl="1" indent="-171450" algn="l" defTabSz="755650">
            <a:lnSpc>
              <a:spcPct val="90000"/>
            </a:lnSpc>
            <a:spcBef>
              <a:spcPct val="0"/>
            </a:spcBef>
            <a:spcAft>
              <a:spcPct val="20000"/>
            </a:spcAft>
            <a:buChar char="•"/>
          </a:pPr>
          <a:r>
            <a:rPr lang="en-ZA" sz="1700" kern="1200" dirty="0"/>
            <a:t>Writing a computer program using a specialized programming language (Low, 2018).</a:t>
          </a:r>
          <a:endParaRPr lang="en-US" sz="1700" kern="1200" dirty="0"/>
        </a:p>
      </dsp:txBody>
      <dsp:txXfrm>
        <a:off x="0" y="1674146"/>
        <a:ext cx="5990135" cy="418968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768DA4-B48A-4F1C-97E8-4705615A0725}">
      <dsp:nvSpPr>
        <dsp:cNvPr id="0" name=""/>
        <dsp:cNvSpPr/>
      </dsp:nvSpPr>
      <dsp:spPr>
        <a:xfrm>
          <a:off x="0" y="84429"/>
          <a:ext cx="5990135" cy="986383"/>
        </a:xfrm>
        <a:prstGeom prst="round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This study will use qualitive approach and will use focus group interviews to educators from  Mathubesizwe high school and Mandeni Primary, as well as  20 Young People</a:t>
          </a:r>
          <a:endParaRPr lang="en-US" sz="1400" kern="1200"/>
        </a:p>
      </dsp:txBody>
      <dsp:txXfrm>
        <a:off x="48151" y="132580"/>
        <a:ext cx="5893833" cy="890081"/>
      </dsp:txXfrm>
    </dsp:sp>
    <dsp:sp modelId="{EE1FDF41-B97F-4183-96B3-BB2652212872}">
      <dsp:nvSpPr>
        <dsp:cNvPr id="0" name=""/>
        <dsp:cNvSpPr/>
      </dsp:nvSpPr>
      <dsp:spPr>
        <a:xfrm>
          <a:off x="0" y="1111132"/>
          <a:ext cx="5990135" cy="986383"/>
        </a:xfrm>
        <a:prstGeom prst="roundRect">
          <a:avLst/>
        </a:prstGeom>
        <a:solidFill>
          <a:schemeClr val="accent2">
            <a:hueOff val="28360"/>
            <a:satOff val="3260"/>
            <a:lumOff val="-2598"/>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In addition interviews were with NLSA Executive Director, South African  Cisco Business Develompment Manager and the Programme facilitator Cybercadet</a:t>
          </a:r>
          <a:endParaRPr lang="en-US" sz="1400" kern="1200"/>
        </a:p>
      </dsp:txBody>
      <dsp:txXfrm>
        <a:off x="48151" y="1159283"/>
        <a:ext cx="5893833" cy="890081"/>
      </dsp:txXfrm>
    </dsp:sp>
    <dsp:sp modelId="{D3BD7947-8846-4F13-8EEE-EAB3E0B952A2}">
      <dsp:nvSpPr>
        <dsp:cNvPr id="0" name=""/>
        <dsp:cNvSpPr/>
      </dsp:nvSpPr>
      <dsp:spPr>
        <a:xfrm>
          <a:off x="0" y="2137835"/>
          <a:ext cx="5990135" cy="986383"/>
        </a:xfrm>
        <a:prstGeom prst="roundRect">
          <a:avLst/>
        </a:prstGeom>
        <a:solidFill>
          <a:schemeClr val="accent2">
            <a:hueOff val="56720"/>
            <a:satOff val="6519"/>
            <a:lumOff val="-5196"/>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The qualitative study was chosen because of the research is evaluating digital literacy programmes to the unemployed youth and local educators it intends to provide practical recommendation of enhancing the programme. </a:t>
          </a:r>
          <a:endParaRPr lang="en-US" sz="1400" kern="1200"/>
        </a:p>
      </dsp:txBody>
      <dsp:txXfrm>
        <a:off x="48151" y="2185986"/>
        <a:ext cx="5893833" cy="890081"/>
      </dsp:txXfrm>
    </dsp:sp>
    <dsp:sp modelId="{9CD858F0-67D8-44E9-9F40-01D8366E2D31}">
      <dsp:nvSpPr>
        <dsp:cNvPr id="0" name=""/>
        <dsp:cNvSpPr/>
      </dsp:nvSpPr>
      <dsp:spPr>
        <a:xfrm>
          <a:off x="0" y="3164538"/>
          <a:ext cx="5990135" cy="986383"/>
        </a:xfrm>
        <a:prstGeom prst="roundRect">
          <a:avLst/>
        </a:prstGeom>
        <a:solidFill>
          <a:schemeClr val="accent2">
            <a:hueOff val="85079"/>
            <a:satOff val="9779"/>
            <a:lumOff val="-7795"/>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Qualitative field studies can be used successful in the analysis of groups, small societies and institutes.</a:t>
          </a:r>
          <a:endParaRPr lang="en-US" sz="1400" kern="1200"/>
        </a:p>
      </dsp:txBody>
      <dsp:txXfrm>
        <a:off x="48151" y="3212689"/>
        <a:ext cx="5893833" cy="890081"/>
      </dsp:txXfrm>
    </dsp:sp>
    <dsp:sp modelId="{F4302ADD-3F3B-4399-A2B5-9D43B96107C6}">
      <dsp:nvSpPr>
        <dsp:cNvPr id="0" name=""/>
        <dsp:cNvSpPr/>
      </dsp:nvSpPr>
      <dsp:spPr>
        <a:xfrm>
          <a:off x="0" y="4191241"/>
          <a:ext cx="5990135" cy="986383"/>
        </a:xfrm>
        <a:prstGeom prst="roundRect">
          <a:avLst/>
        </a:prstGeom>
        <a:solidFill>
          <a:schemeClr val="accent2">
            <a:hueOff val="113439"/>
            <a:satOff val="13039"/>
            <a:lumOff val="-10393"/>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Gray (2019) argues that the interview is a way of getting information by the interviewer through verbal discussion or dialogue between the interviewer and the interviewee</a:t>
          </a:r>
          <a:endParaRPr lang="en-US" sz="1400" kern="1200"/>
        </a:p>
      </dsp:txBody>
      <dsp:txXfrm>
        <a:off x="48151" y="4239392"/>
        <a:ext cx="5893833" cy="89008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C7093E-F8D9-40F6-B500-A9C6156908BE}">
      <dsp:nvSpPr>
        <dsp:cNvPr id="0" name=""/>
        <dsp:cNvSpPr/>
      </dsp:nvSpPr>
      <dsp:spPr>
        <a:xfrm>
          <a:off x="0" y="93386"/>
          <a:ext cx="5990135" cy="982800"/>
        </a:xfrm>
        <a:prstGeom prst="round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Creswell (2014) points out that qualitative interviews means that  the researcher conducts face to face interviews with participants  by telephone  internet or engages in focus group interviews with 6 to 8 interviewees in each group.</a:t>
          </a:r>
          <a:endParaRPr lang="en-US" sz="1400" kern="1200"/>
        </a:p>
      </dsp:txBody>
      <dsp:txXfrm>
        <a:off x="47976" y="141362"/>
        <a:ext cx="5894183" cy="886848"/>
      </dsp:txXfrm>
    </dsp:sp>
    <dsp:sp modelId="{074262B0-D739-4D1B-9659-DED015606E20}">
      <dsp:nvSpPr>
        <dsp:cNvPr id="0" name=""/>
        <dsp:cNvSpPr/>
      </dsp:nvSpPr>
      <dsp:spPr>
        <a:xfrm>
          <a:off x="0" y="1116507"/>
          <a:ext cx="5990135" cy="982800"/>
        </a:xfrm>
        <a:prstGeom prst="roundRect">
          <a:avLst/>
        </a:prstGeom>
        <a:solidFill>
          <a:schemeClr val="accent2">
            <a:hueOff val="28360"/>
            <a:satOff val="3260"/>
            <a:lumOff val="-2598"/>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The purpose of conducting a focus group interview is to acquire and solicit different kinds of opinions about the subject matter that is being researched</a:t>
          </a:r>
          <a:endParaRPr lang="en-US" sz="1400" kern="1200"/>
        </a:p>
      </dsp:txBody>
      <dsp:txXfrm>
        <a:off x="47976" y="1164483"/>
        <a:ext cx="5894183" cy="886848"/>
      </dsp:txXfrm>
    </dsp:sp>
    <dsp:sp modelId="{103C8005-415F-45D6-8046-C52A257E825E}">
      <dsp:nvSpPr>
        <dsp:cNvPr id="0" name=""/>
        <dsp:cNvSpPr/>
      </dsp:nvSpPr>
      <dsp:spPr>
        <a:xfrm>
          <a:off x="0" y="2139626"/>
          <a:ext cx="5990135" cy="982800"/>
        </a:xfrm>
        <a:prstGeom prst="roundRect">
          <a:avLst/>
        </a:prstGeom>
        <a:solidFill>
          <a:schemeClr val="accent2">
            <a:hueOff val="56720"/>
            <a:satOff val="6519"/>
            <a:lumOff val="-5196"/>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It assists the interviewee to gain various perspectives and ideas the subject matter under study. In a focus group there is a likelihood of gaining honest opinions which can assist the interviewer in collecting data</a:t>
          </a:r>
          <a:endParaRPr lang="en-US" sz="1400" kern="1200"/>
        </a:p>
      </dsp:txBody>
      <dsp:txXfrm>
        <a:off x="47976" y="2187602"/>
        <a:ext cx="5894183" cy="886848"/>
      </dsp:txXfrm>
    </dsp:sp>
    <dsp:sp modelId="{FE5ABED3-8CC0-476E-B548-5188684E58B0}">
      <dsp:nvSpPr>
        <dsp:cNvPr id="0" name=""/>
        <dsp:cNvSpPr/>
      </dsp:nvSpPr>
      <dsp:spPr>
        <a:xfrm>
          <a:off x="0" y="3162747"/>
          <a:ext cx="5990135" cy="982800"/>
        </a:xfrm>
        <a:prstGeom prst="roundRect">
          <a:avLst/>
        </a:prstGeom>
        <a:solidFill>
          <a:schemeClr val="accent2">
            <a:hueOff val="85079"/>
            <a:satOff val="9779"/>
            <a:lumOff val="-7795"/>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This study uses non probability sample of collecting data which purposive sampling</a:t>
          </a:r>
          <a:endParaRPr lang="en-US" sz="1400" kern="1200"/>
        </a:p>
      </dsp:txBody>
      <dsp:txXfrm>
        <a:off x="47976" y="3210723"/>
        <a:ext cx="5894183" cy="886848"/>
      </dsp:txXfrm>
    </dsp:sp>
    <dsp:sp modelId="{162A2669-E92B-40FB-87BA-A6DE64EB8594}">
      <dsp:nvSpPr>
        <dsp:cNvPr id="0" name=""/>
        <dsp:cNvSpPr/>
      </dsp:nvSpPr>
      <dsp:spPr>
        <a:xfrm>
          <a:off x="0" y="4185867"/>
          <a:ext cx="5990135" cy="982800"/>
        </a:xfrm>
        <a:prstGeom prst="roundRect">
          <a:avLst/>
        </a:prstGeom>
        <a:solidFill>
          <a:schemeClr val="accent2">
            <a:hueOff val="113439"/>
            <a:satOff val="13039"/>
            <a:lumOff val="-10393"/>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Purposive sampling is the best option when one is dealing with small samples such as in the example of a case study research (Saunders et al., 2016). </a:t>
          </a:r>
          <a:endParaRPr lang="en-US" sz="1400" kern="1200"/>
        </a:p>
      </dsp:txBody>
      <dsp:txXfrm>
        <a:off x="47976" y="4233843"/>
        <a:ext cx="5894183" cy="88684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FE408F-9701-4967-868D-163BCB337F78}">
      <dsp:nvSpPr>
        <dsp:cNvPr id="0" name=""/>
        <dsp:cNvSpPr/>
      </dsp:nvSpPr>
      <dsp:spPr>
        <a:xfrm>
          <a:off x="0" y="113862"/>
          <a:ext cx="5990135" cy="974610"/>
        </a:xfrm>
        <a:prstGeom prst="round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.The study uses thematic analysis as a way of analysing data that has been collected</a:t>
          </a:r>
          <a:endParaRPr lang="en-US" sz="1400" kern="1200"/>
        </a:p>
      </dsp:txBody>
      <dsp:txXfrm>
        <a:off x="47577" y="161439"/>
        <a:ext cx="5894981" cy="879456"/>
      </dsp:txXfrm>
    </dsp:sp>
    <dsp:sp modelId="{6DA2E158-DCCB-42C2-BE2A-52172EBF857F}">
      <dsp:nvSpPr>
        <dsp:cNvPr id="0" name=""/>
        <dsp:cNvSpPr/>
      </dsp:nvSpPr>
      <dsp:spPr>
        <a:xfrm>
          <a:off x="0" y="1128792"/>
          <a:ext cx="5990135" cy="974610"/>
        </a:xfrm>
        <a:prstGeom prst="roundRect">
          <a:avLst/>
        </a:prstGeom>
        <a:solidFill>
          <a:schemeClr val="accent2">
            <a:hueOff val="28360"/>
            <a:satOff val="3260"/>
            <a:lumOff val="-2598"/>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Thematic analysis is a process whereby the researcher is involved in coding her or his qualitative data to identify the important ideas, themes or patterns to be used in further analysis in line with the research question (Saunders et al. 2016)</a:t>
          </a:r>
          <a:endParaRPr lang="en-US" sz="1400" kern="1200"/>
        </a:p>
      </dsp:txBody>
      <dsp:txXfrm>
        <a:off x="47577" y="1176369"/>
        <a:ext cx="5894981" cy="879456"/>
      </dsp:txXfrm>
    </dsp:sp>
    <dsp:sp modelId="{E228C8C6-7961-4E49-848A-F68085271E38}">
      <dsp:nvSpPr>
        <dsp:cNvPr id="0" name=""/>
        <dsp:cNvSpPr/>
      </dsp:nvSpPr>
      <dsp:spPr>
        <a:xfrm>
          <a:off x="0" y="2143722"/>
          <a:ext cx="5990135" cy="974610"/>
        </a:xfrm>
        <a:prstGeom prst="roundRect">
          <a:avLst/>
        </a:prstGeom>
        <a:solidFill>
          <a:schemeClr val="accent2">
            <a:hueOff val="56720"/>
            <a:satOff val="6519"/>
            <a:lumOff val="-5196"/>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This study has a positive impact and has contributed meaningfully in to the educators who were digital illiterate, during interviews pointed out they can use computer confindently they can save, transfer files, print without relying on the School Clerks to do things for them</a:t>
          </a:r>
          <a:endParaRPr lang="en-US" sz="1400" kern="1200"/>
        </a:p>
      </dsp:txBody>
      <dsp:txXfrm>
        <a:off x="47577" y="2191299"/>
        <a:ext cx="5894981" cy="879456"/>
      </dsp:txXfrm>
    </dsp:sp>
    <dsp:sp modelId="{6DCF130E-2F88-4EEA-A546-FC997CB18B02}">
      <dsp:nvSpPr>
        <dsp:cNvPr id="0" name=""/>
        <dsp:cNvSpPr/>
      </dsp:nvSpPr>
      <dsp:spPr>
        <a:xfrm>
          <a:off x="0" y="3158652"/>
          <a:ext cx="5990135" cy="974610"/>
        </a:xfrm>
        <a:prstGeom prst="roundRect">
          <a:avLst/>
        </a:prstGeom>
        <a:solidFill>
          <a:schemeClr val="accent2">
            <a:hueOff val="85079"/>
            <a:satOff val="9779"/>
            <a:lumOff val="-7795"/>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Educators said they can prepare they lessons, set questions for students assessments without asking for help</a:t>
          </a:r>
          <a:endParaRPr lang="en-US" sz="1400" kern="1200"/>
        </a:p>
      </dsp:txBody>
      <dsp:txXfrm>
        <a:off x="47577" y="3206229"/>
        <a:ext cx="5894981" cy="879456"/>
      </dsp:txXfrm>
    </dsp:sp>
    <dsp:sp modelId="{08FD66DC-C56D-4B39-8826-2561726F4D28}">
      <dsp:nvSpPr>
        <dsp:cNvPr id="0" name=""/>
        <dsp:cNvSpPr/>
      </dsp:nvSpPr>
      <dsp:spPr>
        <a:xfrm>
          <a:off x="0" y="4173582"/>
          <a:ext cx="5990135" cy="974610"/>
        </a:xfrm>
        <a:prstGeom prst="roundRect">
          <a:avLst/>
        </a:prstGeom>
        <a:solidFill>
          <a:schemeClr val="accent2">
            <a:hueOff val="113439"/>
            <a:satOff val="13039"/>
            <a:lumOff val="-10393"/>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a:t>Principals pointed out that they school has been designated by the Department of Education as E Learning Centre or Smart School, and was frustrated by Old Educators who were digital literate and know 90% of the educators are digital literate</a:t>
          </a:r>
          <a:endParaRPr lang="en-US" sz="1400" kern="1200"/>
        </a:p>
      </dsp:txBody>
      <dsp:txXfrm>
        <a:off x="47577" y="4221159"/>
        <a:ext cx="5894981" cy="87945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ZA"/>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B95B121E-F3E0-4253-9236-7238469C39DE}" type="slidenum">
              <a:rPr lang="en-ZA" smtClean="0"/>
              <a:t>‹#›</a:t>
            </a:fld>
            <a:endParaRPr lang="en-ZA"/>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6226887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2212099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1340889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960371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B95B121E-F3E0-4253-9236-7238469C39DE}" type="slidenum">
              <a:rPr lang="en-ZA" smtClean="0"/>
              <a:t>‹#›</a:t>
            </a:fld>
            <a:endParaRPr lang="en-ZA"/>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8330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1E04996-C87F-4A13-9778-D0CE4C568F0F}" type="datetimeFigureOut">
              <a:rPr lang="en-ZA" smtClean="0"/>
              <a:t>2025/05/21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115258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1E04996-C87F-4A13-9778-D0CE4C568F0F}" type="datetimeFigureOut">
              <a:rPr lang="en-ZA" smtClean="0"/>
              <a:t>2025/05/21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434056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1E04996-C87F-4A13-9778-D0CE4C568F0F}" type="datetimeFigureOut">
              <a:rPr lang="en-ZA" smtClean="0"/>
              <a:t>2025/05/21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1131686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E04996-C87F-4A13-9778-D0CE4C568F0F}" type="datetimeFigureOut">
              <a:rPr lang="en-ZA" smtClean="0"/>
              <a:t>2025/05/21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2733326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1E04996-C87F-4A13-9778-D0CE4C568F0F}" type="datetimeFigureOut">
              <a:rPr lang="en-ZA" smtClean="0"/>
              <a:t>2025/05/21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591196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1E04996-C87F-4A13-9778-D0CE4C568F0F}" type="datetimeFigureOut">
              <a:rPr lang="en-ZA" smtClean="0"/>
              <a:t>2025/05/21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1699598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61E04996-C87F-4A13-9778-D0CE4C568F0F}" type="datetimeFigureOut">
              <a:rPr lang="en-ZA" smtClean="0"/>
              <a:t>2025/05/21</a:t>
            </a:fld>
            <a:endParaRPr lang="en-ZA"/>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ZA"/>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B95B121E-F3E0-4253-9236-7238469C39DE}" type="slidenum">
              <a:rPr lang="en-ZA" smtClean="0"/>
              <a:t>‹#›</a:t>
            </a:fld>
            <a:endParaRPr lang="en-ZA"/>
          </a:p>
        </p:txBody>
      </p:sp>
    </p:spTree>
    <p:extLst>
      <p:ext uri="{BB962C8B-B14F-4D97-AF65-F5344CB8AC3E}">
        <p14:creationId xmlns:p14="http://schemas.microsoft.com/office/powerpoint/2010/main" val="7591970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82B9FA-21B8-6899-F09C-D5FA4AE97F1F}"/>
              </a:ext>
            </a:extLst>
          </p:cNvPr>
          <p:cNvPicPr>
            <a:picLocks noChangeAspect="1"/>
          </p:cNvPicPr>
          <p:nvPr/>
        </p:nvPicPr>
        <p:blipFill>
          <a:blip r:embed="rId2"/>
          <a:srcRect t="-1" r="53356" b="45504"/>
          <a:stretch/>
        </p:blipFill>
        <p:spPr>
          <a:xfrm>
            <a:off x="685817" y="0"/>
            <a:ext cx="3349718" cy="2752627"/>
          </a:xfrm>
          <a:prstGeom prst="rect">
            <a:avLst/>
          </a:prstGeom>
        </p:spPr>
      </p:pic>
      <p:pic>
        <p:nvPicPr>
          <p:cNvPr id="5" name="Picture 4">
            <a:extLst>
              <a:ext uri="{FF2B5EF4-FFF2-40B4-BE49-F238E27FC236}">
                <a16:creationId xmlns:a16="http://schemas.microsoft.com/office/drawing/2014/main" id="{181ABA92-FBB8-EA71-2377-5F7636926858}"/>
              </a:ext>
            </a:extLst>
          </p:cNvPr>
          <p:cNvPicPr>
            <a:picLocks noChangeAspect="1"/>
          </p:cNvPicPr>
          <p:nvPr/>
        </p:nvPicPr>
        <p:blipFill>
          <a:blip r:embed="rId2"/>
          <a:srcRect l="10486" t="55945" r="34405" b="34708"/>
          <a:stretch/>
        </p:blipFill>
        <p:spPr>
          <a:xfrm>
            <a:off x="5491575" y="2022046"/>
            <a:ext cx="4508353" cy="641023"/>
          </a:xfrm>
          <a:prstGeom prst="rect">
            <a:avLst/>
          </a:prstGeom>
        </p:spPr>
      </p:pic>
      <p:pic>
        <p:nvPicPr>
          <p:cNvPr id="6" name="Picture 5">
            <a:extLst>
              <a:ext uri="{FF2B5EF4-FFF2-40B4-BE49-F238E27FC236}">
                <a16:creationId xmlns:a16="http://schemas.microsoft.com/office/drawing/2014/main" id="{69DA107F-B258-EB15-1B87-B98B336FF807}"/>
              </a:ext>
            </a:extLst>
          </p:cNvPr>
          <p:cNvPicPr>
            <a:picLocks noChangeAspect="1"/>
          </p:cNvPicPr>
          <p:nvPr/>
        </p:nvPicPr>
        <p:blipFill>
          <a:blip r:embed="rId2"/>
          <a:srcRect l="28836" t="83024" r="12033" b="9003"/>
          <a:stretch/>
        </p:blipFill>
        <p:spPr>
          <a:xfrm>
            <a:off x="4480875" y="1258477"/>
            <a:ext cx="6755875" cy="763569"/>
          </a:xfrm>
          <a:prstGeom prst="rect">
            <a:avLst/>
          </a:prstGeom>
        </p:spPr>
      </p:pic>
      <p:cxnSp>
        <p:nvCxnSpPr>
          <p:cNvPr id="10" name="Straight Connector 9">
            <a:extLst>
              <a:ext uri="{FF2B5EF4-FFF2-40B4-BE49-F238E27FC236}">
                <a16:creationId xmlns:a16="http://schemas.microsoft.com/office/drawing/2014/main" id="{39E47A27-A51E-E779-65C9-D9EC4C79A708}"/>
              </a:ext>
            </a:extLst>
          </p:cNvPr>
          <p:cNvCxnSpPr/>
          <p:nvPr/>
        </p:nvCxnSpPr>
        <p:spPr>
          <a:xfrm>
            <a:off x="4480875" y="2908168"/>
            <a:ext cx="0" cy="3589625"/>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0904474-456E-3C21-D34D-F97FFC9ADC90}"/>
              </a:ext>
            </a:extLst>
          </p:cNvPr>
          <p:cNvSpPr txBox="1"/>
          <p:nvPr/>
        </p:nvSpPr>
        <p:spPr>
          <a:xfrm>
            <a:off x="5109335" y="2908168"/>
            <a:ext cx="4685097" cy="2585323"/>
          </a:xfrm>
          <a:prstGeom prst="rect">
            <a:avLst/>
          </a:prstGeom>
          <a:noFill/>
        </p:spPr>
        <p:txBody>
          <a:bodyPr wrap="square" rtlCol="0">
            <a:spAutoFit/>
          </a:bodyPr>
          <a:lstStyle/>
          <a:p>
            <a:r>
              <a:rPr lang="en-US" b="1" dirty="0">
                <a:effectLst/>
                <a:latin typeface="ADLaM Display" panose="02010000000000000000" pitchFamily="2" charset="0"/>
                <a:ea typeface="ADLaM Display" panose="02010000000000000000" pitchFamily="2" charset="0"/>
                <a:cs typeface="ADLaM Display" panose="02010000000000000000" pitchFamily="2" charset="0"/>
              </a:rPr>
              <a:t>Evaluation of Digital literacy </a:t>
            </a:r>
            <a:r>
              <a:rPr lang="en-US" b="1" dirty="0" err="1">
                <a:effectLst/>
                <a:latin typeface="ADLaM Display" panose="02010000000000000000" pitchFamily="2" charset="0"/>
                <a:ea typeface="ADLaM Display" panose="02010000000000000000" pitchFamily="2" charset="0"/>
                <a:cs typeface="ADLaM Display" panose="02010000000000000000" pitchFamily="2" charset="0"/>
              </a:rPr>
              <a:t>Programme</a:t>
            </a:r>
            <a:r>
              <a:rPr lang="en-US" b="1" spc="-25"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to</a:t>
            </a:r>
            <a:r>
              <a:rPr lang="en-US" b="1" spc="-35"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the</a:t>
            </a:r>
            <a:r>
              <a:rPr lang="en-US" b="1" spc="-25"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Local</a:t>
            </a:r>
            <a:r>
              <a:rPr lang="en-US" b="1" spc="-20"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Educators</a:t>
            </a:r>
            <a:r>
              <a:rPr lang="en-US" b="1" spc="-25"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and</a:t>
            </a:r>
            <a:r>
              <a:rPr lang="en-US" b="1" spc="-35"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the</a:t>
            </a:r>
            <a:r>
              <a:rPr lang="en-US" b="1" spc="-25"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unemployed</a:t>
            </a:r>
            <a:r>
              <a:rPr lang="en-US" b="1" spc="-45"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Youth</a:t>
            </a:r>
            <a:r>
              <a:rPr lang="en-US" b="1" spc="-35"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in</a:t>
            </a:r>
            <a:r>
              <a:rPr lang="en-US" b="1" spc="-20"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Mandeni</a:t>
            </a:r>
            <a:r>
              <a:rPr lang="en-US" b="1" spc="-20" dirty="0">
                <a:effectLst/>
                <a:latin typeface="ADLaM Display" panose="02010000000000000000" pitchFamily="2" charset="0"/>
                <a:ea typeface="ADLaM Display" panose="02010000000000000000" pitchFamily="2" charset="0"/>
                <a:cs typeface="ADLaM Display" panose="02010000000000000000" pitchFamily="2" charset="0"/>
              </a:rPr>
              <a:t> </a:t>
            </a:r>
            <a:r>
              <a:rPr lang="en-US" b="1" dirty="0">
                <a:effectLst/>
                <a:latin typeface="ADLaM Display" panose="02010000000000000000" pitchFamily="2" charset="0"/>
                <a:ea typeface="ADLaM Display" panose="02010000000000000000" pitchFamily="2" charset="0"/>
                <a:cs typeface="ADLaM Display" panose="02010000000000000000" pitchFamily="2" charset="0"/>
              </a:rPr>
              <a:t>Municipality</a:t>
            </a:r>
            <a:endParaRPr lang="en-GB" b="1" dirty="0">
              <a:latin typeface="ADLaM Display" panose="02010000000000000000" pitchFamily="2" charset="0"/>
              <a:ea typeface="ADLaM Display" panose="02010000000000000000" pitchFamily="2" charset="0"/>
              <a:cs typeface="ADLaM Display" panose="02010000000000000000" pitchFamily="2" charset="0"/>
            </a:endParaRPr>
          </a:p>
          <a:p>
            <a:endParaRPr lang="en-GB" dirty="0">
              <a:latin typeface="ADLaM Display" panose="02010000000000000000" pitchFamily="2" charset="0"/>
              <a:ea typeface="ADLaM Display" panose="02010000000000000000" pitchFamily="2" charset="0"/>
              <a:cs typeface="ADLaM Display" panose="02010000000000000000" pitchFamily="2" charset="0"/>
            </a:endParaRPr>
          </a:p>
          <a:p>
            <a:r>
              <a:rPr lang="en-GB" b="1" dirty="0">
                <a:latin typeface="ADLaM Display" panose="02010000000000000000" pitchFamily="2" charset="0"/>
                <a:ea typeface="ADLaM Display" panose="02010000000000000000" pitchFamily="2" charset="0"/>
                <a:cs typeface="ADLaM Display" panose="02010000000000000000" pitchFamily="2" charset="0"/>
              </a:rPr>
              <a:t>Lindelani </a:t>
            </a:r>
            <a:r>
              <a:rPr lang="en-GB" b="1" dirty="0" err="1">
                <a:latin typeface="ADLaM Display" panose="02010000000000000000" pitchFamily="2" charset="0"/>
                <a:ea typeface="ADLaM Display" panose="02010000000000000000" pitchFamily="2" charset="0"/>
                <a:cs typeface="ADLaM Display" panose="02010000000000000000" pitchFamily="2" charset="0"/>
              </a:rPr>
              <a:t>Mkhumbuzi</a:t>
            </a:r>
            <a:r>
              <a:rPr lang="en-GB" b="1" dirty="0">
                <a:latin typeface="ADLaM Display" panose="02010000000000000000" pitchFamily="2" charset="0"/>
                <a:ea typeface="ADLaM Display" panose="02010000000000000000" pitchFamily="2" charset="0"/>
                <a:cs typeface="ADLaM Display" panose="02010000000000000000" pitchFamily="2" charset="0"/>
              </a:rPr>
              <a:t> Dhlodhlo</a:t>
            </a:r>
          </a:p>
          <a:p>
            <a:endParaRPr lang="en-GB" b="1" dirty="0">
              <a:latin typeface="ADLaM Display" panose="02010000000000000000" pitchFamily="2" charset="0"/>
              <a:ea typeface="ADLaM Display" panose="02010000000000000000" pitchFamily="2" charset="0"/>
              <a:cs typeface="ADLaM Display" panose="02010000000000000000" pitchFamily="2" charset="0"/>
            </a:endParaRPr>
          </a:p>
          <a:p>
            <a:r>
              <a:rPr lang="en-GB" b="1" dirty="0">
                <a:latin typeface="ADLaM Display" panose="02010000000000000000" pitchFamily="2" charset="0"/>
                <a:ea typeface="ADLaM Display" panose="02010000000000000000" pitchFamily="2" charset="0"/>
                <a:cs typeface="ADLaM Display" panose="02010000000000000000" pitchFamily="2" charset="0"/>
              </a:rPr>
              <a:t>Mandeni Municipality</a:t>
            </a:r>
          </a:p>
          <a:p>
            <a:r>
              <a:rPr lang="en-GB" b="1" dirty="0">
                <a:latin typeface="ADLaM Display" panose="02010000000000000000" pitchFamily="2" charset="0"/>
                <a:ea typeface="ADLaM Display" panose="02010000000000000000" pitchFamily="2" charset="0"/>
                <a:cs typeface="ADLaM Display" panose="02010000000000000000" pitchFamily="2" charset="0"/>
              </a:rPr>
              <a:t>Library Services </a:t>
            </a:r>
            <a:endParaRPr lang="en-ZA" b="1" dirty="0">
              <a:latin typeface="ADLaM Display" panose="02010000000000000000" pitchFamily="2" charset="0"/>
              <a:ea typeface="ADLaM Display" panose="02010000000000000000" pitchFamily="2" charset="0"/>
              <a:cs typeface="ADLaM Display" panose="02010000000000000000" pitchFamily="2" charset="0"/>
            </a:endParaRPr>
          </a:p>
        </p:txBody>
      </p:sp>
      <p:pic>
        <p:nvPicPr>
          <p:cNvPr id="2" name="Picture 1">
            <a:extLst>
              <a:ext uri="{FF2B5EF4-FFF2-40B4-BE49-F238E27FC236}">
                <a16:creationId xmlns:a16="http://schemas.microsoft.com/office/drawing/2014/main" id="{DE396BFE-6A6F-14D0-B152-FD5DE28997E4}"/>
              </a:ext>
            </a:extLst>
          </p:cNvPr>
          <p:cNvPicPr>
            <a:picLocks noChangeAspect="1"/>
          </p:cNvPicPr>
          <p:nvPr/>
        </p:nvPicPr>
        <p:blipFill>
          <a:blip r:embed="rId3"/>
          <a:stretch>
            <a:fillRect/>
          </a:stretch>
        </p:blipFill>
        <p:spPr>
          <a:xfrm>
            <a:off x="475488" y="3177456"/>
            <a:ext cx="3051048" cy="3051048"/>
          </a:xfrm>
          <a:prstGeom prst="rect">
            <a:avLst/>
          </a:prstGeom>
        </p:spPr>
      </p:pic>
    </p:spTree>
    <p:extLst>
      <p:ext uri="{BB962C8B-B14F-4D97-AF65-F5344CB8AC3E}">
        <p14:creationId xmlns:p14="http://schemas.microsoft.com/office/powerpoint/2010/main" val="14403144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93C81B-B1F7-B27E-93E8-F9CFA70FDB52}"/>
              </a:ext>
            </a:extLst>
          </p:cNvPr>
          <p:cNvSpPr>
            <a:spLocks noGrp="1"/>
          </p:cNvSpPr>
          <p:nvPr>
            <p:ph type="title"/>
          </p:nvPr>
        </p:nvSpPr>
        <p:spPr>
          <a:xfrm>
            <a:off x="1229032" y="365760"/>
            <a:ext cx="5997678" cy="1325562"/>
          </a:xfrm>
        </p:spPr>
        <p:txBody>
          <a:bodyPr>
            <a:normAutofit/>
          </a:bodyPr>
          <a:lstStyle/>
          <a:p>
            <a:r>
              <a:rPr lang="en-GB" u="sng" dirty="0">
                <a:effectLst>
                  <a:outerShdw blurRad="38100" dist="38100" dir="2700000" algn="tl">
                    <a:srgbClr val="000000">
                      <a:alpha val="43137"/>
                    </a:srgbClr>
                  </a:outerShdw>
                </a:effectLst>
              </a:rPr>
              <a:t>Literature review</a:t>
            </a:r>
            <a:endParaRPr lang="en-ZA" u="sng" dirty="0">
              <a:effectLst>
                <a:outerShdw blurRad="38100" dist="38100" dir="2700000" algn="tl">
                  <a:srgbClr val="000000">
                    <a:alpha val="43137"/>
                  </a:srgbClr>
                </a:outerShdw>
              </a:effectLst>
            </a:endParaRPr>
          </a:p>
        </p:txBody>
      </p:sp>
      <p:sp>
        <p:nvSpPr>
          <p:cNvPr id="11" name="Rectangle 10">
            <a:extLst>
              <a:ext uri="{FF2B5EF4-FFF2-40B4-BE49-F238E27FC236}">
                <a16:creationId xmlns:a16="http://schemas.microsoft.com/office/drawing/2014/main" id="{60C2BF78-EE5B-49C7-ADD9-58CDBD13E3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
        <p:nvSpPr>
          <p:cNvPr id="5" name="Content Placeholder 4">
            <a:extLst>
              <a:ext uri="{FF2B5EF4-FFF2-40B4-BE49-F238E27FC236}">
                <a16:creationId xmlns:a16="http://schemas.microsoft.com/office/drawing/2014/main" id="{6B8EDC23-D2E0-8131-061D-FDF49372C9A5}"/>
              </a:ext>
            </a:extLst>
          </p:cNvPr>
          <p:cNvSpPr>
            <a:spLocks noGrp="1"/>
          </p:cNvSpPr>
          <p:nvPr>
            <p:ph idx="1"/>
          </p:nvPr>
        </p:nvSpPr>
        <p:spPr>
          <a:xfrm>
            <a:off x="1211139" y="2005739"/>
            <a:ext cx="6015571" cy="4174398"/>
          </a:xfrm>
        </p:spPr>
        <p:txBody>
          <a:bodyPr>
            <a:normAutofit lnSpcReduction="10000"/>
          </a:bodyPr>
          <a:lstStyle/>
          <a:p>
            <a:r>
              <a:rPr lang="en-ZA" sz="1400" dirty="0">
                <a:effectLst/>
                <a:ea typeface="Calibri" panose="020F0502020204030204" pitchFamily="34" charset="0"/>
              </a:rPr>
              <a:t>Although there are no agreed-upon definitions of digital literacy according to Sinha and </a:t>
            </a:r>
            <a:r>
              <a:rPr lang="en-ZA" sz="1400" dirty="0" err="1">
                <a:effectLst/>
                <a:ea typeface="Calibri" panose="020F0502020204030204" pitchFamily="34" charset="0"/>
              </a:rPr>
              <a:t>Ugwulebo</a:t>
            </a:r>
            <a:r>
              <a:rPr lang="en-ZA" sz="1400" dirty="0">
                <a:effectLst/>
                <a:ea typeface="Calibri" panose="020F0502020204030204" pitchFamily="34" charset="0"/>
              </a:rPr>
              <a:t> (2022), </a:t>
            </a:r>
          </a:p>
          <a:p>
            <a:r>
              <a:rPr lang="en-ZA" sz="1400" dirty="0">
                <a:ea typeface="Calibri" panose="020F0502020204030204" pitchFamily="34" charset="0"/>
              </a:rPr>
              <a:t>D</a:t>
            </a:r>
            <a:r>
              <a:rPr lang="en-ZA" sz="1400" dirty="0">
                <a:effectLst/>
                <a:ea typeface="Calibri" panose="020F0502020204030204" pitchFamily="34" charset="0"/>
              </a:rPr>
              <a:t>igital literacy is a group of life skills that are essential to possess for full inclusion and participation in a digital media-driven, information-rich society.</a:t>
            </a:r>
          </a:p>
          <a:p>
            <a:r>
              <a:rPr lang="en-ZA" sz="1400" dirty="0">
                <a:effectLst/>
                <a:ea typeface="Calibri" panose="020F0502020204030204" pitchFamily="34" charset="0"/>
              </a:rPr>
              <a:t>a nation is regarded to have digitally literate citizens when the majority of the populations are able to</a:t>
            </a:r>
          </a:p>
          <a:p>
            <a:pPr marL="342900" lvl="0" indent="-342900">
              <a:buFont typeface="Symbol" panose="05050102010706020507" pitchFamily="18" charset="2"/>
              <a:buChar char=""/>
            </a:pPr>
            <a:r>
              <a:rPr lang="en-ZA" sz="1400" dirty="0">
                <a:effectLst/>
                <a:ea typeface="Calibri" panose="020F0502020204030204" pitchFamily="34" charset="0"/>
              </a:rPr>
              <a:t>use diverse technologies appropriately and effectively to search for and retrieve information,</a:t>
            </a:r>
            <a:r>
              <a:rPr lang="en-ZA" sz="1400" dirty="0">
                <a:effectLst/>
                <a:ea typeface="Calibri" panose="020F0502020204030204" pitchFamily="34" charset="0"/>
                <a:cs typeface="Times New Roman" panose="02020603050405020304" pitchFamily="18" charset="0"/>
              </a:rPr>
              <a:t> evaluate, interpret, and understand digital media information in relation to the quality of the information retrieved. </a:t>
            </a:r>
          </a:p>
          <a:p>
            <a:pPr marL="342900" lvl="0" indent="-342900">
              <a:buFont typeface="Symbol" panose="05050102010706020507" pitchFamily="18" charset="2"/>
              <a:buChar char=""/>
            </a:pPr>
            <a:r>
              <a:rPr lang="en-ZA" sz="1400" dirty="0">
                <a:effectLst/>
                <a:ea typeface="Calibri" panose="020F0502020204030204" pitchFamily="34" charset="0"/>
                <a:cs typeface="Times New Roman" panose="02020603050405020304" pitchFamily="18" charset="0"/>
              </a:rPr>
              <a:t> create and generate new information from various sources. </a:t>
            </a:r>
          </a:p>
          <a:p>
            <a:pPr marL="342900" lvl="0" indent="-342900">
              <a:buFont typeface="Symbol" panose="05050102010706020507" pitchFamily="18" charset="2"/>
              <a:buChar char=""/>
            </a:pPr>
            <a:r>
              <a:rPr lang="en-ZA" sz="1400" dirty="0">
                <a:effectLst/>
                <a:ea typeface="Calibri" panose="020F0502020204030204" pitchFamily="34" charset="0"/>
                <a:cs typeface="Times New Roman" panose="02020603050405020304" pitchFamily="18" charset="0"/>
              </a:rPr>
              <a:t> communicate digital information in a variety of formats. </a:t>
            </a:r>
          </a:p>
          <a:p>
            <a:pPr marL="342900" lvl="0" indent="-342900">
              <a:buFont typeface="Symbol" panose="05050102010706020507" pitchFamily="18" charset="2"/>
              <a:buChar char=""/>
            </a:pPr>
            <a:r>
              <a:rPr lang="en-ZA" sz="1400" dirty="0">
                <a:effectLst/>
                <a:ea typeface="Calibri" panose="020F0502020204030204" pitchFamily="34" charset="0"/>
                <a:cs typeface="Times New Roman" panose="02020603050405020304" pitchFamily="18" charset="0"/>
              </a:rPr>
              <a:t> use technologies to collaborate with peers, colleagues, family, and the general public.</a:t>
            </a:r>
          </a:p>
          <a:p>
            <a:pPr marL="0" lvl="0" indent="0">
              <a:spcAft>
                <a:spcPts val="800"/>
              </a:spcAft>
              <a:buNone/>
            </a:pPr>
            <a:endParaRPr lang="en-ZA" sz="1100" dirty="0">
              <a:effectLst/>
              <a:ea typeface="Calibri" panose="020F0502020204030204" pitchFamily="34" charset="0"/>
            </a:endParaRPr>
          </a:p>
        </p:txBody>
      </p:sp>
      <p:pic>
        <p:nvPicPr>
          <p:cNvPr id="9" name="Picture 8" descr="Top view of books formed into a circle">
            <a:extLst>
              <a:ext uri="{FF2B5EF4-FFF2-40B4-BE49-F238E27FC236}">
                <a16:creationId xmlns:a16="http://schemas.microsoft.com/office/drawing/2014/main" id="{1BC51A88-C9AA-B687-F145-1F1244398E4C}"/>
              </a:ext>
            </a:extLst>
          </p:cNvPr>
          <p:cNvPicPr>
            <a:picLocks noChangeAspect="1"/>
          </p:cNvPicPr>
          <p:nvPr/>
        </p:nvPicPr>
        <p:blipFill>
          <a:blip r:embed="rId2"/>
          <a:srcRect l="31041" r="23667" b="-1"/>
          <a:stretch>
            <a:fillRect/>
          </a:stretch>
        </p:blipFill>
        <p:spPr>
          <a:xfrm>
            <a:off x="7538689" y="10"/>
            <a:ext cx="4653311" cy="6857990"/>
          </a:xfrm>
          <a:prstGeom prst="rect">
            <a:avLst/>
          </a:prstGeom>
        </p:spPr>
      </p:pic>
    </p:spTree>
    <p:extLst>
      <p:ext uri="{BB962C8B-B14F-4D97-AF65-F5344CB8AC3E}">
        <p14:creationId xmlns:p14="http://schemas.microsoft.com/office/powerpoint/2010/main" val="3360913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C6F44A-B55B-221E-E2D1-33FC4BAE9566}"/>
              </a:ext>
            </a:extLst>
          </p:cNvPr>
          <p:cNvSpPr>
            <a:spLocks noGrp="1"/>
          </p:cNvSpPr>
          <p:nvPr>
            <p:ph type="title"/>
          </p:nvPr>
        </p:nvSpPr>
        <p:spPr>
          <a:xfrm>
            <a:off x="566058" y="836023"/>
            <a:ext cx="2718788" cy="5183777"/>
          </a:xfrm>
        </p:spPr>
        <p:txBody>
          <a:bodyPr anchor="ctr">
            <a:normAutofit/>
          </a:bodyPr>
          <a:lstStyle/>
          <a:p>
            <a:r>
              <a:rPr lang="en-GB" sz="3600" u="sng">
                <a:solidFill>
                  <a:srgbClr val="FFFFFF"/>
                </a:solidFill>
                <a:effectLst>
                  <a:outerShdw blurRad="38100" dist="38100" dir="2700000" algn="tl">
                    <a:srgbClr val="000000">
                      <a:alpha val="43137"/>
                    </a:srgbClr>
                  </a:outerShdw>
                </a:effectLst>
              </a:rPr>
              <a:t> Literature Reviev Conti </a:t>
            </a:r>
            <a:endParaRPr lang="en-ZA" sz="3600" u="sng">
              <a:solidFill>
                <a:srgbClr val="FFFFFF"/>
              </a:solidFill>
              <a:effectLst>
                <a:outerShdw blurRad="38100" dist="38100" dir="2700000" algn="tl">
                  <a:srgbClr val="000000">
                    <a:alpha val="43137"/>
                  </a:srgbClr>
                </a:outerShdw>
              </a:effectLst>
            </a:endParaRPr>
          </a:p>
        </p:txBody>
      </p:sp>
      <p:sp>
        <p:nvSpPr>
          <p:cNvPr id="13" name="Rectangle 12">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graphicFrame>
        <p:nvGraphicFramePr>
          <p:cNvPr id="7" name="Content Placeholder 4">
            <a:extLst>
              <a:ext uri="{FF2B5EF4-FFF2-40B4-BE49-F238E27FC236}">
                <a16:creationId xmlns:a16="http://schemas.microsoft.com/office/drawing/2014/main" id="{7E84AA34-D755-B97E-7195-C6A4050D566F}"/>
              </a:ext>
            </a:extLst>
          </p:cNvPr>
          <p:cNvGraphicFramePr>
            <a:graphicFrameLocks noGrp="1"/>
          </p:cNvGraphicFramePr>
          <p:nvPr>
            <p:ph idx="1"/>
            <p:extLst>
              <p:ext uri="{D42A27DB-BD31-4B8C-83A1-F6EECF244321}">
                <p14:modId xmlns:p14="http://schemas.microsoft.com/office/powerpoint/2010/main" val="4034298992"/>
              </p:ext>
            </p:extLst>
          </p:nvPr>
        </p:nvGraphicFramePr>
        <p:xfrm>
          <a:off x="4658815" y="73152"/>
          <a:ext cx="5990136" cy="59935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72348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a:extLst>
            <a:ext uri="{FF2B5EF4-FFF2-40B4-BE49-F238E27FC236}">
              <a16:creationId xmlns:a16="http://schemas.microsoft.com/office/drawing/2014/main" id="{3EDB3E4B-F60A-EB9E-8FC1-BC6811D36FB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758EC8D-68D1-4138-B719-BE00C78AD1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 y="0"/>
            <a:ext cx="122072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14579E4-5B5F-42C9-B08F-A904C81B14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811"/>
            <a:ext cx="2556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5E440A-050E-6BB1-8654-768558B5A64B}"/>
              </a:ext>
            </a:extLst>
          </p:cNvPr>
          <p:cNvSpPr>
            <a:spLocks noGrp="1"/>
          </p:cNvSpPr>
          <p:nvPr>
            <p:ph type="title"/>
          </p:nvPr>
        </p:nvSpPr>
        <p:spPr>
          <a:xfrm rot="16200000">
            <a:off x="-1322904" y="2514944"/>
            <a:ext cx="5054601" cy="1955108"/>
          </a:xfrm>
        </p:spPr>
        <p:txBody>
          <a:bodyPr anchor="b">
            <a:normAutofit/>
          </a:bodyPr>
          <a:lstStyle/>
          <a:p>
            <a:pPr algn="r"/>
            <a:r>
              <a:rPr lang="en-ZA" sz="4000" u="sng">
                <a:solidFill>
                  <a:srgbClr val="FFFFFF"/>
                </a:solidFill>
                <a:effectLst>
                  <a:outerShdw blurRad="38100" dist="38100" dir="2700000" algn="tl">
                    <a:srgbClr val="000000">
                      <a:alpha val="43137"/>
                    </a:srgbClr>
                  </a:outerShdw>
                </a:effectLst>
              </a:rPr>
              <a:t>Literature Review Conti</a:t>
            </a:r>
          </a:p>
        </p:txBody>
      </p:sp>
      <p:sp>
        <p:nvSpPr>
          <p:cNvPr id="3" name="Content Placeholder 2">
            <a:extLst>
              <a:ext uri="{FF2B5EF4-FFF2-40B4-BE49-F238E27FC236}">
                <a16:creationId xmlns:a16="http://schemas.microsoft.com/office/drawing/2014/main" id="{30AC5C64-A4DE-8E35-6952-8B4A783FBFC3}"/>
              </a:ext>
            </a:extLst>
          </p:cNvPr>
          <p:cNvSpPr>
            <a:spLocks noGrp="1"/>
          </p:cNvSpPr>
          <p:nvPr>
            <p:ph idx="1"/>
          </p:nvPr>
        </p:nvSpPr>
        <p:spPr>
          <a:xfrm>
            <a:off x="3102654" y="965199"/>
            <a:ext cx="6670520" cy="5207002"/>
          </a:xfrm>
          <a:noFill/>
        </p:spPr>
        <p:txBody>
          <a:bodyPr anchor="t">
            <a:normAutofit/>
          </a:bodyPr>
          <a:lstStyle/>
          <a:p>
            <a:r>
              <a:rPr lang="en-ZA" sz="1700" dirty="0">
                <a:effectLst/>
                <a:latin typeface="Calibri" panose="020F0502020204030204" pitchFamily="34" charset="0"/>
                <a:ea typeface="Calibri" panose="020F0502020204030204" pitchFamily="34" charset="0"/>
                <a:cs typeface="Times New Roman" panose="02020603050405020304" pitchFamily="18" charset="0"/>
              </a:rPr>
              <a:t> </a:t>
            </a:r>
            <a:r>
              <a:rPr lang="en-ZA" sz="1700" dirty="0">
                <a:latin typeface="+mj-lt"/>
                <a:ea typeface="Calibri" panose="020F0502020204030204" pitchFamily="34" charset="0"/>
                <a:cs typeface="Times New Roman" panose="02020603050405020304" pitchFamily="18" charset="0"/>
              </a:rPr>
              <a:t>L</a:t>
            </a:r>
            <a:r>
              <a:rPr lang="en-ZA" sz="1700" dirty="0">
                <a:effectLst/>
                <a:latin typeface="+mj-lt"/>
                <a:ea typeface="Calibri" panose="020F0502020204030204" pitchFamily="34" charset="0"/>
                <a:cs typeface="Times New Roman" panose="02020603050405020304" pitchFamily="18" charset="0"/>
              </a:rPr>
              <a:t>ibraries can offer technology training programs and workshops to help people become more comfortable with using computers, the internet, and other digital tools Sayed Ahmed Inamdar (2021</a:t>
            </a:r>
          </a:p>
          <a:p>
            <a:r>
              <a:rPr lang="en-ZA" sz="1700" dirty="0">
                <a:effectLst/>
                <a:latin typeface="+mj-lt"/>
                <a:ea typeface="Calibri" panose="020F0502020204030204" pitchFamily="34" charset="0"/>
              </a:rPr>
              <a:t>following role that can be played by libraries in promoting digital literacy.</a:t>
            </a:r>
          </a:p>
          <a:p>
            <a:r>
              <a:rPr lang="en-ZA" sz="1700" dirty="0">
                <a:effectLst/>
                <a:latin typeface="+mj-lt"/>
                <a:ea typeface="Calibri" panose="020F0502020204030204" pitchFamily="34" charset="0"/>
              </a:rPr>
              <a:t> </a:t>
            </a:r>
            <a:r>
              <a:rPr lang="en-ZA" sz="1700" dirty="0">
                <a:effectLst/>
                <a:latin typeface="+mj-lt"/>
                <a:ea typeface="Calibri" panose="020F0502020204030204" pitchFamily="34" charset="0"/>
                <a:cs typeface="Times New Roman" panose="02020603050405020304" pitchFamily="18" charset="0"/>
              </a:rPr>
              <a:t>Act as a bridge between people who have limited access to technology and those who have more advanced skills.</a:t>
            </a:r>
          </a:p>
          <a:p>
            <a:r>
              <a:rPr lang="en-ZA" sz="1700" dirty="0">
                <a:effectLst/>
                <a:ea typeface="Calibri" panose="020F0502020204030204" pitchFamily="34" charset="0"/>
              </a:rPr>
              <a:t>provide resources and training to help students and job seekers develop the digital skills they need to succeed</a:t>
            </a:r>
          </a:p>
          <a:p>
            <a:pPr marL="342900" lvl="0" indent="-342900">
              <a:buFont typeface="Symbol" panose="05050102010706020507" pitchFamily="18" charset="2"/>
              <a:buChar char=""/>
            </a:pPr>
            <a:r>
              <a:rPr lang="en-ZA" sz="1700" dirty="0">
                <a:effectLst/>
                <a:ea typeface="Calibri" panose="020F0502020204030204" pitchFamily="34" charset="0"/>
              </a:rPr>
              <a:t>Provide resources that teach digital literacy skills, such as books and online tutorials, and they can also offer programs and events that focus on digital literacy.</a:t>
            </a:r>
          </a:p>
          <a:p>
            <a:pPr marL="342900" lvl="0" indent="-342900">
              <a:buFont typeface="Symbol" panose="05050102010706020507" pitchFamily="18" charset="2"/>
              <a:buChar char=""/>
            </a:pPr>
            <a:r>
              <a:rPr lang="en-ZA" sz="1700" dirty="0">
                <a:effectLst/>
                <a:ea typeface="Calibri" panose="020F0502020204030204" pitchFamily="34" charset="0"/>
              </a:rPr>
              <a:t> Partner with other organizations to promote digital literacy such as collaborating with schools, community </a:t>
            </a:r>
            <a:r>
              <a:rPr lang="en-ZA" sz="1700" dirty="0" err="1">
                <a:effectLst/>
                <a:ea typeface="Calibri" panose="020F0502020204030204" pitchFamily="34" charset="0"/>
              </a:rPr>
              <a:t>centers</a:t>
            </a:r>
            <a:r>
              <a:rPr lang="en-ZA" sz="1700" dirty="0">
                <a:effectLst/>
                <a:ea typeface="Calibri" panose="020F0502020204030204" pitchFamily="34" charset="0"/>
              </a:rPr>
              <a:t>, and local businesses to provide training and access to technology </a:t>
            </a:r>
          </a:p>
          <a:p>
            <a:endParaRPr lang="en-ZA" sz="1700" dirty="0">
              <a:effectLst/>
              <a:latin typeface="+mj-lt"/>
              <a:ea typeface="Calibri" panose="020F0502020204030204" pitchFamily="34" charset="0"/>
            </a:endParaRPr>
          </a:p>
          <a:p>
            <a:endParaRPr lang="en-ZA" sz="1700" dirty="0">
              <a:effectLst/>
              <a:latin typeface="+mj-lt"/>
              <a:ea typeface="Calibri" panose="020F0502020204030204" pitchFamily="34" charset="0"/>
            </a:endParaRPr>
          </a:p>
          <a:p>
            <a:endParaRPr lang="en-ZA" sz="1700" dirty="0">
              <a:latin typeface="+mj-lt"/>
            </a:endParaRPr>
          </a:p>
        </p:txBody>
      </p:sp>
      <p:sp>
        <p:nvSpPr>
          <p:cNvPr id="12" name="Rectangle 11">
            <a:extLst>
              <a:ext uri="{FF2B5EF4-FFF2-40B4-BE49-F238E27FC236}">
                <a16:creationId xmlns:a16="http://schemas.microsoft.com/office/drawing/2014/main" id="{B41BF6CF-E1B8-4EE2-9AE1-86A58DAFD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Tree>
    <p:extLst>
      <p:ext uri="{BB962C8B-B14F-4D97-AF65-F5344CB8AC3E}">
        <p14:creationId xmlns:p14="http://schemas.microsoft.com/office/powerpoint/2010/main" val="38388325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DEE067E-CECB-11E6-6E06-81F5E7148657}"/>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20CB08AD-0631-477C-4677-021E2DD34918}"/>
              </a:ext>
            </a:extLst>
          </p:cNvPr>
          <p:cNvSpPr>
            <a:spLocks noGrp="1"/>
          </p:cNvSpPr>
          <p:nvPr>
            <p:ph type="title"/>
          </p:nvPr>
        </p:nvSpPr>
        <p:spPr>
          <a:xfrm>
            <a:off x="566058" y="836023"/>
            <a:ext cx="2718788" cy="5183777"/>
          </a:xfrm>
        </p:spPr>
        <p:txBody>
          <a:bodyPr anchor="ctr">
            <a:normAutofit/>
          </a:bodyPr>
          <a:lstStyle/>
          <a:p>
            <a:r>
              <a:rPr lang="en-ZA" sz="3600">
                <a:solidFill>
                  <a:srgbClr val="FFFFFF"/>
                </a:solidFill>
              </a:rPr>
              <a:t>Research Method Data collection </a:t>
            </a:r>
          </a:p>
        </p:txBody>
      </p:sp>
      <p:sp>
        <p:nvSpPr>
          <p:cNvPr id="13" name="Rectangle 12">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graphicFrame>
        <p:nvGraphicFramePr>
          <p:cNvPr id="7" name="Content Placeholder 2">
            <a:extLst>
              <a:ext uri="{FF2B5EF4-FFF2-40B4-BE49-F238E27FC236}">
                <a16:creationId xmlns:a16="http://schemas.microsoft.com/office/drawing/2014/main" id="{A7A448F0-B4DF-0ADA-EC77-06DED63908C1}"/>
              </a:ext>
            </a:extLst>
          </p:cNvPr>
          <p:cNvGraphicFramePr>
            <a:graphicFrameLocks noGrp="1"/>
          </p:cNvGraphicFramePr>
          <p:nvPr>
            <p:ph idx="1"/>
            <p:extLst>
              <p:ext uri="{D42A27DB-BD31-4B8C-83A1-F6EECF244321}">
                <p14:modId xmlns:p14="http://schemas.microsoft.com/office/powerpoint/2010/main" val="4128048447"/>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5392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12F250-8CBC-9381-C603-DF8894DF13A9}"/>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7DDFDB69-256A-0104-2482-637B70F73B77}"/>
              </a:ext>
            </a:extLst>
          </p:cNvPr>
          <p:cNvSpPr>
            <a:spLocks noGrp="1"/>
          </p:cNvSpPr>
          <p:nvPr>
            <p:ph type="title"/>
          </p:nvPr>
        </p:nvSpPr>
        <p:spPr>
          <a:xfrm>
            <a:off x="566058" y="836023"/>
            <a:ext cx="2718788" cy="5183777"/>
          </a:xfrm>
        </p:spPr>
        <p:txBody>
          <a:bodyPr anchor="ctr">
            <a:normAutofit/>
          </a:bodyPr>
          <a:lstStyle/>
          <a:p>
            <a:r>
              <a:rPr lang="en-ZA" sz="3600">
                <a:solidFill>
                  <a:srgbClr val="FFFFFF"/>
                </a:solidFill>
              </a:rPr>
              <a:t>Research Method Data collection Continues </a:t>
            </a:r>
          </a:p>
        </p:txBody>
      </p:sp>
      <p:sp>
        <p:nvSpPr>
          <p:cNvPr id="13" name="Rectangle 12">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graphicFrame>
        <p:nvGraphicFramePr>
          <p:cNvPr id="7" name="Content Placeholder 2">
            <a:extLst>
              <a:ext uri="{FF2B5EF4-FFF2-40B4-BE49-F238E27FC236}">
                <a16:creationId xmlns:a16="http://schemas.microsoft.com/office/drawing/2014/main" id="{2521B8DA-BD3E-EC14-40D0-AE040F110922}"/>
              </a:ext>
            </a:extLst>
          </p:cNvPr>
          <p:cNvGraphicFramePr>
            <a:graphicFrameLocks noGrp="1"/>
          </p:cNvGraphicFramePr>
          <p:nvPr>
            <p:ph idx="1"/>
            <p:extLst>
              <p:ext uri="{D42A27DB-BD31-4B8C-83A1-F6EECF244321}">
                <p14:modId xmlns:p14="http://schemas.microsoft.com/office/powerpoint/2010/main" val="3680482669"/>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3033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70F1901-086B-2441-5982-C647D6205423}"/>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0AE4A8E1-0BE9-4EAA-3A4C-F33B74C88CA1}"/>
              </a:ext>
            </a:extLst>
          </p:cNvPr>
          <p:cNvSpPr>
            <a:spLocks noGrp="1"/>
          </p:cNvSpPr>
          <p:nvPr>
            <p:ph type="title"/>
          </p:nvPr>
        </p:nvSpPr>
        <p:spPr>
          <a:xfrm>
            <a:off x="566058" y="836023"/>
            <a:ext cx="2718788" cy="5183777"/>
          </a:xfrm>
        </p:spPr>
        <p:txBody>
          <a:bodyPr anchor="ctr">
            <a:normAutofit/>
          </a:bodyPr>
          <a:lstStyle/>
          <a:p>
            <a:r>
              <a:rPr lang="en-ZA" sz="3600">
                <a:solidFill>
                  <a:srgbClr val="FFFFFF"/>
                </a:solidFill>
              </a:rPr>
              <a:t> DATA ANALYSIS </a:t>
            </a:r>
          </a:p>
        </p:txBody>
      </p:sp>
      <p:sp>
        <p:nvSpPr>
          <p:cNvPr id="13" name="Rectangle 12">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graphicFrame>
        <p:nvGraphicFramePr>
          <p:cNvPr id="7" name="Content Placeholder 2">
            <a:extLst>
              <a:ext uri="{FF2B5EF4-FFF2-40B4-BE49-F238E27FC236}">
                <a16:creationId xmlns:a16="http://schemas.microsoft.com/office/drawing/2014/main" id="{ED036526-D11F-0C3F-4526-BA591DF68823}"/>
              </a:ext>
            </a:extLst>
          </p:cNvPr>
          <p:cNvGraphicFramePr>
            <a:graphicFrameLocks noGrp="1"/>
          </p:cNvGraphicFramePr>
          <p:nvPr>
            <p:ph idx="1"/>
            <p:extLst>
              <p:ext uri="{D42A27DB-BD31-4B8C-83A1-F6EECF244321}">
                <p14:modId xmlns:p14="http://schemas.microsoft.com/office/powerpoint/2010/main" val="1590244596"/>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8445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a:extLst>
            <a:ext uri="{FF2B5EF4-FFF2-40B4-BE49-F238E27FC236}">
              <a16:creationId xmlns:a16="http://schemas.microsoft.com/office/drawing/2014/main" id="{EA9BF58B-0AF0-8668-0419-17DE5287187C}"/>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C758EC8D-68D1-4138-B719-BE00C78AD1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 y="0"/>
            <a:ext cx="122072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14579E4-5B5F-42C9-B08F-A904C81B14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811"/>
            <a:ext cx="2556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191488B0-46A8-E2B0-6A26-BFFFBE54DEE4}"/>
              </a:ext>
            </a:extLst>
          </p:cNvPr>
          <p:cNvSpPr>
            <a:spLocks noGrp="1"/>
          </p:cNvSpPr>
          <p:nvPr>
            <p:ph type="title"/>
          </p:nvPr>
        </p:nvSpPr>
        <p:spPr>
          <a:xfrm rot="16200000">
            <a:off x="-1322904" y="2514944"/>
            <a:ext cx="5054601" cy="1955108"/>
          </a:xfrm>
        </p:spPr>
        <p:txBody>
          <a:bodyPr anchor="b">
            <a:normAutofit/>
          </a:bodyPr>
          <a:lstStyle/>
          <a:p>
            <a:pPr algn="r"/>
            <a:r>
              <a:rPr lang="en-ZA" sz="4000">
                <a:solidFill>
                  <a:srgbClr val="FFFFFF"/>
                </a:solidFill>
              </a:rPr>
              <a:t> Challenges</a:t>
            </a:r>
          </a:p>
        </p:txBody>
      </p:sp>
      <p:sp>
        <p:nvSpPr>
          <p:cNvPr id="18" name="Content Placeholder 2">
            <a:extLst>
              <a:ext uri="{FF2B5EF4-FFF2-40B4-BE49-F238E27FC236}">
                <a16:creationId xmlns:a16="http://schemas.microsoft.com/office/drawing/2014/main" id="{DE792523-5180-DF7F-4D89-B5646EC476E6}"/>
              </a:ext>
            </a:extLst>
          </p:cNvPr>
          <p:cNvSpPr>
            <a:spLocks noGrp="1"/>
          </p:cNvSpPr>
          <p:nvPr>
            <p:ph idx="1"/>
          </p:nvPr>
        </p:nvSpPr>
        <p:spPr>
          <a:xfrm>
            <a:off x="3102654" y="965198"/>
            <a:ext cx="6670520" cy="5609337"/>
          </a:xfrm>
          <a:noFill/>
        </p:spPr>
        <p:txBody>
          <a:bodyPr anchor="t">
            <a:normAutofit/>
          </a:bodyPr>
          <a:lstStyle/>
          <a:p>
            <a:endParaRPr lang="en-ZA" sz="1300" dirty="0">
              <a:effectLst/>
              <a:latin typeface="+mj-lt"/>
              <a:ea typeface="Calibri" panose="020F0502020204030204" pitchFamily="34" charset="0"/>
            </a:endParaRPr>
          </a:p>
          <a:p>
            <a:r>
              <a:rPr lang="en-ZA" sz="1600" dirty="0">
                <a:ea typeface="Calibri" panose="020F0502020204030204" pitchFamily="34" charset="0"/>
              </a:rPr>
              <a:t>Notwithstanding the success of the Programme, the programme has challenges which can be summarized as follows</a:t>
            </a:r>
          </a:p>
          <a:p>
            <a:r>
              <a:rPr lang="en-ZA" sz="1600" dirty="0">
                <a:ea typeface="Calibri" panose="020F0502020204030204" pitchFamily="34" charset="0"/>
              </a:rPr>
              <a:t>Limited equipment and unstable connectivity</a:t>
            </a:r>
          </a:p>
          <a:p>
            <a:r>
              <a:rPr lang="en-ZA" sz="1600" dirty="0">
                <a:ea typeface="Calibri" panose="020F0502020204030204" pitchFamily="34" charset="0"/>
              </a:rPr>
              <a:t>Inadequate technical infrastructure switches, routers firewalls which limits the ability to provide hands-on practical experience necessary for industry readiness</a:t>
            </a:r>
          </a:p>
          <a:p>
            <a:r>
              <a:rPr lang="en-ZA" sz="1600" dirty="0">
                <a:ea typeface="Calibri" panose="020F0502020204030204" pitchFamily="34" charset="0"/>
              </a:rPr>
              <a:t>According to Cisco Representative despite challenges libraries like Mandeni have made notable progress through committed staff and partnerships</a:t>
            </a:r>
          </a:p>
          <a:p>
            <a:r>
              <a:rPr lang="en-ZA" sz="1600" dirty="0">
                <a:ea typeface="Calibri" panose="020F0502020204030204" pitchFamily="34" charset="0"/>
              </a:rPr>
              <a:t>Limited space for conducting classes, learners who do not complete the programme</a:t>
            </a:r>
          </a:p>
          <a:p>
            <a:r>
              <a:rPr lang="en-ZA" sz="1600" dirty="0">
                <a:ea typeface="Calibri" panose="020F0502020204030204" pitchFamily="34" charset="0"/>
              </a:rPr>
              <a:t>Inadequate specialised equipment, for technical courses such as Networking Cybersecurity and IT infrastructure</a:t>
            </a:r>
          </a:p>
          <a:p>
            <a:r>
              <a:rPr lang="en-ZA" sz="1600" dirty="0">
                <a:ea typeface="Calibri" panose="020F0502020204030204" pitchFamily="34" charset="0"/>
              </a:rPr>
              <a:t>Reduction of the grant funding from NLSA made it impossible to continue supporting the programme, however some academies are operating</a:t>
            </a:r>
          </a:p>
          <a:p>
            <a:endParaRPr lang="en-ZA" sz="1300" dirty="0">
              <a:latin typeface="+mj-lt"/>
            </a:endParaRPr>
          </a:p>
        </p:txBody>
      </p:sp>
      <p:sp>
        <p:nvSpPr>
          <p:cNvPr id="19" name="Rectangle 18">
            <a:extLst>
              <a:ext uri="{FF2B5EF4-FFF2-40B4-BE49-F238E27FC236}">
                <a16:creationId xmlns:a16="http://schemas.microsoft.com/office/drawing/2014/main" id="{B41BF6CF-E1B8-4EE2-9AE1-86A58DAFD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Tree>
    <p:extLst>
      <p:ext uri="{BB962C8B-B14F-4D97-AF65-F5344CB8AC3E}">
        <p14:creationId xmlns:p14="http://schemas.microsoft.com/office/powerpoint/2010/main" val="1027148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a:extLst>
            <a:ext uri="{FF2B5EF4-FFF2-40B4-BE49-F238E27FC236}">
              <a16:creationId xmlns:a16="http://schemas.microsoft.com/office/drawing/2014/main" id="{1DDAB793-722F-2F41-30AB-C106B9CB9490}"/>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B7094F79-A18A-1943-3D3E-D5F088F7E0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 y="0"/>
            <a:ext cx="122072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78282C9-3920-4D33-C300-A5C1480D77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811"/>
            <a:ext cx="2556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063A6BAA-1A1A-5832-D8A6-44F18DFA0A1A}"/>
              </a:ext>
            </a:extLst>
          </p:cNvPr>
          <p:cNvSpPr>
            <a:spLocks noGrp="1"/>
          </p:cNvSpPr>
          <p:nvPr>
            <p:ph type="title"/>
          </p:nvPr>
        </p:nvSpPr>
        <p:spPr>
          <a:xfrm rot="16200000">
            <a:off x="-1840557" y="2442303"/>
            <a:ext cx="6089907" cy="1955108"/>
          </a:xfrm>
        </p:spPr>
        <p:txBody>
          <a:bodyPr anchor="b">
            <a:normAutofit/>
          </a:bodyPr>
          <a:lstStyle/>
          <a:p>
            <a:r>
              <a:rPr lang="en-ZA" sz="3200" dirty="0">
                <a:solidFill>
                  <a:srgbClr val="FFFFFF"/>
                </a:solidFill>
              </a:rPr>
              <a:t>Contribution of Programmes in improving digital literacy</a:t>
            </a:r>
          </a:p>
        </p:txBody>
      </p:sp>
      <p:sp>
        <p:nvSpPr>
          <p:cNvPr id="18" name="Content Placeholder 2">
            <a:extLst>
              <a:ext uri="{FF2B5EF4-FFF2-40B4-BE49-F238E27FC236}">
                <a16:creationId xmlns:a16="http://schemas.microsoft.com/office/drawing/2014/main" id="{509DCDE9-1D32-960E-0B61-F61D92950D3D}"/>
              </a:ext>
            </a:extLst>
          </p:cNvPr>
          <p:cNvSpPr>
            <a:spLocks noGrp="1"/>
          </p:cNvSpPr>
          <p:nvPr>
            <p:ph idx="1"/>
          </p:nvPr>
        </p:nvSpPr>
        <p:spPr>
          <a:xfrm>
            <a:off x="3102654" y="965199"/>
            <a:ext cx="6670520" cy="5207002"/>
          </a:xfrm>
          <a:noFill/>
        </p:spPr>
        <p:txBody>
          <a:bodyPr anchor="t">
            <a:normAutofit/>
          </a:bodyPr>
          <a:lstStyle/>
          <a:p>
            <a:endParaRPr lang="en-ZA" sz="1300" dirty="0">
              <a:effectLst/>
              <a:latin typeface="+mj-lt"/>
              <a:ea typeface="Calibri" panose="020F0502020204030204" pitchFamily="34" charset="0"/>
            </a:endParaRPr>
          </a:p>
          <a:p>
            <a:pPr>
              <a:buFont typeface="Wingdings" panose="05000000000000000000" pitchFamily="2" charset="2"/>
              <a:buChar char="q"/>
            </a:pPr>
            <a:r>
              <a:rPr lang="en-ZA" sz="1800" dirty="0">
                <a:effectLst/>
                <a:latin typeface="+mj-lt"/>
                <a:ea typeface="Calibri" panose="020F0502020204030204" pitchFamily="34" charset="0"/>
                <a:cs typeface="Times New Roman" panose="02020603050405020304" pitchFamily="18" charset="0"/>
              </a:rPr>
              <a:t> </a:t>
            </a:r>
          </a:p>
          <a:p>
            <a:pPr marL="0" indent="0" algn="just">
              <a:buNone/>
            </a:pPr>
            <a:endParaRPr lang="en-ZA" dirty="0">
              <a:latin typeface="+mj-lt"/>
            </a:endParaRPr>
          </a:p>
          <a:p>
            <a:pPr marL="0" indent="0" algn="just">
              <a:buNone/>
            </a:pPr>
            <a:endParaRPr lang="en-ZA" dirty="0">
              <a:latin typeface="+mj-lt"/>
            </a:endParaRPr>
          </a:p>
          <a:p>
            <a:pPr algn="just"/>
            <a:endParaRPr lang="en-ZA" sz="1800" dirty="0">
              <a:effectLst/>
              <a:latin typeface="+mj-lt"/>
              <a:ea typeface="Calibri" panose="020F0502020204030204" pitchFamily="34" charset="0"/>
              <a:cs typeface="Times New Roman" panose="02020603050405020304" pitchFamily="18" charset="0"/>
            </a:endParaRPr>
          </a:p>
          <a:p>
            <a:pPr algn="just"/>
            <a:endParaRPr lang="en-ZA" sz="1800" dirty="0">
              <a:effectLst/>
              <a:latin typeface="+mj-lt"/>
              <a:ea typeface="Calibri" panose="020F0502020204030204" pitchFamily="34" charset="0"/>
              <a:cs typeface="Times New Roman" panose="02020603050405020304" pitchFamily="18" charset="0"/>
            </a:endParaRPr>
          </a:p>
          <a:p>
            <a:endParaRPr lang="en-ZA" dirty="0">
              <a:latin typeface="+mj-lt"/>
            </a:endParaRPr>
          </a:p>
        </p:txBody>
      </p:sp>
      <p:sp>
        <p:nvSpPr>
          <p:cNvPr id="19" name="Rectangle 18">
            <a:extLst>
              <a:ext uri="{FF2B5EF4-FFF2-40B4-BE49-F238E27FC236}">
                <a16:creationId xmlns:a16="http://schemas.microsoft.com/office/drawing/2014/main" id="{444986BA-F5FE-DECF-F769-B9E862AE58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pic>
        <p:nvPicPr>
          <p:cNvPr id="9" name="Picture 8">
            <a:extLst>
              <a:ext uri="{FF2B5EF4-FFF2-40B4-BE49-F238E27FC236}">
                <a16:creationId xmlns:a16="http://schemas.microsoft.com/office/drawing/2014/main" id="{C814154F-A06E-04FF-0F4A-B056E8CD3A01}"/>
              </a:ext>
            </a:extLst>
          </p:cNvPr>
          <p:cNvPicPr>
            <a:picLocks noChangeAspect="1"/>
          </p:cNvPicPr>
          <p:nvPr/>
        </p:nvPicPr>
        <p:blipFill>
          <a:blip r:embed="rId2"/>
          <a:stretch>
            <a:fillRect/>
          </a:stretch>
        </p:blipFill>
        <p:spPr>
          <a:xfrm>
            <a:off x="3226307" y="374903"/>
            <a:ext cx="7691661" cy="5877041"/>
          </a:xfrm>
          <a:prstGeom prst="rect">
            <a:avLst/>
          </a:prstGeom>
        </p:spPr>
      </p:pic>
    </p:spTree>
    <p:extLst>
      <p:ext uri="{BB962C8B-B14F-4D97-AF65-F5344CB8AC3E}">
        <p14:creationId xmlns:p14="http://schemas.microsoft.com/office/powerpoint/2010/main" val="40964528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a:extLst>
            <a:ext uri="{FF2B5EF4-FFF2-40B4-BE49-F238E27FC236}">
              <a16:creationId xmlns:a16="http://schemas.microsoft.com/office/drawing/2014/main" id="{FD6F9BB9-2C76-55B5-7E04-3DDCFA1A0230}"/>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CAFE9503-5860-C7A6-772C-EDF2123A17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 y="0"/>
            <a:ext cx="122072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panose="02040604050505020304"/>
              <a:ea typeface="+mn-ea"/>
              <a:cs typeface="+mn-cs"/>
            </a:endParaRPr>
          </a:p>
        </p:txBody>
      </p:sp>
      <p:sp>
        <p:nvSpPr>
          <p:cNvPr id="17" name="Rectangle 16">
            <a:extLst>
              <a:ext uri="{FF2B5EF4-FFF2-40B4-BE49-F238E27FC236}">
                <a16:creationId xmlns:a16="http://schemas.microsoft.com/office/drawing/2014/main" id="{94933CA9-1FAC-C65E-D86C-152060D34B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811"/>
            <a:ext cx="2556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panose="02040604050505020304"/>
              <a:ea typeface="+mn-ea"/>
              <a:cs typeface="+mn-cs"/>
            </a:endParaRPr>
          </a:p>
        </p:txBody>
      </p:sp>
      <p:sp>
        <p:nvSpPr>
          <p:cNvPr id="5" name="Title 4">
            <a:extLst>
              <a:ext uri="{FF2B5EF4-FFF2-40B4-BE49-F238E27FC236}">
                <a16:creationId xmlns:a16="http://schemas.microsoft.com/office/drawing/2014/main" id="{E169D959-9BCF-DEE7-C2D7-5C470018D7FF}"/>
              </a:ext>
            </a:extLst>
          </p:cNvPr>
          <p:cNvSpPr>
            <a:spLocks noGrp="1"/>
          </p:cNvSpPr>
          <p:nvPr>
            <p:ph type="title"/>
          </p:nvPr>
        </p:nvSpPr>
        <p:spPr>
          <a:xfrm rot="16200000">
            <a:off x="-1618051" y="2219797"/>
            <a:ext cx="5644895" cy="1955108"/>
          </a:xfrm>
        </p:spPr>
        <p:txBody>
          <a:bodyPr anchor="b">
            <a:normAutofit fontScale="90000"/>
          </a:bodyPr>
          <a:lstStyle/>
          <a:p>
            <a:pPr algn="r"/>
            <a:r>
              <a:rPr lang="en-ZA" sz="4000" dirty="0">
                <a:solidFill>
                  <a:srgbClr val="FFFFFF"/>
                </a:solidFill>
              </a:rPr>
              <a:t>Contribution of Programme in improving digital literacy</a:t>
            </a:r>
          </a:p>
        </p:txBody>
      </p:sp>
      <p:sp>
        <p:nvSpPr>
          <p:cNvPr id="18" name="Content Placeholder 2">
            <a:extLst>
              <a:ext uri="{FF2B5EF4-FFF2-40B4-BE49-F238E27FC236}">
                <a16:creationId xmlns:a16="http://schemas.microsoft.com/office/drawing/2014/main" id="{0340327B-2045-BF4A-052C-F634EB5C97CC}"/>
              </a:ext>
            </a:extLst>
          </p:cNvPr>
          <p:cNvSpPr>
            <a:spLocks noGrp="1"/>
          </p:cNvSpPr>
          <p:nvPr>
            <p:ph idx="1"/>
          </p:nvPr>
        </p:nvSpPr>
        <p:spPr>
          <a:xfrm>
            <a:off x="3102654" y="965199"/>
            <a:ext cx="6670520" cy="5207002"/>
          </a:xfrm>
          <a:noFill/>
        </p:spPr>
        <p:txBody>
          <a:bodyPr anchor="t">
            <a:normAutofit fontScale="85000" lnSpcReduction="10000"/>
          </a:bodyPr>
          <a:lstStyle/>
          <a:p>
            <a:endParaRPr lang="en-ZA" sz="1300" dirty="0">
              <a:effectLst/>
              <a:latin typeface="+mj-lt"/>
              <a:ea typeface="Calibri" panose="020F0502020204030204" pitchFamily="34" charset="0"/>
            </a:endParaRPr>
          </a:p>
          <a:p>
            <a:pPr>
              <a:buFont typeface="Wingdings" panose="05000000000000000000" pitchFamily="2" charset="2"/>
              <a:buChar char="q"/>
            </a:pPr>
            <a:r>
              <a:rPr lang="en-ZA" sz="1800" dirty="0">
                <a:effectLst/>
                <a:latin typeface="+mj-lt"/>
                <a:ea typeface="Calibri" panose="020F0502020204030204" pitchFamily="34" charset="0"/>
                <a:cs typeface="Times New Roman" panose="02020603050405020304" pitchFamily="18" charset="0"/>
              </a:rPr>
              <a:t> </a:t>
            </a:r>
          </a:p>
          <a:p>
            <a:pPr>
              <a:lnSpc>
                <a:spcPct val="107000"/>
              </a:lnSpc>
              <a:spcAft>
                <a:spcPts val="800"/>
              </a:spcAft>
              <a:buNone/>
            </a:pPr>
            <a:r>
              <a:rPr lang="en-ZA" sz="1800" dirty="0">
                <a:effectLst/>
                <a:latin typeface="Calibri" panose="020F0502020204030204" pitchFamily="34" charset="0"/>
                <a:ea typeface="Calibri" panose="020F0502020204030204" pitchFamily="34" charset="0"/>
                <a:cs typeface="Times New Roman" panose="02020603050405020304" pitchFamily="18" charset="0"/>
              </a:rPr>
              <a:t>Another pressing issue is the lack of sufficient funding. The current financial constraints prevent the acquisition of modern and up-to-date equipment that aligns with industry standards and the evolving needs of the curriculum. Without this investment, the Academy is unable to upgrade its facilities or expand its capacity to serve more learners.</a:t>
            </a:r>
          </a:p>
          <a:p>
            <a:pPr>
              <a:lnSpc>
                <a:spcPct val="107000"/>
              </a:lnSpc>
              <a:spcAft>
                <a:spcPts val="800"/>
              </a:spcAft>
              <a:buNone/>
            </a:pPr>
            <a:r>
              <a:rPr lang="en-ZA" sz="1800" dirty="0">
                <a:effectLst/>
                <a:latin typeface="Calibri" panose="020F0502020204030204" pitchFamily="34" charset="0"/>
                <a:ea typeface="Calibri" panose="020F0502020204030204" pitchFamily="34" charset="0"/>
                <a:cs typeface="Times New Roman" panose="02020603050405020304" pitchFamily="18" charset="0"/>
              </a:rPr>
              <a:t>Furthermore, learner retention remains a significant concern. A number of participants fail to complete the programme, often due to personal challenges, particularly those related to transportation. Many students face difficulties commuting to the Academy on a regular basis, which directly affects their ability to stay committed and complete the full course.</a:t>
            </a:r>
          </a:p>
          <a:p>
            <a:pPr>
              <a:lnSpc>
                <a:spcPct val="107000"/>
              </a:lnSpc>
              <a:spcAft>
                <a:spcPts val="800"/>
              </a:spcAft>
            </a:pPr>
            <a:r>
              <a:rPr lang="en-ZA" sz="1800" dirty="0">
                <a:effectLst/>
                <a:latin typeface="Calibri" panose="020F0502020204030204" pitchFamily="34" charset="0"/>
                <a:ea typeface="Calibri" panose="020F0502020204030204" pitchFamily="34" charset="0"/>
                <a:cs typeface="Times New Roman" panose="02020603050405020304" pitchFamily="18" charset="0"/>
              </a:rPr>
              <a:t>In summary, while the Mandeni Library Cisco Academy plays a crucial role in providing IT and networking education to the community, its impact is hindered by inadequate infrastructure, limited resources, lack of funding, and logistical challenges faced by learners. Addressing these issues is essential for the Academy to expand its reach, improve educational outcomes, and better prepare students for careers in the tech industry.</a:t>
            </a:r>
          </a:p>
          <a:p>
            <a:pPr marL="0" indent="0" algn="just">
              <a:buNone/>
            </a:pPr>
            <a:endParaRPr lang="en-ZA" dirty="0">
              <a:latin typeface="+mj-lt"/>
            </a:endParaRPr>
          </a:p>
          <a:p>
            <a:pPr marL="0" indent="0" algn="just">
              <a:buNone/>
            </a:pPr>
            <a:endParaRPr lang="en-ZA" dirty="0">
              <a:latin typeface="+mj-lt"/>
            </a:endParaRPr>
          </a:p>
          <a:p>
            <a:pPr algn="just"/>
            <a:endParaRPr lang="en-ZA" sz="1800" dirty="0">
              <a:effectLst/>
              <a:latin typeface="+mj-lt"/>
              <a:ea typeface="Calibri" panose="020F0502020204030204" pitchFamily="34" charset="0"/>
              <a:cs typeface="Times New Roman" panose="02020603050405020304" pitchFamily="18" charset="0"/>
            </a:endParaRPr>
          </a:p>
          <a:p>
            <a:pPr algn="just"/>
            <a:endParaRPr lang="en-ZA" sz="1800" dirty="0">
              <a:effectLst/>
              <a:latin typeface="+mj-lt"/>
              <a:ea typeface="Calibri" panose="020F0502020204030204" pitchFamily="34" charset="0"/>
              <a:cs typeface="Times New Roman" panose="02020603050405020304" pitchFamily="18" charset="0"/>
            </a:endParaRPr>
          </a:p>
          <a:p>
            <a:endParaRPr lang="en-ZA" dirty="0">
              <a:latin typeface="+mj-lt"/>
            </a:endParaRPr>
          </a:p>
        </p:txBody>
      </p:sp>
      <p:sp>
        <p:nvSpPr>
          <p:cNvPr id="19" name="Rectangle 18">
            <a:extLst>
              <a:ext uri="{FF2B5EF4-FFF2-40B4-BE49-F238E27FC236}">
                <a16:creationId xmlns:a16="http://schemas.microsoft.com/office/drawing/2014/main" id="{22778E7F-36A1-90B3-BB2E-BBCE87100C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Century Schoolbook" panose="02040604050505020304"/>
              <a:ea typeface="+mn-ea"/>
              <a:cs typeface="+mn-cs"/>
            </a:endParaRPr>
          </a:p>
        </p:txBody>
      </p:sp>
    </p:spTree>
    <p:extLst>
      <p:ext uri="{BB962C8B-B14F-4D97-AF65-F5344CB8AC3E}">
        <p14:creationId xmlns:p14="http://schemas.microsoft.com/office/powerpoint/2010/main" val="5206570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a:extLst>
            <a:ext uri="{FF2B5EF4-FFF2-40B4-BE49-F238E27FC236}">
              <a16:creationId xmlns:a16="http://schemas.microsoft.com/office/drawing/2014/main" id="{17A5A96D-3987-6D51-F6E1-50DD2B9054EF}"/>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758EC8D-68D1-4138-B719-BE00C78AD1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 y="0"/>
            <a:ext cx="122072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14579E4-5B5F-42C9-B08F-A904C81B14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811"/>
            <a:ext cx="2556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37C6CB8-C62B-6039-B713-D829CBC9B00B}"/>
              </a:ext>
            </a:extLst>
          </p:cNvPr>
          <p:cNvSpPr>
            <a:spLocks noGrp="1"/>
          </p:cNvSpPr>
          <p:nvPr>
            <p:ph type="title"/>
          </p:nvPr>
        </p:nvSpPr>
        <p:spPr>
          <a:xfrm rot="16200000">
            <a:off x="-1322904" y="2514944"/>
            <a:ext cx="5054601" cy="1955108"/>
          </a:xfrm>
        </p:spPr>
        <p:txBody>
          <a:bodyPr anchor="b">
            <a:normAutofit/>
          </a:bodyPr>
          <a:lstStyle/>
          <a:p>
            <a:pPr algn="r"/>
            <a:r>
              <a:rPr lang="en-ZA" sz="4000">
                <a:solidFill>
                  <a:srgbClr val="FFFFFF"/>
                </a:solidFill>
              </a:rPr>
              <a:t> Recommendations and Conclusion</a:t>
            </a:r>
          </a:p>
        </p:txBody>
      </p:sp>
      <p:sp>
        <p:nvSpPr>
          <p:cNvPr id="3" name="Content Placeholder 2">
            <a:extLst>
              <a:ext uri="{FF2B5EF4-FFF2-40B4-BE49-F238E27FC236}">
                <a16:creationId xmlns:a16="http://schemas.microsoft.com/office/drawing/2014/main" id="{00E1B379-0AAB-5A93-8CAF-ADD3137D68C2}"/>
              </a:ext>
            </a:extLst>
          </p:cNvPr>
          <p:cNvSpPr>
            <a:spLocks noGrp="1"/>
          </p:cNvSpPr>
          <p:nvPr>
            <p:ph idx="1"/>
          </p:nvPr>
        </p:nvSpPr>
        <p:spPr>
          <a:xfrm>
            <a:off x="3102654" y="965199"/>
            <a:ext cx="6670520" cy="5207002"/>
          </a:xfrm>
          <a:noFill/>
        </p:spPr>
        <p:txBody>
          <a:bodyPr anchor="t">
            <a:normAutofit fontScale="92500" lnSpcReduction="20000"/>
          </a:bodyPr>
          <a:lstStyle/>
          <a:p>
            <a:endParaRPr lang="en-ZA" sz="1300" dirty="0">
              <a:effectLst/>
              <a:latin typeface="+mj-lt"/>
              <a:ea typeface="Calibri" panose="020F0502020204030204" pitchFamily="34" charset="0"/>
            </a:endParaRPr>
          </a:p>
          <a:p>
            <a:r>
              <a:rPr lang="en-ZA" sz="1600" dirty="0">
                <a:latin typeface="+mj-lt"/>
              </a:rPr>
              <a:t>More investment on technological infrastructure</a:t>
            </a:r>
          </a:p>
          <a:p>
            <a:r>
              <a:rPr lang="en-ZA" sz="1600" dirty="0">
                <a:latin typeface="+mj-lt"/>
              </a:rPr>
              <a:t>Municipality need to invest more in digital infrastructure in rural areas</a:t>
            </a:r>
          </a:p>
          <a:p>
            <a:r>
              <a:rPr lang="en-ZA" sz="1600" dirty="0">
                <a:latin typeface="+mj-lt"/>
              </a:rPr>
              <a:t>Extension of the programmes to other libraries in order to respond to the increasing demand of the programmes</a:t>
            </a:r>
          </a:p>
          <a:p>
            <a:r>
              <a:rPr lang="en-ZA" sz="1600" dirty="0">
                <a:latin typeface="+mj-lt"/>
              </a:rPr>
              <a:t>Establish a dedicated computed lab for Cisco courses to ensure uninterrupted access</a:t>
            </a:r>
          </a:p>
          <a:p>
            <a:r>
              <a:rPr lang="en-ZA" sz="1600" dirty="0">
                <a:latin typeface="+mj-lt"/>
              </a:rPr>
              <a:t>More funding  from DSAC  and municipality to sustain the programmes </a:t>
            </a:r>
          </a:p>
          <a:p>
            <a:r>
              <a:rPr lang="en-ZA" sz="1600" dirty="0">
                <a:latin typeface="+mj-lt"/>
              </a:rPr>
              <a:t>Increase investment in community tech hub with up- to date equipment </a:t>
            </a:r>
          </a:p>
          <a:p>
            <a:r>
              <a:rPr lang="en-ZA" sz="1600" dirty="0">
                <a:latin typeface="+mj-lt"/>
              </a:rPr>
              <a:t>Partner with private sector tech companies to enhance content certification credibility</a:t>
            </a:r>
          </a:p>
          <a:p>
            <a:r>
              <a:rPr lang="en-ZA" sz="1600" dirty="0">
                <a:latin typeface="+mj-lt"/>
              </a:rPr>
              <a:t>Run awareness campaigns to boost community participation and emphasize value of digital skills</a:t>
            </a:r>
          </a:p>
          <a:p>
            <a:r>
              <a:rPr lang="en-ZA" sz="1600" dirty="0">
                <a:latin typeface="+mj-lt"/>
              </a:rPr>
              <a:t>Coordinated partnership of stakeholders such NLSA, DSAC, CISCO,DBE MUNICIPALITY </a:t>
            </a:r>
            <a:r>
              <a:rPr lang="en-ZA" sz="1600" dirty="0" err="1">
                <a:latin typeface="+mj-lt"/>
              </a:rPr>
              <a:t>Mfolozi</a:t>
            </a:r>
            <a:r>
              <a:rPr lang="en-ZA" sz="1600" dirty="0">
                <a:latin typeface="+mj-lt"/>
              </a:rPr>
              <a:t> College and the Private Sector</a:t>
            </a:r>
          </a:p>
        </p:txBody>
      </p:sp>
      <p:sp>
        <p:nvSpPr>
          <p:cNvPr id="14" name="Rectangle 13">
            <a:extLst>
              <a:ext uri="{FF2B5EF4-FFF2-40B4-BE49-F238E27FC236}">
                <a16:creationId xmlns:a16="http://schemas.microsoft.com/office/drawing/2014/main" id="{B41BF6CF-E1B8-4EE2-9AE1-86A58DAFD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Tree>
    <p:extLst>
      <p:ext uri="{BB962C8B-B14F-4D97-AF65-F5344CB8AC3E}">
        <p14:creationId xmlns:p14="http://schemas.microsoft.com/office/powerpoint/2010/main" val="2044062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365B09-9F31-80EB-DB0C-7679E8744FD0}"/>
              </a:ext>
            </a:extLst>
          </p:cNvPr>
          <p:cNvSpPr>
            <a:spLocks noGrp="1"/>
          </p:cNvSpPr>
          <p:nvPr>
            <p:ph type="title"/>
          </p:nvPr>
        </p:nvSpPr>
        <p:spPr>
          <a:xfrm>
            <a:off x="1229032" y="365760"/>
            <a:ext cx="5997678" cy="1325562"/>
          </a:xfrm>
        </p:spPr>
        <p:txBody>
          <a:bodyPr>
            <a:normAutofit/>
          </a:bodyPr>
          <a:lstStyle/>
          <a:p>
            <a:r>
              <a:rPr lang="en-ZA" u="sng" dirty="0">
                <a:effectLst>
                  <a:outerShdw blurRad="38100" dist="38100" dir="2700000" algn="tl">
                    <a:srgbClr val="000000">
                      <a:alpha val="43137"/>
                    </a:srgbClr>
                  </a:outerShdw>
                </a:effectLst>
              </a:rPr>
              <a:t>Presentation Outline </a:t>
            </a:r>
          </a:p>
        </p:txBody>
      </p:sp>
      <p:sp>
        <p:nvSpPr>
          <p:cNvPr id="11" name="Rectangle 10">
            <a:extLst>
              <a:ext uri="{FF2B5EF4-FFF2-40B4-BE49-F238E27FC236}">
                <a16:creationId xmlns:a16="http://schemas.microsoft.com/office/drawing/2014/main" id="{60C2BF78-EE5B-49C7-ADD9-58CDBD13E3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
        <p:nvSpPr>
          <p:cNvPr id="5" name="Content Placeholder 4">
            <a:extLst>
              <a:ext uri="{FF2B5EF4-FFF2-40B4-BE49-F238E27FC236}">
                <a16:creationId xmlns:a16="http://schemas.microsoft.com/office/drawing/2014/main" id="{26DE2BCC-F5FF-DCDA-FE51-AB275C104C80}"/>
              </a:ext>
            </a:extLst>
          </p:cNvPr>
          <p:cNvSpPr>
            <a:spLocks noGrp="1"/>
          </p:cNvSpPr>
          <p:nvPr>
            <p:ph idx="1"/>
          </p:nvPr>
        </p:nvSpPr>
        <p:spPr>
          <a:xfrm>
            <a:off x="1211139" y="2005739"/>
            <a:ext cx="6015571" cy="4174398"/>
          </a:xfrm>
        </p:spPr>
        <p:txBody>
          <a:bodyPr>
            <a:normAutofit/>
          </a:bodyPr>
          <a:lstStyle/>
          <a:p>
            <a:r>
              <a:rPr lang="en-ZA" dirty="0"/>
              <a:t>Introduction</a:t>
            </a:r>
          </a:p>
          <a:p>
            <a:r>
              <a:rPr lang="en-ZA" dirty="0"/>
              <a:t>Problem Statement</a:t>
            </a:r>
          </a:p>
          <a:p>
            <a:r>
              <a:rPr lang="en-ZA" dirty="0"/>
              <a:t>Objectives of the study</a:t>
            </a:r>
          </a:p>
          <a:p>
            <a:r>
              <a:rPr lang="en-ZA" dirty="0"/>
              <a:t>Brief background on the digital literacy programme</a:t>
            </a:r>
          </a:p>
          <a:p>
            <a:r>
              <a:rPr lang="en-ZA" dirty="0"/>
              <a:t>Literature Review</a:t>
            </a:r>
          </a:p>
          <a:p>
            <a:r>
              <a:rPr lang="en-ZA" dirty="0"/>
              <a:t>Methodology and data collection </a:t>
            </a:r>
          </a:p>
          <a:p>
            <a:r>
              <a:rPr lang="en-ZA" dirty="0"/>
              <a:t>Research findings </a:t>
            </a:r>
          </a:p>
          <a:p>
            <a:r>
              <a:rPr lang="en-ZA" dirty="0"/>
              <a:t>Conclusion and Recommendation </a:t>
            </a:r>
          </a:p>
          <a:p>
            <a:endParaRPr lang="en-ZA" dirty="0"/>
          </a:p>
        </p:txBody>
      </p:sp>
      <p:pic>
        <p:nvPicPr>
          <p:cNvPr id="9" name="Picture 8">
            <a:extLst>
              <a:ext uri="{FF2B5EF4-FFF2-40B4-BE49-F238E27FC236}">
                <a16:creationId xmlns:a16="http://schemas.microsoft.com/office/drawing/2014/main" id="{46200001-88B8-F982-A516-76195BC7C3A1}"/>
              </a:ext>
            </a:extLst>
          </p:cNvPr>
          <p:cNvPicPr>
            <a:picLocks noChangeAspect="1"/>
          </p:cNvPicPr>
          <p:nvPr/>
        </p:nvPicPr>
        <p:blipFill>
          <a:blip r:embed="rId2"/>
          <a:srcRect l="12257" r="42451" b="-1"/>
          <a:stretch>
            <a:fillRect/>
          </a:stretch>
        </p:blipFill>
        <p:spPr>
          <a:xfrm>
            <a:off x="7538689" y="10"/>
            <a:ext cx="4653311" cy="6857990"/>
          </a:xfrm>
          <a:prstGeom prst="rect">
            <a:avLst/>
          </a:prstGeom>
        </p:spPr>
      </p:pic>
    </p:spTree>
    <p:extLst>
      <p:ext uri="{BB962C8B-B14F-4D97-AF65-F5344CB8AC3E}">
        <p14:creationId xmlns:p14="http://schemas.microsoft.com/office/powerpoint/2010/main" val="39947759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
        <p:nvSpPr>
          <p:cNvPr id="11" name="Rectangle 10">
            <a:extLst>
              <a:ext uri="{FF2B5EF4-FFF2-40B4-BE49-F238E27FC236}">
                <a16:creationId xmlns:a16="http://schemas.microsoft.com/office/drawing/2014/main" id="{7466C88B-B170-4C69-85D3-FD6AD975F9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4"/>
            <a:ext cx="4572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80FE256-DF37-4639-8CB7-2E2F1897AD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0"/>
            <a:ext cx="1083564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
        <p:nvSpPr>
          <p:cNvPr id="2" name="Title 1">
            <a:extLst>
              <a:ext uri="{FF2B5EF4-FFF2-40B4-BE49-F238E27FC236}">
                <a16:creationId xmlns:a16="http://schemas.microsoft.com/office/drawing/2014/main" id="{47F993F2-4562-882D-66BA-F2A8D151DC9F}"/>
              </a:ext>
            </a:extLst>
          </p:cNvPr>
          <p:cNvSpPr>
            <a:spLocks noGrp="1"/>
          </p:cNvSpPr>
          <p:nvPr>
            <p:ph type="title"/>
          </p:nvPr>
        </p:nvSpPr>
        <p:spPr>
          <a:xfrm>
            <a:off x="5522600" y="758952"/>
            <a:ext cx="5157591" cy="4041648"/>
          </a:xfrm>
        </p:spPr>
        <p:txBody>
          <a:bodyPr vert="horz" lIns="91440" tIns="45720" rIns="91440" bIns="45720" rtlCol="0" anchor="b">
            <a:normAutofit/>
          </a:bodyPr>
          <a:lstStyle/>
          <a:p>
            <a:pPr>
              <a:lnSpc>
                <a:spcPct val="85000"/>
              </a:lnSpc>
            </a:pPr>
            <a:r>
              <a:rPr lang="en-US" sz="6100">
                <a:solidFill>
                  <a:srgbClr val="FFFFFF"/>
                </a:solidFill>
              </a:rPr>
              <a:t>Stakeholders Model </a:t>
            </a:r>
          </a:p>
        </p:txBody>
      </p:sp>
      <p:sp useBgFill="1">
        <p:nvSpPr>
          <p:cNvPr id="15" name="Rectangle 14">
            <a:extLst>
              <a:ext uri="{FF2B5EF4-FFF2-40B4-BE49-F238E27FC236}">
                <a16:creationId xmlns:a16="http://schemas.microsoft.com/office/drawing/2014/main" id="{FDD1039A-772C-4213-A092-0D8A9EF4AC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2284" y="0"/>
            <a:ext cx="461996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diagram of a diagram&#10;&#10;AI-generated content may be incorrect.">
            <a:extLst>
              <a:ext uri="{FF2B5EF4-FFF2-40B4-BE49-F238E27FC236}">
                <a16:creationId xmlns:a16="http://schemas.microsoft.com/office/drawing/2014/main" id="{35EE7304-2C06-C6A5-3BD0-66E8AEA43B13}"/>
              </a:ext>
            </a:extLst>
          </p:cNvPr>
          <p:cNvPicPr>
            <a:picLocks noGrp="1" noChangeAspect="1"/>
          </p:cNvPicPr>
          <p:nvPr>
            <p:ph idx="1"/>
          </p:nvPr>
        </p:nvPicPr>
        <p:blipFill>
          <a:blip r:embed="rId2"/>
          <a:stretch>
            <a:fillRect/>
          </a:stretch>
        </p:blipFill>
        <p:spPr>
          <a:xfrm>
            <a:off x="902987" y="640315"/>
            <a:ext cx="3718563" cy="5570881"/>
          </a:xfrm>
          <a:prstGeom prst="rect">
            <a:avLst/>
          </a:prstGeom>
        </p:spPr>
      </p:pic>
      <p:sp>
        <p:nvSpPr>
          <p:cNvPr id="17" name="Rectangle 16">
            <a:extLst>
              <a:ext uri="{FF2B5EF4-FFF2-40B4-BE49-F238E27FC236}">
                <a16:creationId xmlns:a16="http://schemas.microsoft.com/office/drawing/2014/main" id="{0B39728D-66CA-4175-956D-FE26F32256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89916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05208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3D50B8-1D27-420D-BA4A-249914120C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
        <p:nvSpPr>
          <p:cNvPr id="2" name="Title 1">
            <a:extLst>
              <a:ext uri="{FF2B5EF4-FFF2-40B4-BE49-F238E27FC236}">
                <a16:creationId xmlns:a16="http://schemas.microsoft.com/office/drawing/2014/main" id="{209C265B-25E2-0090-867F-7210F5C57B4B}"/>
              </a:ext>
            </a:extLst>
          </p:cNvPr>
          <p:cNvSpPr>
            <a:spLocks noGrp="1"/>
          </p:cNvSpPr>
          <p:nvPr>
            <p:ph type="title"/>
          </p:nvPr>
        </p:nvSpPr>
        <p:spPr>
          <a:xfrm>
            <a:off x="7976956" y="758952"/>
            <a:ext cx="3129194" cy="4041648"/>
          </a:xfrm>
        </p:spPr>
        <p:txBody>
          <a:bodyPr vert="horz" lIns="91440" tIns="45720" rIns="91440" bIns="45720" rtlCol="0" anchor="b">
            <a:normAutofit/>
          </a:bodyPr>
          <a:lstStyle/>
          <a:p>
            <a:pPr>
              <a:lnSpc>
                <a:spcPct val="85000"/>
              </a:lnSpc>
            </a:pPr>
            <a:r>
              <a:rPr lang="en-US" sz="3800"/>
              <a:t>Recruitment </a:t>
            </a:r>
          </a:p>
        </p:txBody>
      </p:sp>
      <p:sp>
        <p:nvSpPr>
          <p:cNvPr id="12" name="Rectangle 11">
            <a:extLst>
              <a:ext uri="{FF2B5EF4-FFF2-40B4-BE49-F238E27FC236}">
                <a16:creationId xmlns:a16="http://schemas.microsoft.com/office/drawing/2014/main" id="{34B1F640-2AA4-407C-9C4F-B9E9B2A46A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1" y="0"/>
            <a:ext cx="3458292" cy="42062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2F019CD2-CBE3-6918-91EF-5E42D7F57479}"/>
              </a:ext>
            </a:extLst>
          </p:cNvPr>
          <p:cNvPicPr>
            <a:picLocks noGrp="1" noChangeAspect="1"/>
          </p:cNvPicPr>
          <p:nvPr>
            <p:ph idx="1"/>
          </p:nvPr>
        </p:nvPicPr>
        <p:blipFill>
          <a:blip r:embed="rId2"/>
          <a:stretch>
            <a:fillRect/>
          </a:stretch>
        </p:blipFill>
        <p:spPr>
          <a:xfrm>
            <a:off x="457201" y="0"/>
            <a:ext cx="3458292" cy="4206240"/>
          </a:xfrm>
          <a:prstGeom prst="rect">
            <a:avLst/>
          </a:prstGeom>
        </p:spPr>
      </p:pic>
      <p:sp>
        <p:nvSpPr>
          <p:cNvPr id="14" name="Rectangle 13">
            <a:extLst>
              <a:ext uri="{FF2B5EF4-FFF2-40B4-BE49-F238E27FC236}">
                <a16:creationId xmlns:a16="http://schemas.microsoft.com/office/drawing/2014/main" id="{F1441BE3-122D-4002-8F26-3F6D1A6CFA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6087" y="0"/>
            <a:ext cx="3409927" cy="26517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846920F-C5ED-470C-A694-E08D21112E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1" y="4367107"/>
            <a:ext cx="3458292" cy="249089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F25E996-9949-42CB-8D40-B6D296E99E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83011" y="2812627"/>
            <a:ext cx="3423003" cy="404537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832A190-878C-8AC1-B026-393DF1B8B6EF}"/>
              </a:ext>
            </a:extLst>
          </p:cNvPr>
          <p:cNvPicPr>
            <a:picLocks noChangeAspect="1"/>
          </p:cNvPicPr>
          <p:nvPr/>
        </p:nvPicPr>
        <p:blipFill>
          <a:blip r:embed="rId3"/>
          <a:stretch>
            <a:fillRect/>
          </a:stretch>
        </p:blipFill>
        <p:spPr>
          <a:xfrm>
            <a:off x="4083011" y="2812627"/>
            <a:ext cx="3423002" cy="4045373"/>
          </a:xfrm>
          <a:prstGeom prst="rect">
            <a:avLst/>
          </a:prstGeom>
        </p:spPr>
      </p:pic>
    </p:spTree>
    <p:extLst>
      <p:ext uri="{BB962C8B-B14F-4D97-AF65-F5344CB8AC3E}">
        <p14:creationId xmlns:p14="http://schemas.microsoft.com/office/powerpoint/2010/main" val="13220097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57B2B86-F4C0-BD6F-134B-1A7D47810D41}"/>
              </a:ext>
            </a:extLst>
          </p:cNvPr>
          <p:cNvPicPr>
            <a:picLocks noGrp="1" noChangeAspect="1"/>
          </p:cNvPicPr>
          <p:nvPr>
            <p:ph idx="1"/>
          </p:nvPr>
        </p:nvPicPr>
        <p:blipFill>
          <a:blip r:embed="rId2"/>
          <a:stretch>
            <a:fillRect/>
          </a:stretch>
        </p:blipFill>
        <p:spPr>
          <a:xfrm>
            <a:off x="0" y="0"/>
            <a:ext cx="4324350" cy="2883593"/>
          </a:xfrm>
          <a:prstGeom prst="rect">
            <a:avLst/>
          </a:prstGeom>
        </p:spPr>
      </p:pic>
      <p:pic>
        <p:nvPicPr>
          <p:cNvPr id="5" name="Picture 4">
            <a:extLst>
              <a:ext uri="{FF2B5EF4-FFF2-40B4-BE49-F238E27FC236}">
                <a16:creationId xmlns:a16="http://schemas.microsoft.com/office/drawing/2014/main" id="{131E55AD-BD8C-143B-19FE-903E92B865EE}"/>
              </a:ext>
            </a:extLst>
          </p:cNvPr>
          <p:cNvPicPr>
            <a:picLocks noChangeAspect="1"/>
          </p:cNvPicPr>
          <p:nvPr/>
        </p:nvPicPr>
        <p:blipFill>
          <a:blip r:embed="rId3"/>
          <a:stretch>
            <a:fillRect/>
          </a:stretch>
        </p:blipFill>
        <p:spPr>
          <a:xfrm>
            <a:off x="4324351" y="0"/>
            <a:ext cx="4838700" cy="2883593"/>
          </a:xfrm>
          <a:prstGeom prst="rect">
            <a:avLst/>
          </a:prstGeom>
        </p:spPr>
      </p:pic>
      <p:pic>
        <p:nvPicPr>
          <p:cNvPr id="6" name="Picture 5">
            <a:extLst>
              <a:ext uri="{FF2B5EF4-FFF2-40B4-BE49-F238E27FC236}">
                <a16:creationId xmlns:a16="http://schemas.microsoft.com/office/drawing/2014/main" id="{48EF3629-7F91-7903-D63B-03781F051C45}"/>
              </a:ext>
            </a:extLst>
          </p:cNvPr>
          <p:cNvPicPr>
            <a:picLocks noChangeAspect="1"/>
          </p:cNvPicPr>
          <p:nvPr/>
        </p:nvPicPr>
        <p:blipFill>
          <a:blip r:embed="rId4"/>
          <a:stretch>
            <a:fillRect/>
          </a:stretch>
        </p:blipFill>
        <p:spPr>
          <a:xfrm>
            <a:off x="8782377" y="0"/>
            <a:ext cx="2491650" cy="2883593"/>
          </a:xfrm>
          <a:prstGeom prst="rect">
            <a:avLst/>
          </a:prstGeom>
        </p:spPr>
      </p:pic>
      <p:pic>
        <p:nvPicPr>
          <p:cNvPr id="7" name="Picture 6">
            <a:extLst>
              <a:ext uri="{FF2B5EF4-FFF2-40B4-BE49-F238E27FC236}">
                <a16:creationId xmlns:a16="http://schemas.microsoft.com/office/drawing/2014/main" id="{72C1CA1C-8D6B-B8E1-7FD0-D43CEFE559E7}"/>
              </a:ext>
            </a:extLst>
          </p:cNvPr>
          <p:cNvPicPr>
            <a:picLocks noChangeAspect="1"/>
          </p:cNvPicPr>
          <p:nvPr/>
        </p:nvPicPr>
        <p:blipFill>
          <a:blip r:embed="rId5"/>
          <a:stretch>
            <a:fillRect/>
          </a:stretch>
        </p:blipFill>
        <p:spPr>
          <a:xfrm>
            <a:off x="0" y="2883592"/>
            <a:ext cx="3803903" cy="3974409"/>
          </a:xfrm>
          <a:prstGeom prst="rect">
            <a:avLst/>
          </a:prstGeom>
        </p:spPr>
      </p:pic>
      <p:pic>
        <p:nvPicPr>
          <p:cNvPr id="8" name="Picture 7">
            <a:extLst>
              <a:ext uri="{FF2B5EF4-FFF2-40B4-BE49-F238E27FC236}">
                <a16:creationId xmlns:a16="http://schemas.microsoft.com/office/drawing/2014/main" id="{3DD5C413-48FB-D630-352A-7E85180E8798}"/>
              </a:ext>
            </a:extLst>
          </p:cNvPr>
          <p:cNvPicPr>
            <a:picLocks noChangeAspect="1"/>
          </p:cNvPicPr>
          <p:nvPr/>
        </p:nvPicPr>
        <p:blipFill>
          <a:blip r:embed="rId6"/>
          <a:stretch>
            <a:fillRect/>
          </a:stretch>
        </p:blipFill>
        <p:spPr>
          <a:xfrm>
            <a:off x="3552826" y="2883593"/>
            <a:ext cx="3619499" cy="3866979"/>
          </a:xfrm>
          <a:prstGeom prst="rect">
            <a:avLst/>
          </a:prstGeom>
        </p:spPr>
      </p:pic>
      <p:pic>
        <p:nvPicPr>
          <p:cNvPr id="9" name="Picture 8">
            <a:extLst>
              <a:ext uri="{FF2B5EF4-FFF2-40B4-BE49-F238E27FC236}">
                <a16:creationId xmlns:a16="http://schemas.microsoft.com/office/drawing/2014/main" id="{ABF83E5E-FD76-EADE-12E4-03CB4DCFFCD4}"/>
              </a:ext>
            </a:extLst>
          </p:cNvPr>
          <p:cNvPicPr>
            <a:picLocks noChangeAspect="1"/>
          </p:cNvPicPr>
          <p:nvPr/>
        </p:nvPicPr>
        <p:blipFill>
          <a:blip r:embed="rId7"/>
          <a:stretch>
            <a:fillRect/>
          </a:stretch>
        </p:blipFill>
        <p:spPr>
          <a:xfrm>
            <a:off x="7172325" y="2883592"/>
            <a:ext cx="4101701" cy="3974407"/>
          </a:xfrm>
          <a:prstGeom prst="rect">
            <a:avLst/>
          </a:prstGeom>
        </p:spPr>
      </p:pic>
    </p:spTree>
    <p:extLst>
      <p:ext uri="{BB962C8B-B14F-4D97-AF65-F5344CB8AC3E}">
        <p14:creationId xmlns:p14="http://schemas.microsoft.com/office/powerpoint/2010/main" val="41487117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
        <p:nvSpPr>
          <p:cNvPr id="11" name="Rectangle 10">
            <a:extLst>
              <a:ext uri="{FF2B5EF4-FFF2-40B4-BE49-F238E27FC236}">
                <a16:creationId xmlns:a16="http://schemas.microsoft.com/office/drawing/2014/main" id="{7466C88B-B170-4C69-85D3-FD6AD975F9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4"/>
            <a:ext cx="4572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80FE256-DF37-4639-8CB7-2E2F1897AD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0"/>
            <a:ext cx="1083564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
        <p:nvSpPr>
          <p:cNvPr id="2" name="TextBox 1">
            <a:extLst>
              <a:ext uri="{FF2B5EF4-FFF2-40B4-BE49-F238E27FC236}">
                <a16:creationId xmlns:a16="http://schemas.microsoft.com/office/drawing/2014/main" id="{B54323BE-2165-EBD3-D47D-CC615248C683}"/>
              </a:ext>
            </a:extLst>
          </p:cNvPr>
          <p:cNvSpPr txBox="1"/>
          <p:nvPr/>
        </p:nvSpPr>
        <p:spPr>
          <a:xfrm>
            <a:off x="5522600" y="758952"/>
            <a:ext cx="5157591" cy="4041648"/>
          </a:xfrm>
          <a:prstGeom prst="rect">
            <a:avLst/>
          </a:prstGeom>
        </p:spPr>
        <p:txBody>
          <a:bodyPr vert="horz" lIns="91440" tIns="45720" rIns="91440" bIns="45720" rtlCol="0" anchor="b">
            <a:normAutofit/>
          </a:bodyPr>
          <a:lstStyle/>
          <a:p>
            <a:pPr defTabSz="914400">
              <a:lnSpc>
                <a:spcPct val="85000"/>
              </a:lnSpc>
              <a:spcBef>
                <a:spcPct val="0"/>
              </a:spcBef>
              <a:spcAft>
                <a:spcPts val="600"/>
              </a:spcAft>
            </a:pPr>
            <a:r>
              <a:rPr lang="en-US" sz="7200" spc="-50">
                <a:solidFill>
                  <a:srgbClr val="FFFFFF"/>
                </a:solidFill>
                <a:latin typeface="+mj-lt"/>
                <a:ea typeface="+mj-ea"/>
                <a:cs typeface="+mj-cs"/>
              </a:rPr>
              <a:t>Thank you </a:t>
            </a:r>
          </a:p>
        </p:txBody>
      </p:sp>
      <p:sp useBgFill="1">
        <p:nvSpPr>
          <p:cNvPr id="15" name="Rectangle 14">
            <a:extLst>
              <a:ext uri="{FF2B5EF4-FFF2-40B4-BE49-F238E27FC236}">
                <a16:creationId xmlns:a16="http://schemas.microsoft.com/office/drawing/2014/main" id="{FDD1039A-772C-4213-A092-0D8A9EF4AC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2284" y="0"/>
            <a:ext cx="461996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Handshake">
            <a:extLst>
              <a:ext uri="{FF2B5EF4-FFF2-40B4-BE49-F238E27FC236}">
                <a16:creationId xmlns:a16="http://schemas.microsoft.com/office/drawing/2014/main" id="{95C465FD-5067-DFB1-44AE-3816D62DA0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2987" y="1566474"/>
            <a:ext cx="3718563" cy="3718563"/>
          </a:xfrm>
          <a:prstGeom prst="rect">
            <a:avLst/>
          </a:prstGeom>
        </p:spPr>
      </p:pic>
      <p:sp>
        <p:nvSpPr>
          <p:cNvPr id="17" name="Rectangle 16">
            <a:extLst>
              <a:ext uri="{FF2B5EF4-FFF2-40B4-BE49-F238E27FC236}">
                <a16:creationId xmlns:a16="http://schemas.microsoft.com/office/drawing/2014/main" id="{0B39728D-66CA-4175-956D-FE26F32256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89916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790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iterate>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758EC8D-68D1-4138-B719-BE00C78AD1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 y="0"/>
            <a:ext cx="122072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14579E4-5B5F-42C9-B08F-A904C81B14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811"/>
            <a:ext cx="2556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82BD6B-1315-C4B0-3A63-6841A2D0C483}"/>
              </a:ext>
            </a:extLst>
          </p:cNvPr>
          <p:cNvSpPr>
            <a:spLocks noGrp="1"/>
          </p:cNvSpPr>
          <p:nvPr>
            <p:ph type="title"/>
          </p:nvPr>
        </p:nvSpPr>
        <p:spPr>
          <a:xfrm rot="16200000">
            <a:off x="-1322904" y="2514944"/>
            <a:ext cx="5054601" cy="1955108"/>
          </a:xfrm>
        </p:spPr>
        <p:txBody>
          <a:bodyPr anchor="b">
            <a:normAutofit/>
          </a:bodyPr>
          <a:lstStyle/>
          <a:p>
            <a:pPr algn="r"/>
            <a:r>
              <a:rPr lang="en-ZA" sz="4000" u="sng">
                <a:solidFill>
                  <a:srgbClr val="FFFFFF"/>
                </a:solidFill>
                <a:effectLst>
                  <a:outerShdw blurRad="38100" dist="38100" dir="2700000" algn="tl">
                    <a:srgbClr val="000000">
                      <a:alpha val="43137"/>
                    </a:srgbClr>
                  </a:outerShdw>
                </a:effectLst>
              </a:rPr>
              <a:t>Introduction </a:t>
            </a:r>
          </a:p>
        </p:txBody>
      </p:sp>
      <p:sp>
        <p:nvSpPr>
          <p:cNvPr id="3" name="Content Placeholder 2">
            <a:extLst>
              <a:ext uri="{FF2B5EF4-FFF2-40B4-BE49-F238E27FC236}">
                <a16:creationId xmlns:a16="http://schemas.microsoft.com/office/drawing/2014/main" id="{500118A6-3B86-CF39-7205-6769454D70C9}"/>
              </a:ext>
            </a:extLst>
          </p:cNvPr>
          <p:cNvSpPr>
            <a:spLocks noGrp="1"/>
          </p:cNvSpPr>
          <p:nvPr>
            <p:ph idx="1"/>
          </p:nvPr>
        </p:nvSpPr>
        <p:spPr>
          <a:xfrm>
            <a:off x="3102654" y="965199"/>
            <a:ext cx="6670520" cy="5207002"/>
          </a:xfrm>
          <a:noFill/>
        </p:spPr>
        <p:txBody>
          <a:bodyPr anchor="t">
            <a:normAutofit fontScale="92500" lnSpcReduction="10000"/>
          </a:bodyPr>
          <a:lstStyle/>
          <a:p>
            <a:pPr>
              <a:buFont typeface="Wingdings" panose="05000000000000000000" pitchFamily="2" charset="2"/>
              <a:buChar char="q"/>
            </a:pPr>
            <a:r>
              <a:rPr lang="en-ZA" sz="1900" dirty="0">
                <a:effectLst/>
                <a:latin typeface="+mj-lt"/>
                <a:ea typeface="Calibri" panose="020F0502020204030204" pitchFamily="34" charset="0"/>
              </a:rPr>
              <a:t>The Fourth (4</a:t>
            </a:r>
            <a:r>
              <a:rPr lang="en-ZA" sz="1900" baseline="30000" dirty="0">
                <a:effectLst/>
                <a:latin typeface="+mj-lt"/>
                <a:ea typeface="Calibri" panose="020F0502020204030204" pitchFamily="34" charset="0"/>
              </a:rPr>
              <a:t>th</a:t>
            </a:r>
            <a:r>
              <a:rPr lang="en-ZA" sz="1900" dirty="0">
                <a:effectLst/>
                <a:latin typeface="+mj-lt"/>
                <a:ea typeface="Calibri" panose="020F0502020204030204" pitchFamily="34" charset="0"/>
              </a:rPr>
              <a:t>) Industrial Revolution or Information age has brought about new technological advancement in terms of reading, writing and executing day to day challenges,</a:t>
            </a:r>
          </a:p>
          <a:p>
            <a:pPr>
              <a:buFont typeface="Wingdings" panose="05000000000000000000" pitchFamily="2" charset="2"/>
              <a:buChar char="q"/>
            </a:pPr>
            <a:r>
              <a:rPr lang="en-ZA" sz="1900" dirty="0">
                <a:effectLst/>
                <a:latin typeface="+mj-lt"/>
                <a:ea typeface="Calibri" panose="020F0502020204030204" pitchFamily="34" charset="0"/>
              </a:rPr>
              <a:t>Schools and Public Libraries are also compelled to move with speed towards the acquisition of digital literacy skills, as they are at the centre of learning and development.</a:t>
            </a:r>
          </a:p>
          <a:p>
            <a:pPr>
              <a:buFont typeface="Wingdings" panose="05000000000000000000" pitchFamily="2" charset="2"/>
              <a:buChar char="q"/>
            </a:pPr>
            <a:r>
              <a:rPr lang="en-ZA" sz="1900" dirty="0">
                <a:effectLst/>
                <a:latin typeface="+mj-lt"/>
                <a:ea typeface="Calibri" panose="020F0502020204030204" pitchFamily="34" charset="0"/>
              </a:rPr>
              <a:t>Libraries have traditionally been centres for learning and information, and in the 21st century, they play an important role in promoting digital literacy. </a:t>
            </a:r>
          </a:p>
          <a:p>
            <a:pPr>
              <a:buFont typeface="Wingdings" panose="05000000000000000000" pitchFamily="2" charset="2"/>
              <a:buChar char="q"/>
            </a:pPr>
            <a:r>
              <a:rPr lang="en-ZA" sz="1900" dirty="0">
                <a:effectLst/>
                <a:latin typeface="+mj-lt"/>
                <a:ea typeface="Calibri" panose="020F0502020204030204" pitchFamily="34" charset="0"/>
              </a:rPr>
              <a:t>research shows a lack of basic digital literacy skills among citizens (Sharma et al., 2016).</a:t>
            </a:r>
          </a:p>
          <a:p>
            <a:pPr>
              <a:buFont typeface="Wingdings" panose="05000000000000000000" pitchFamily="2" charset="2"/>
              <a:buChar char="q"/>
            </a:pPr>
            <a:r>
              <a:rPr lang="en-ZA" sz="1800" dirty="0"/>
              <a:t>United Nations (UNESCO)broadband commission for sustainable development set targets that by 2025, 60% of the youth and adults should have achieved at least a minimum level of proficiency in sustainable digital skills (Garrity,2020)</a:t>
            </a:r>
            <a:endParaRPr lang="en-US" sz="1800" dirty="0"/>
          </a:p>
          <a:p>
            <a:pPr marL="0" indent="0">
              <a:buNone/>
            </a:pPr>
            <a:endParaRPr lang="en-ZA" sz="1900" dirty="0">
              <a:latin typeface="+mj-lt"/>
            </a:endParaRPr>
          </a:p>
        </p:txBody>
      </p:sp>
      <p:sp>
        <p:nvSpPr>
          <p:cNvPr id="12" name="Rectangle 11">
            <a:extLst>
              <a:ext uri="{FF2B5EF4-FFF2-40B4-BE49-F238E27FC236}">
                <a16:creationId xmlns:a16="http://schemas.microsoft.com/office/drawing/2014/main" id="{B41BF6CF-E1B8-4EE2-9AE1-86A58DAFD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Tree>
    <p:extLst>
      <p:ext uri="{BB962C8B-B14F-4D97-AF65-F5344CB8AC3E}">
        <p14:creationId xmlns:p14="http://schemas.microsoft.com/office/powerpoint/2010/main" val="4059334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758EC8D-68D1-4138-B719-BE00C78AD1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 y="0"/>
            <a:ext cx="122072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14579E4-5B5F-42C9-B08F-A904C81B14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811"/>
            <a:ext cx="2556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3F7337D-2972-7C28-1A2D-34A231223BC4}"/>
              </a:ext>
            </a:extLst>
          </p:cNvPr>
          <p:cNvSpPr>
            <a:spLocks noGrp="1"/>
          </p:cNvSpPr>
          <p:nvPr>
            <p:ph type="title"/>
          </p:nvPr>
        </p:nvSpPr>
        <p:spPr>
          <a:xfrm rot="16200000">
            <a:off x="-1322904" y="2514944"/>
            <a:ext cx="5054601" cy="1955108"/>
          </a:xfrm>
        </p:spPr>
        <p:txBody>
          <a:bodyPr anchor="b">
            <a:normAutofit/>
          </a:bodyPr>
          <a:lstStyle/>
          <a:p>
            <a:pPr algn="r"/>
            <a:r>
              <a:rPr lang="en-ZA" sz="4000" u="sng">
                <a:solidFill>
                  <a:srgbClr val="FFFFFF"/>
                </a:solidFill>
                <a:effectLst>
                  <a:outerShdw blurRad="38100" dist="38100" dir="2700000" algn="tl">
                    <a:srgbClr val="000000">
                      <a:alpha val="43137"/>
                    </a:srgbClr>
                  </a:outerShdw>
                </a:effectLst>
              </a:rPr>
              <a:t>Introduction Continue </a:t>
            </a:r>
          </a:p>
        </p:txBody>
      </p:sp>
      <p:sp>
        <p:nvSpPr>
          <p:cNvPr id="3" name="Content Placeholder 2">
            <a:extLst>
              <a:ext uri="{FF2B5EF4-FFF2-40B4-BE49-F238E27FC236}">
                <a16:creationId xmlns:a16="http://schemas.microsoft.com/office/drawing/2014/main" id="{914C1417-1D17-D560-B544-1E99A58566AF}"/>
              </a:ext>
            </a:extLst>
          </p:cNvPr>
          <p:cNvSpPr>
            <a:spLocks noGrp="1"/>
          </p:cNvSpPr>
          <p:nvPr>
            <p:ph idx="1"/>
          </p:nvPr>
        </p:nvSpPr>
        <p:spPr>
          <a:xfrm>
            <a:off x="3102654" y="965199"/>
            <a:ext cx="6670520" cy="5207002"/>
          </a:xfrm>
          <a:noFill/>
        </p:spPr>
        <p:txBody>
          <a:bodyPr anchor="t">
            <a:normAutofit/>
          </a:bodyPr>
          <a:lstStyle/>
          <a:p>
            <a:pPr>
              <a:buFont typeface="Wingdings" panose="05000000000000000000" pitchFamily="2" charset="2"/>
              <a:buChar char="q"/>
            </a:pPr>
            <a:r>
              <a:rPr lang="en-ZA" sz="1700" dirty="0">
                <a:effectLst/>
                <a:latin typeface="+mj-lt"/>
                <a:ea typeface="Calibri" panose="020F0502020204030204" pitchFamily="34" charset="0"/>
              </a:rPr>
              <a:t>Continuous advancements in information and communication technologies (ICTs) have given birth to a digital era that requires men and women to acquire digital skills (Adedokun 2020).</a:t>
            </a:r>
          </a:p>
          <a:p>
            <a:pPr>
              <a:buFont typeface="Wingdings" panose="05000000000000000000" pitchFamily="2" charset="2"/>
              <a:buChar char="q"/>
            </a:pPr>
            <a:r>
              <a:rPr lang="en-ZA" sz="1700" dirty="0">
                <a:effectLst/>
                <a:latin typeface="+mj-lt"/>
                <a:ea typeface="Calibri" panose="020F0502020204030204" pitchFamily="34" charset="0"/>
              </a:rPr>
              <a:t>The study will serve as a baseline on how digital literacy skills should be offered in partnership with other accredited agencies</a:t>
            </a:r>
          </a:p>
          <a:p>
            <a:pPr>
              <a:spcAft>
                <a:spcPts val="800"/>
              </a:spcAft>
              <a:buFont typeface="Wingdings" panose="05000000000000000000" pitchFamily="2" charset="2"/>
              <a:buChar char="q"/>
            </a:pPr>
            <a:r>
              <a:rPr lang="en-ZA" sz="1700" dirty="0">
                <a:effectLst/>
                <a:latin typeface="+mj-lt"/>
                <a:ea typeface="Calibri" panose="020F0502020204030204" pitchFamily="34" charset="0"/>
              </a:rPr>
              <a:t>The study will offer practical recommendations on how the digital literacy programs can be offered working with the</a:t>
            </a:r>
            <a:r>
              <a:rPr lang="en-ZA" sz="1700" dirty="0">
                <a:latin typeface="+mj-lt"/>
                <a:ea typeface="Calibri" panose="020F0502020204030204" pitchFamily="34" charset="0"/>
              </a:rPr>
              <a:t> Youth and the school</a:t>
            </a:r>
            <a:endParaRPr lang="en-ZA" sz="1700" dirty="0">
              <a:effectLst/>
              <a:latin typeface="+mj-lt"/>
              <a:ea typeface="Calibri" panose="020F0502020204030204" pitchFamily="34" charset="0"/>
            </a:endParaRPr>
          </a:p>
          <a:p>
            <a:pPr>
              <a:spcAft>
                <a:spcPts val="800"/>
              </a:spcAft>
              <a:buFont typeface="Wingdings" panose="05000000000000000000" pitchFamily="2" charset="2"/>
              <a:buChar char="q"/>
            </a:pPr>
            <a:r>
              <a:rPr lang="en-ZA" sz="1700" dirty="0">
                <a:latin typeface="+mj-lt"/>
                <a:ea typeface="Calibri" panose="020F0502020204030204" pitchFamily="34" charset="0"/>
              </a:rPr>
              <a:t>The study will serve as a model for Public Libraries and Municipalities on how digital literary programmes can be facilitated</a:t>
            </a:r>
            <a:endParaRPr lang="en-ZA" sz="1700" dirty="0">
              <a:effectLst/>
              <a:latin typeface="+mj-lt"/>
              <a:ea typeface="Calibri" panose="020F0502020204030204" pitchFamily="34" charset="0"/>
            </a:endParaRPr>
          </a:p>
          <a:p>
            <a:pPr>
              <a:spcAft>
                <a:spcPts val="800"/>
              </a:spcAft>
              <a:buFont typeface="Wingdings" panose="05000000000000000000" pitchFamily="2" charset="2"/>
              <a:buChar char="q"/>
            </a:pPr>
            <a:r>
              <a:rPr lang="en-ZA" sz="1700" dirty="0">
                <a:effectLst/>
                <a:latin typeface="+mj-lt"/>
                <a:ea typeface="Calibri" panose="020F0502020204030204" pitchFamily="34" charset="0"/>
              </a:rPr>
              <a:t>This study will contribute to the body of knowledge of digital literacy, digital divide in semi-rural communities</a:t>
            </a:r>
            <a:endParaRPr lang="en-ZA" sz="1700" dirty="0">
              <a:effectLst/>
              <a:latin typeface="+mj-lt"/>
              <a:ea typeface="Calibri" panose="020F0502020204030204" pitchFamily="34" charset="0"/>
              <a:cs typeface="Times New Roman" panose="02020603050405020304" pitchFamily="18" charset="0"/>
            </a:endParaRPr>
          </a:p>
          <a:p>
            <a:endParaRPr lang="en-ZA" sz="1700" dirty="0"/>
          </a:p>
        </p:txBody>
      </p:sp>
      <p:sp>
        <p:nvSpPr>
          <p:cNvPr id="12" name="Rectangle 11">
            <a:extLst>
              <a:ext uri="{FF2B5EF4-FFF2-40B4-BE49-F238E27FC236}">
                <a16:creationId xmlns:a16="http://schemas.microsoft.com/office/drawing/2014/main" id="{B41BF6CF-E1B8-4EE2-9AE1-86A58DAFD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spTree>
    <p:extLst>
      <p:ext uri="{BB962C8B-B14F-4D97-AF65-F5344CB8AC3E}">
        <p14:creationId xmlns:p14="http://schemas.microsoft.com/office/powerpoint/2010/main" val="3592410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96BD45-618A-88A0-1F02-CB4BA34A7716}"/>
              </a:ext>
            </a:extLst>
          </p:cNvPr>
          <p:cNvSpPr>
            <a:spLocks noGrp="1"/>
          </p:cNvSpPr>
          <p:nvPr>
            <p:ph type="title"/>
          </p:nvPr>
        </p:nvSpPr>
        <p:spPr>
          <a:xfrm>
            <a:off x="566058" y="836023"/>
            <a:ext cx="2718788" cy="5183777"/>
          </a:xfrm>
        </p:spPr>
        <p:txBody>
          <a:bodyPr anchor="ctr">
            <a:normAutofit/>
          </a:bodyPr>
          <a:lstStyle/>
          <a:p>
            <a:r>
              <a:rPr lang="en-ZA" sz="3600" u="sng">
                <a:solidFill>
                  <a:srgbClr val="FFFFFF"/>
                </a:solidFill>
                <a:effectLst>
                  <a:outerShdw blurRad="38100" dist="38100" dir="2700000" algn="tl">
                    <a:srgbClr val="000000">
                      <a:alpha val="43137"/>
                    </a:srgbClr>
                  </a:outerShdw>
                </a:effectLst>
              </a:rPr>
              <a:t>PROBLEM STAMENT</a:t>
            </a:r>
          </a:p>
        </p:txBody>
      </p:sp>
      <p:sp>
        <p:nvSpPr>
          <p:cNvPr id="11" name="Rectangle 10">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graphicFrame>
        <p:nvGraphicFramePr>
          <p:cNvPr id="5" name="Content Placeholder 2">
            <a:extLst>
              <a:ext uri="{FF2B5EF4-FFF2-40B4-BE49-F238E27FC236}">
                <a16:creationId xmlns:a16="http://schemas.microsoft.com/office/drawing/2014/main" id="{A46E845D-4AC6-78F9-541E-91261CD46B01}"/>
              </a:ext>
            </a:extLst>
          </p:cNvPr>
          <p:cNvGraphicFramePr>
            <a:graphicFrameLocks noGrp="1"/>
          </p:cNvGraphicFramePr>
          <p:nvPr>
            <p:ph idx="1"/>
            <p:extLst>
              <p:ext uri="{D42A27DB-BD31-4B8C-83A1-F6EECF244321}">
                <p14:modId xmlns:p14="http://schemas.microsoft.com/office/powerpoint/2010/main" val="3173708137"/>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01865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1367F0-FD66-0FBA-F366-6FE843A0C259}"/>
              </a:ext>
            </a:extLst>
          </p:cNvPr>
          <p:cNvSpPr>
            <a:spLocks noGrp="1"/>
          </p:cNvSpPr>
          <p:nvPr>
            <p:ph type="title"/>
          </p:nvPr>
        </p:nvSpPr>
        <p:spPr>
          <a:xfrm>
            <a:off x="566058" y="836023"/>
            <a:ext cx="2718788" cy="5183777"/>
          </a:xfrm>
        </p:spPr>
        <p:txBody>
          <a:bodyPr anchor="ctr">
            <a:normAutofit/>
          </a:bodyPr>
          <a:lstStyle/>
          <a:p>
            <a:r>
              <a:rPr lang="en-ZA" sz="3600" u="sng">
                <a:solidFill>
                  <a:srgbClr val="FFFFFF"/>
                </a:solidFill>
                <a:effectLst>
                  <a:outerShdw blurRad="38100" dist="38100" dir="2700000" algn="tl">
                    <a:srgbClr val="000000">
                      <a:alpha val="43137"/>
                    </a:srgbClr>
                  </a:outerShdw>
                </a:effectLst>
              </a:rPr>
              <a:t> Objectives of the Study</a:t>
            </a:r>
          </a:p>
        </p:txBody>
      </p:sp>
      <p:sp>
        <p:nvSpPr>
          <p:cNvPr id="11" name="Rectangle 10">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graphicFrame>
        <p:nvGraphicFramePr>
          <p:cNvPr id="5" name="Content Placeholder 2">
            <a:extLst>
              <a:ext uri="{FF2B5EF4-FFF2-40B4-BE49-F238E27FC236}">
                <a16:creationId xmlns:a16="http://schemas.microsoft.com/office/drawing/2014/main" id="{20BEBB37-89FA-B50A-5170-AE5FEE69E4DC}"/>
              </a:ext>
            </a:extLst>
          </p:cNvPr>
          <p:cNvGraphicFramePr>
            <a:graphicFrameLocks noGrp="1"/>
          </p:cNvGraphicFramePr>
          <p:nvPr>
            <p:ph idx="1"/>
            <p:extLst>
              <p:ext uri="{D42A27DB-BD31-4B8C-83A1-F6EECF244321}">
                <p14:modId xmlns:p14="http://schemas.microsoft.com/office/powerpoint/2010/main" val="2312902940"/>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5441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DF78AE-3D88-049C-7A20-B249AE4E9D5A}"/>
              </a:ext>
            </a:extLst>
          </p:cNvPr>
          <p:cNvSpPr>
            <a:spLocks noGrp="1"/>
          </p:cNvSpPr>
          <p:nvPr>
            <p:ph type="title"/>
          </p:nvPr>
        </p:nvSpPr>
        <p:spPr>
          <a:xfrm>
            <a:off x="566058" y="836023"/>
            <a:ext cx="2718788" cy="5183777"/>
          </a:xfrm>
        </p:spPr>
        <p:txBody>
          <a:bodyPr anchor="ctr">
            <a:normAutofit/>
          </a:bodyPr>
          <a:lstStyle/>
          <a:p>
            <a:r>
              <a:rPr lang="en-ZA" sz="3300" u="sng">
                <a:solidFill>
                  <a:srgbClr val="FFFFFF"/>
                </a:solidFill>
                <a:effectLst>
                  <a:outerShdw blurRad="38100" dist="38100" dir="2700000" algn="tl">
                    <a:srgbClr val="000000">
                      <a:alpha val="43137"/>
                    </a:srgbClr>
                  </a:outerShdw>
                </a:effectLst>
              </a:rPr>
              <a:t>Brief background on digital literacy programme in Mandeni Municipality</a:t>
            </a:r>
          </a:p>
        </p:txBody>
      </p:sp>
      <p:sp>
        <p:nvSpPr>
          <p:cNvPr id="11" name="Rectangle 10">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graphicFrame>
        <p:nvGraphicFramePr>
          <p:cNvPr id="5" name="Content Placeholder 2">
            <a:extLst>
              <a:ext uri="{FF2B5EF4-FFF2-40B4-BE49-F238E27FC236}">
                <a16:creationId xmlns:a16="http://schemas.microsoft.com/office/drawing/2014/main" id="{E1F322C8-57DA-6B14-AC32-5820931CB195}"/>
              </a:ext>
            </a:extLst>
          </p:cNvPr>
          <p:cNvGraphicFramePr>
            <a:graphicFrameLocks noGrp="1"/>
          </p:cNvGraphicFramePr>
          <p:nvPr>
            <p:ph idx="1"/>
            <p:extLst>
              <p:ext uri="{D42A27DB-BD31-4B8C-83A1-F6EECF244321}">
                <p14:modId xmlns:p14="http://schemas.microsoft.com/office/powerpoint/2010/main" val="2721272064"/>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6466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FE05965-7D3C-54B8-8ED5-5FE189095DB6}"/>
              </a:ext>
            </a:extLst>
          </p:cNvPr>
          <p:cNvSpPr>
            <a:spLocks noGrp="1"/>
          </p:cNvSpPr>
          <p:nvPr>
            <p:ph type="title"/>
          </p:nvPr>
        </p:nvSpPr>
        <p:spPr>
          <a:xfrm>
            <a:off x="566058" y="836023"/>
            <a:ext cx="2718788" cy="5183777"/>
          </a:xfrm>
        </p:spPr>
        <p:txBody>
          <a:bodyPr anchor="ctr">
            <a:normAutofit/>
          </a:bodyPr>
          <a:lstStyle/>
          <a:p>
            <a:r>
              <a:rPr lang="en-GB" sz="3600" u="sng">
                <a:solidFill>
                  <a:srgbClr val="FFFFFF"/>
                </a:solidFill>
                <a:effectLst>
                  <a:outerShdw blurRad="38100" dist="38100" dir="2700000" algn="tl">
                    <a:srgbClr val="000000">
                      <a:alpha val="43137"/>
                    </a:srgbClr>
                  </a:outerShdw>
                </a:effectLst>
              </a:rPr>
              <a:t>Brief Background Continues</a:t>
            </a:r>
            <a:endParaRPr lang="en-ZA" sz="3600" u="sng">
              <a:solidFill>
                <a:srgbClr val="FFFFFF"/>
              </a:solidFill>
              <a:effectLst>
                <a:outerShdw blurRad="38100" dist="38100" dir="2700000" algn="tl">
                  <a:srgbClr val="000000">
                    <a:alpha val="43137"/>
                  </a:srgbClr>
                </a:outerShdw>
              </a:effectLst>
            </a:endParaRPr>
          </a:p>
        </p:txBody>
      </p:sp>
      <p:sp>
        <p:nvSpPr>
          <p:cNvPr id="11" name="Rectangle 10">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graphicFrame>
        <p:nvGraphicFramePr>
          <p:cNvPr id="5" name="Content Placeholder 2">
            <a:extLst>
              <a:ext uri="{FF2B5EF4-FFF2-40B4-BE49-F238E27FC236}">
                <a16:creationId xmlns:a16="http://schemas.microsoft.com/office/drawing/2014/main" id="{1F706D61-213A-7B2C-B626-1DEB6E8ACD5D}"/>
              </a:ext>
            </a:extLst>
          </p:cNvPr>
          <p:cNvGraphicFramePr>
            <a:graphicFrameLocks noGrp="1"/>
          </p:cNvGraphicFramePr>
          <p:nvPr>
            <p:ph idx="1"/>
            <p:extLst>
              <p:ext uri="{D42A27DB-BD31-4B8C-83A1-F6EECF244321}">
                <p14:modId xmlns:p14="http://schemas.microsoft.com/office/powerpoint/2010/main" val="1837550345"/>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1720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F02F0C-62DD-F21E-5C39-521FCA08D438}"/>
              </a:ext>
            </a:extLst>
          </p:cNvPr>
          <p:cNvSpPr>
            <a:spLocks noGrp="1"/>
          </p:cNvSpPr>
          <p:nvPr>
            <p:ph type="title"/>
          </p:nvPr>
        </p:nvSpPr>
        <p:spPr>
          <a:xfrm>
            <a:off x="566058" y="836023"/>
            <a:ext cx="2718788" cy="5183777"/>
          </a:xfrm>
        </p:spPr>
        <p:txBody>
          <a:bodyPr anchor="ctr">
            <a:normAutofit/>
          </a:bodyPr>
          <a:lstStyle/>
          <a:p>
            <a:r>
              <a:rPr lang="en-GB" sz="3600" u="sng">
                <a:solidFill>
                  <a:srgbClr val="FFFFFF"/>
                </a:solidFill>
                <a:effectLst>
                  <a:outerShdw blurRad="38100" dist="38100" dir="2700000" algn="tl">
                    <a:srgbClr val="000000">
                      <a:alpha val="43137"/>
                    </a:srgbClr>
                  </a:outerShdw>
                </a:effectLst>
              </a:rPr>
              <a:t>Brief background Continues </a:t>
            </a:r>
            <a:endParaRPr lang="en-ZA" sz="3600" u="sng">
              <a:solidFill>
                <a:srgbClr val="FFFFFF"/>
              </a:solidFill>
              <a:effectLst>
                <a:outerShdw blurRad="38100" dist="38100" dir="2700000" algn="tl">
                  <a:srgbClr val="000000">
                    <a:alpha val="43137"/>
                  </a:srgbClr>
                </a:outerShdw>
              </a:effectLst>
            </a:endParaRPr>
          </a:p>
        </p:txBody>
      </p:sp>
      <p:sp>
        <p:nvSpPr>
          <p:cNvPr id="11" name="Rectangle 10">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graphicFrame>
        <p:nvGraphicFramePr>
          <p:cNvPr id="5" name="Content Placeholder 2">
            <a:extLst>
              <a:ext uri="{FF2B5EF4-FFF2-40B4-BE49-F238E27FC236}">
                <a16:creationId xmlns:a16="http://schemas.microsoft.com/office/drawing/2014/main" id="{EBF0069D-1DE0-634E-6D1E-894588CCAA5C}"/>
              </a:ext>
            </a:extLst>
          </p:cNvPr>
          <p:cNvGraphicFramePr>
            <a:graphicFrameLocks noGrp="1"/>
          </p:cNvGraphicFramePr>
          <p:nvPr>
            <p:ph idx="1"/>
            <p:extLst>
              <p:ext uri="{D42A27DB-BD31-4B8C-83A1-F6EECF244321}">
                <p14:modId xmlns:p14="http://schemas.microsoft.com/office/powerpoint/2010/main" val="1993850730"/>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1721212"/>
      </p:ext>
    </p:extLst>
  </p:cSld>
  <p:clrMapOvr>
    <a:masterClrMapping/>
  </p:clrMapOvr>
</p:sld>
</file>

<file path=ppt/theme/theme1.xml><?xml version="1.0" encoding="utf-8"?>
<a:theme xmlns:a="http://schemas.openxmlformats.org/drawingml/2006/main" name="View">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TM03457515[[fn=View]]</Template>
  <TotalTime>2583</TotalTime>
  <Words>1991</Words>
  <Application>Microsoft Office PowerPoint</Application>
  <PresentationFormat>Widescreen</PresentationFormat>
  <Paragraphs>136</Paragraphs>
  <Slides>23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ADLaM Display</vt:lpstr>
      <vt:lpstr>Arial</vt:lpstr>
      <vt:lpstr>Calibri</vt:lpstr>
      <vt:lpstr>Century Schoolbook</vt:lpstr>
      <vt:lpstr>Symbol</vt:lpstr>
      <vt:lpstr>Wingdings</vt:lpstr>
      <vt:lpstr>Wingdings 2</vt:lpstr>
      <vt:lpstr>View</vt:lpstr>
      <vt:lpstr>PowerPoint Presentation</vt:lpstr>
      <vt:lpstr>Presentation Outline </vt:lpstr>
      <vt:lpstr>Introduction </vt:lpstr>
      <vt:lpstr>Introduction Continue </vt:lpstr>
      <vt:lpstr>PROBLEM STAMENT</vt:lpstr>
      <vt:lpstr> Objectives of the Study</vt:lpstr>
      <vt:lpstr>Brief background on digital literacy programme in Mandeni Municipality</vt:lpstr>
      <vt:lpstr>Brief Background Continues</vt:lpstr>
      <vt:lpstr>Brief background Continues </vt:lpstr>
      <vt:lpstr>Literature review</vt:lpstr>
      <vt:lpstr> Literature Reviev Conti </vt:lpstr>
      <vt:lpstr>Literature Review Conti</vt:lpstr>
      <vt:lpstr>Research Method Data collection </vt:lpstr>
      <vt:lpstr>Research Method Data collection Continues </vt:lpstr>
      <vt:lpstr> DATA ANALYSIS </vt:lpstr>
      <vt:lpstr> Challenges</vt:lpstr>
      <vt:lpstr>Contribution of Programmes in improving digital literacy</vt:lpstr>
      <vt:lpstr>Contribution of Programme in improving digital literacy</vt:lpstr>
      <vt:lpstr> Recommendations and Conclusion</vt:lpstr>
      <vt:lpstr>Stakeholders Model </vt:lpstr>
      <vt:lpstr>Recruitment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Mawande Dlamini</dc:creator>
  <cp:lastModifiedBy>Lindelani Dhlodhlo</cp:lastModifiedBy>
  <cp:revision>10</cp:revision>
  <dcterms:created xsi:type="dcterms:W3CDTF">2025-05-19T22:04:21Z</dcterms:created>
  <dcterms:modified xsi:type="dcterms:W3CDTF">2025-05-22T07:20:02Z</dcterms:modified>
</cp:coreProperties>
</file>