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82" r:id="rId5"/>
    <p:sldId id="259" r:id="rId6"/>
    <p:sldId id="260" r:id="rId7"/>
    <p:sldId id="262" r:id="rId8"/>
    <p:sldId id="263" r:id="rId9"/>
    <p:sldId id="264" r:id="rId10"/>
    <p:sldId id="265" r:id="rId11"/>
    <p:sldId id="266" r:id="rId12"/>
    <p:sldId id="267" r:id="rId13"/>
    <p:sldId id="278" r:id="rId14"/>
    <p:sldId id="268" r:id="rId15"/>
    <p:sldId id="269" r:id="rId16"/>
    <p:sldId id="279" r:id="rId17"/>
    <p:sldId id="270" r:id="rId18"/>
    <p:sldId id="271" r:id="rId19"/>
    <p:sldId id="280" r:id="rId20"/>
    <p:sldId id="272" r:id="rId21"/>
    <p:sldId id="281" r:id="rId22"/>
    <p:sldId id="273" r:id="rId23"/>
    <p:sldId id="274" r:id="rId24"/>
    <p:sldId id="275" r:id="rId25"/>
    <p:sldId id="276" r:id="rId26"/>
    <p:sldId id="283" r:id="rId27"/>
    <p:sldId id="277"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71" d="100"/>
          <a:sy n="71" d="100"/>
        </p:scale>
        <p:origin x="69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Familarity with AI reading tools</c:v>
                </c:pt>
              </c:strCache>
            </c:strRef>
          </c:tx>
          <c:explosion val="78"/>
          <c:dPt>
            <c:idx val="0"/>
            <c:bubble3D val="0"/>
            <c:spPr>
              <a:solidFill>
                <a:schemeClr val="accent1"/>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1-D108-4EE7-9646-0F8826EAA02A}"/>
              </c:ext>
            </c:extLst>
          </c:dPt>
          <c:dPt>
            <c:idx val="1"/>
            <c:bubble3D val="0"/>
            <c:spPr>
              <a:solidFill>
                <a:schemeClr val="accent2"/>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3-D108-4EE7-9646-0F8826EAA02A}"/>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Sheet1!$A$2:$A$3</c:f>
              <c:strCache>
                <c:ptCount val="2"/>
                <c:pt idx="0">
                  <c:v>Yes</c:v>
                </c:pt>
                <c:pt idx="1">
                  <c:v>No</c:v>
                </c:pt>
              </c:strCache>
            </c:strRef>
          </c:cat>
          <c:val>
            <c:numRef>
              <c:f>Sheet1!$B$2:$B$3</c:f>
              <c:numCache>
                <c:formatCode>0%</c:formatCode>
                <c:ptCount val="2"/>
                <c:pt idx="0">
                  <c:v>0.9</c:v>
                </c:pt>
                <c:pt idx="1">
                  <c:v>0.1</c:v>
                </c:pt>
              </c:numCache>
            </c:numRef>
          </c:val>
          <c:extLst>
            <c:ext xmlns:c16="http://schemas.microsoft.com/office/drawing/2014/chart" uri="{C3380CC4-5D6E-409C-BE32-E72D297353CC}">
              <c16:uniqueId val="{00000004-D108-4EE7-9646-0F8826EAA02A}"/>
            </c:ext>
          </c:extLst>
        </c:ser>
        <c:dLbls>
          <c:dLblPos val="ctr"/>
          <c:showLegendKey val="0"/>
          <c:showVal val="0"/>
          <c:showCatName val="0"/>
          <c:showSerName val="0"/>
          <c:showPercent val="1"/>
          <c:showBubbleSize val="0"/>
          <c:showLeaderLines val="1"/>
        </c:dLbls>
      </c:pie3D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a:t>Use of AI for reading comprehension</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Sales</c:v>
                </c:pt>
              </c:strCache>
            </c:strRef>
          </c:tx>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5DA7-4D89-93B8-4DDAAA0F5897}"/>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5DA7-4D89-93B8-4DDAAA0F5897}"/>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Sheet1!$A$2:$A$3</c:f>
              <c:strCache>
                <c:ptCount val="2"/>
                <c:pt idx="0">
                  <c:v>Yes</c:v>
                </c:pt>
                <c:pt idx="1">
                  <c:v>No</c:v>
                </c:pt>
              </c:strCache>
            </c:strRef>
          </c:cat>
          <c:val>
            <c:numRef>
              <c:f>Sheet1!$B$2:$B$3</c:f>
              <c:numCache>
                <c:formatCode>0%</c:formatCode>
                <c:ptCount val="2"/>
                <c:pt idx="0">
                  <c:v>0.9</c:v>
                </c:pt>
                <c:pt idx="1">
                  <c:v>0.1</c:v>
                </c:pt>
              </c:numCache>
            </c:numRef>
          </c:val>
          <c:extLst>
            <c:ext xmlns:c16="http://schemas.microsoft.com/office/drawing/2014/chart" uri="{C3380CC4-5D6E-409C-BE32-E72D297353CC}">
              <c16:uniqueId val="{00000004-5DA7-4D89-93B8-4DDAAA0F5897}"/>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percentStacked"/>
        <c:varyColors val="0"/>
        <c:ser>
          <c:idx val="0"/>
          <c:order val="0"/>
          <c:tx>
            <c:strRef>
              <c:f>Sheet1!$B$1</c:f>
              <c:strCache>
                <c:ptCount val="1"/>
                <c:pt idx="0">
                  <c:v>Device type</c:v>
                </c:pt>
              </c:strCache>
            </c:strRef>
          </c:tx>
          <c:spPr>
            <a:solidFill>
              <a:schemeClr val="accent1"/>
            </a:solidFill>
            <a:ln>
              <a:noFill/>
            </a:ln>
            <a:effectLst/>
          </c:spPr>
          <c:invertIfNegative val="0"/>
          <c:cat>
            <c:strRef>
              <c:f>Sheet1!$A$2:$A$4</c:f>
              <c:strCache>
                <c:ptCount val="3"/>
                <c:pt idx="0">
                  <c:v>Smartphone</c:v>
                </c:pt>
                <c:pt idx="1">
                  <c:v>Laptop/ computer</c:v>
                </c:pt>
                <c:pt idx="2">
                  <c:v>Tablet </c:v>
                </c:pt>
              </c:strCache>
            </c:strRef>
          </c:cat>
          <c:val>
            <c:numRef>
              <c:f>Sheet1!$B$2:$B$4</c:f>
              <c:numCache>
                <c:formatCode>0%</c:formatCode>
                <c:ptCount val="3"/>
                <c:pt idx="0">
                  <c:v>0.8</c:v>
                </c:pt>
                <c:pt idx="1">
                  <c:v>0.2</c:v>
                </c:pt>
                <c:pt idx="2">
                  <c:v>0</c:v>
                </c:pt>
              </c:numCache>
            </c:numRef>
          </c:val>
          <c:extLst>
            <c:ext xmlns:c16="http://schemas.microsoft.com/office/drawing/2014/chart" uri="{C3380CC4-5D6E-409C-BE32-E72D297353CC}">
              <c16:uniqueId val="{00000000-EF2A-4E1A-8181-77DB6638D00C}"/>
            </c:ext>
          </c:extLst>
        </c:ser>
        <c:dLbls>
          <c:showLegendKey val="0"/>
          <c:showVal val="0"/>
          <c:showCatName val="0"/>
          <c:showSerName val="0"/>
          <c:showPercent val="0"/>
          <c:showBubbleSize val="0"/>
        </c:dLbls>
        <c:gapWidth val="150"/>
        <c:overlap val="100"/>
        <c:axId val="1843178400"/>
        <c:axId val="1096208480"/>
      </c:barChart>
      <c:catAx>
        <c:axId val="1843178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96208480"/>
        <c:crosses val="autoZero"/>
        <c:auto val="1"/>
        <c:lblAlgn val="ctr"/>
        <c:lblOffset val="100"/>
        <c:noMultiLvlLbl val="0"/>
      </c:catAx>
      <c:valAx>
        <c:axId val="109620848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431784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a:t>Has the use of AI tools enhenced reading comprehension</a:t>
            </a:r>
          </a:p>
        </c:rich>
      </c:tx>
      <c:overlay val="0"/>
      <c:spPr>
        <a:noFill/>
        <a:ln>
          <a:noFill/>
        </a:ln>
        <a:effectLst/>
      </c:spPr>
      <c:txPr>
        <a:bodyPr rot="0" spcFirstLastPara="1" vertOverflow="ellipsis" vert="horz" wrap="square" anchor="ctr" anchorCtr="1"/>
        <a:lstStyle/>
        <a:p>
          <a:pPr>
            <a:defRPr sz="1600" b="1" i="0" u="none" strike="noStrike"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improvement on reading comprehension</c:v>
                </c:pt>
              </c:strCache>
            </c:strRef>
          </c:tx>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solidFill>
                <a:schemeClr val="tx1"/>
              </a:solidFill>
            </a:ln>
            <a:effectLst/>
          </c:spPr>
          <c:invertIfNegative val="0"/>
          <c:cat>
            <c:strRef>
              <c:f>Sheet1!$A$2:$A$5</c:f>
              <c:strCache>
                <c:ptCount val="4"/>
                <c:pt idx="0">
                  <c:v>Yes, significanttly </c:v>
                </c:pt>
                <c:pt idx="1">
                  <c:v>Yes,slightly</c:v>
                </c:pt>
                <c:pt idx="2">
                  <c:v>No,not really</c:v>
                </c:pt>
                <c:pt idx="3">
                  <c:v>No, not at all</c:v>
                </c:pt>
              </c:strCache>
            </c:strRef>
          </c:cat>
          <c:val>
            <c:numRef>
              <c:f>Sheet1!$B$2:$B$5</c:f>
              <c:numCache>
                <c:formatCode>General</c:formatCode>
                <c:ptCount val="4"/>
                <c:pt idx="0">
                  <c:v>0.45</c:v>
                </c:pt>
                <c:pt idx="1">
                  <c:v>0.35</c:v>
                </c:pt>
                <c:pt idx="2">
                  <c:v>0.15</c:v>
                </c:pt>
                <c:pt idx="3">
                  <c:v>0.05</c:v>
                </c:pt>
              </c:numCache>
            </c:numRef>
          </c:val>
          <c:extLst>
            <c:ext xmlns:c16="http://schemas.microsoft.com/office/drawing/2014/chart" uri="{C3380CC4-5D6E-409C-BE32-E72D297353CC}">
              <c16:uniqueId val="{00000000-C6A2-40E0-866D-D1D3B4F64D00}"/>
            </c:ext>
          </c:extLst>
        </c:ser>
        <c:dLbls>
          <c:showLegendKey val="0"/>
          <c:showVal val="0"/>
          <c:showCatName val="0"/>
          <c:showSerName val="0"/>
          <c:showPercent val="0"/>
          <c:showBubbleSize val="0"/>
        </c:dLbls>
        <c:gapWidth val="0"/>
        <c:axId val="555494864"/>
        <c:axId val="1093346752"/>
      </c:barChart>
      <c:catAx>
        <c:axId val="555494864"/>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baseline="0">
                <a:solidFill>
                  <a:schemeClr val="lt1">
                    <a:lumMod val="95000"/>
                  </a:schemeClr>
                </a:solidFill>
                <a:latin typeface="+mn-lt"/>
                <a:ea typeface="+mn-ea"/>
                <a:cs typeface="+mn-cs"/>
              </a:defRPr>
            </a:pPr>
            <a:endParaRPr lang="en-US"/>
          </a:p>
        </c:txPr>
        <c:crossAx val="1093346752"/>
        <c:crosses val="autoZero"/>
        <c:auto val="1"/>
        <c:lblAlgn val="ctr"/>
        <c:lblOffset val="100"/>
        <c:noMultiLvlLbl val="0"/>
      </c:catAx>
      <c:valAx>
        <c:axId val="1093346752"/>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baseline="0">
                <a:solidFill>
                  <a:schemeClr val="lt1">
                    <a:lumMod val="95000"/>
                  </a:schemeClr>
                </a:solidFill>
                <a:latin typeface="+mn-lt"/>
                <a:ea typeface="+mn-ea"/>
                <a:cs typeface="+mn-cs"/>
              </a:defRPr>
            </a:pPr>
            <a:endParaRPr lang="en-US"/>
          </a:p>
        </c:txPr>
        <c:crossAx val="5554948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Challenges using AI tools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A69-417D-8DBD-782BEB1134F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A69-417D-8DBD-782BEB1134FC}"/>
              </c:ext>
            </c:extLst>
          </c:dPt>
          <c:cat>
            <c:strRef>
              <c:f>Sheet1!$A$2:$A$3</c:f>
              <c:strCache>
                <c:ptCount val="2"/>
                <c:pt idx="0">
                  <c:v>Yes</c:v>
                </c:pt>
                <c:pt idx="1">
                  <c:v>No</c:v>
                </c:pt>
              </c:strCache>
            </c:strRef>
          </c:cat>
          <c:val>
            <c:numRef>
              <c:f>Sheet1!$B$2:$B$3</c:f>
              <c:numCache>
                <c:formatCode>General</c:formatCode>
                <c:ptCount val="2"/>
                <c:pt idx="0" formatCode="0%">
                  <c:v>0.6</c:v>
                </c:pt>
                <c:pt idx="1">
                  <c:v>3.2</c:v>
                </c:pt>
              </c:numCache>
            </c:numRef>
          </c:val>
          <c:extLst>
            <c:ext xmlns:c16="http://schemas.microsoft.com/office/drawing/2014/chart" uri="{C3380CC4-5D6E-409C-BE32-E72D297353CC}">
              <c16:uniqueId val="{00000004-5A69-417D-8DBD-782BEB1134FC}"/>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accent1">
        <a:lumMod val="50000"/>
      </a:schemeClr>
    </a:soli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70">
  <cs:axisTitle>
    <cs:lnRef idx="0"/>
    <cs:fillRef idx="0"/>
    <cs:effectRef idx="0"/>
    <cs:fontRef idx="minor">
      <a:schemeClr val="lt1">
        <a:lumMod val="95000"/>
      </a:schemeClr>
    </cs:fontRef>
    <cs:defRPr sz="900"/>
  </cs:axisTitle>
  <cs:category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9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cs:chartArea>
  <cs:dataLabel>
    <cs:lnRef idx="0"/>
    <cs:fillRef idx="0"/>
    <cs:effectRef idx="0"/>
    <cs:fontRef idx="minor">
      <a:schemeClr val="lt1">
        <a:lumMod val="9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lt1"/>
    </cs:fontRef>
    <cs:spPr>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ln>
        <a:solidFill>
          <a:schemeClr val="tx1"/>
        </a:solidFill>
      </a:ln>
    </cs:spPr>
  </cs:dataPoint>
  <cs:dataPoint3D>
    <cs:lnRef idx="0"/>
    <cs:fillRef idx="0">
      <cs:styleClr val="auto"/>
    </cs:fillRef>
    <cs:effectRef idx="0"/>
    <cs:fontRef idx="minor">
      <a:schemeClr val="lt1"/>
    </cs:fontRef>
    <cs:spPr>
      <a:solidFill>
        <a:schemeClr val="phClr"/>
      </a:solidFill>
    </cs:spPr>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fillRef idx="0">
      <cs:styleClr val="auto"/>
    </cs:fillRef>
    <cs:effectRef idx="0"/>
    <cs:fontRef idx="minor">
      <a:schemeClr val="lt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lt1"/>
    </cs:fontRef>
    <cs:spPr>
      <a:ln w="28575" cap="rnd">
        <a:solidFill>
          <a:schemeClr val="phClr"/>
        </a:solidFill>
        <a:round/>
      </a:ln>
    </cs:spPr>
  </cs:dataPointWireframe>
  <cs:dataTable>
    <cs:lnRef idx="0"/>
    <cs:fillRef idx="0"/>
    <cs:effectRef idx="0"/>
    <cs:fontRef idx="minor">
      <a:schemeClr val="lt1">
        <a:lumMod val="95000"/>
      </a:schemeClr>
    </cs:fontRef>
    <cs:spPr>
      <a:ln w="9525">
        <a:solidFill>
          <a:schemeClr val="lt1">
            <a:lumMod val="95000"/>
            <a:alpha val="54000"/>
          </a:schemeClr>
        </a:solidFill>
      </a:ln>
    </cs:spPr>
    <cs:defRPr sz="9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10000"/>
            <a:lumOff val="1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95000"/>
      </a:schemeClr>
    </cs:fontRef>
    <cs:defRPr sz="9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900"/>
  </cs:seriesAxis>
  <cs:seriesLine>
    <cs:lnRef idx="0"/>
    <cs:fillRef idx="0"/>
    <cs:effectRef idx="0"/>
    <cs:fontRef idx="minor">
      <a:schemeClr val="lt1"/>
    </cs:fontRef>
    <cs:spPr>
      <a:ln w="9525" cap="flat">
        <a:solidFill>
          <a:srgbClr val="D9D9D9"/>
        </a:solidFill>
        <a:round/>
      </a:ln>
    </cs:spPr>
  </cs:seriesLine>
  <cs:title>
    <cs:lnRef idx="0"/>
    <cs:fillRef idx="0"/>
    <cs:effectRef idx="0"/>
    <cs:fontRef idx="minor">
      <a:schemeClr val="lt1">
        <a:lumMod val="95000"/>
      </a:schemeClr>
    </cs:fontRef>
    <cs:defRPr sz="1600" b="1" spc="10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prstDash val="sysDash"/>
      </a:ln>
    </cs:spPr>
  </cs:trendline>
  <cs:trendlineLabel>
    <cs:lnRef idx="0"/>
    <cs:fillRef idx="0"/>
    <cs:effectRef idx="0"/>
    <cs:fontRef idx="minor">
      <a:schemeClr val="lt1">
        <a:lumMod val="95000"/>
      </a:schemeClr>
    </cs:fontRef>
    <cs:defRPr sz="9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95000"/>
      </a:schemeClr>
    </cs:fontRef>
    <cs:defRPr sz="9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rawing1.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1.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119116-3E49-47A3-A562-F3EC111B5CC4}" type="doc">
      <dgm:prSet loTypeId="urn:microsoft.com/office/officeart/2005/8/layout/vList2" loCatId="list" qsTypeId="urn:microsoft.com/office/officeart/2005/8/quickstyle/simple5" qsCatId="simple" csTypeId="urn:microsoft.com/office/officeart/2005/8/colors/colorful5" csCatId="colorful" phldr="1"/>
      <dgm:spPr/>
      <dgm:t>
        <a:bodyPr/>
        <a:lstStyle/>
        <a:p>
          <a:endParaRPr lang="en-ZA"/>
        </a:p>
      </dgm:t>
    </dgm:pt>
    <dgm:pt modelId="{521C1712-97B2-4C91-A1E9-2A198A705E9B}">
      <dgm:prSet phldrT="[Text]"/>
      <dgm:spPr/>
      <dgm:t>
        <a:bodyPr/>
        <a:lstStyle/>
        <a:p>
          <a:r>
            <a:rPr lang="en-ZA" dirty="0"/>
            <a:t>A significant proportion of South African children and youth struggle with reading comprehension. In 2021</a:t>
          </a:r>
          <a:r>
            <a:rPr lang="en-ZA"/>
            <a:t>, 80% </a:t>
          </a:r>
          <a:r>
            <a:rPr lang="en-ZA" dirty="0"/>
            <a:t>of Grade 4 learners could not read for meaning in any language, highlighting a national literacy crisis .SANTS private higher education institution.(2024)</a:t>
          </a:r>
        </a:p>
        <a:p>
          <a:r>
            <a:rPr lang="en-ZA" dirty="0"/>
            <a:t>The emerging of AI tools among students has become an issue in higher learning institutions </a:t>
          </a:r>
        </a:p>
      </dgm:t>
    </dgm:pt>
    <dgm:pt modelId="{6EB34E2B-C13F-4CFD-BE39-5C6649F5AA59}" type="parTrans" cxnId="{84433CB6-DDD7-4908-9716-F2F9F27DEF3F}">
      <dgm:prSet/>
      <dgm:spPr/>
      <dgm:t>
        <a:bodyPr/>
        <a:lstStyle/>
        <a:p>
          <a:endParaRPr lang="en-ZA"/>
        </a:p>
      </dgm:t>
    </dgm:pt>
    <dgm:pt modelId="{0DDBF25B-5DC5-492D-B3CB-7FC01D3BB1B1}" type="sibTrans" cxnId="{84433CB6-DDD7-4908-9716-F2F9F27DEF3F}">
      <dgm:prSet/>
      <dgm:spPr/>
      <dgm:t>
        <a:bodyPr/>
        <a:lstStyle/>
        <a:p>
          <a:endParaRPr lang="en-ZA"/>
        </a:p>
      </dgm:t>
    </dgm:pt>
    <dgm:pt modelId="{58D57D97-1D72-40A7-98A7-0F269F09249E}">
      <dgm:prSet phldrT="[Text]"/>
      <dgm:spPr/>
      <dgm:t>
        <a:bodyPr/>
        <a:lstStyle/>
        <a:p>
          <a:r>
            <a:rPr lang="en-ZA" dirty="0"/>
            <a:t>In an era where artificial intelligence (AI) tools are increasingly integrated into educational practices, their potential to enhance reading comprehension skills among the youth remains underexplored in many South African communities.</a:t>
          </a:r>
        </a:p>
      </dgm:t>
    </dgm:pt>
    <dgm:pt modelId="{D2A9F05A-2622-48FE-90CA-F4868356BE6B}" type="parTrans" cxnId="{A71661F1-2E13-4050-B8AC-B8286C491FCC}">
      <dgm:prSet/>
      <dgm:spPr/>
      <dgm:t>
        <a:bodyPr/>
        <a:lstStyle/>
        <a:p>
          <a:endParaRPr lang="en-ZA"/>
        </a:p>
      </dgm:t>
    </dgm:pt>
    <dgm:pt modelId="{C2DAA43F-E984-4F68-9E9C-8295A3C9E04E}" type="sibTrans" cxnId="{A71661F1-2E13-4050-B8AC-B8286C491FCC}">
      <dgm:prSet/>
      <dgm:spPr/>
      <dgm:t>
        <a:bodyPr/>
        <a:lstStyle/>
        <a:p>
          <a:endParaRPr lang="en-ZA"/>
        </a:p>
      </dgm:t>
    </dgm:pt>
    <dgm:pt modelId="{72EDA7DD-D80D-4DAE-BA23-5DF02FB6B775}">
      <dgm:prSet phldrT="[Text]"/>
      <dgm:spPr/>
      <dgm:t>
        <a:bodyPr/>
        <a:lstStyle/>
        <a:p>
          <a:r>
            <a:rPr lang="en-ZA" dirty="0"/>
            <a:t>While global trends show that AI-driven applications can support personalized learning and improve comprehension ability, there is limited research on how these technologies are being adopted and utilized in township settings such as Township A and Township B.</a:t>
          </a:r>
        </a:p>
      </dgm:t>
    </dgm:pt>
    <dgm:pt modelId="{4EC72243-E992-44F8-880E-151F9E5D907A}" type="parTrans" cxnId="{B3FD226B-FF90-496B-85BE-6362B583AC14}">
      <dgm:prSet/>
      <dgm:spPr/>
      <dgm:t>
        <a:bodyPr/>
        <a:lstStyle/>
        <a:p>
          <a:endParaRPr lang="en-ZA"/>
        </a:p>
      </dgm:t>
    </dgm:pt>
    <dgm:pt modelId="{4CEE5F0E-0D24-4D24-B993-D3FFEB8278A1}" type="sibTrans" cxnId="{B3FD226B-FF90-496B-85BE-6362B583AC14}">
      <dgm:prSet/>
      <dgm:spPr/>
      <dgm:t>
        <a:bodyPr/>
        <a:lstStyle/>
        <a:p>
          <a:endParaRPr lang="en-ZA"/>
        </a:p>
      </dgm:t>
    </dgm:pt>
    <dgm:pt modelId="{C9563EA6-E4F4-4DCE-850C-95E943615880}">
      <dgm:prSet phldrT="[Text]"/>
      <dgm:spPr/>
      <dgm:t>
        <a:bodyPr/>
        <a:lstStyle/>
        <a:p>
          <a:r>
            <a:rPr lang="en-ZA" dirty="0"/>
            <a:t>The lack of data on youth awareness, usage patterns, and the actual impact of AI on reading comprehension presents a gap that needs to be addressed.</a:t>
          </a:r>
        </a:p>
      </dgm:t>
    </dgm:pt>
    <dgm:pt modelId="{2C493CDF-E00D-4977-B2F6-EAE28973D8E7}" type="parTrans" cxnId="{1A04B337-FD10-467A-AB27-13E70FDE32CF}">
      <dgm:prSet/>
      <dgm:spPr/>
      <dgm:t>
        <a:bodyPr/>
        <a:lstStyle/>
        <a:p>
          <a:endParaRPr lang="en-ZA"/>
        </a:p>
      </dgm:t>
    </dgm:pt>
    <dgm:pt modelId="{C829CB40-B638-4D56-B85C-BC9FBF652AAA}" type="sibTrans" cxnId="{1A04B337-FD10-467A-AB27-13E70FDE32CF}">
      <dgm:prSet/>
      <dgm:spPr/>
      <dgm:t>
        <a:bodyPr/>
        <a:lstStyle/>
        <a:p>
          <a:endParaRPr lang="en-ZA"/>
        </a:p>
      </dgm:t>
    </dgm:pt>
    <dgm:pt modelId="{F3647B4D-E6ED-4C33-80BD-6DDB6C73CAEC}" type="pres">
      <dgm:prSet presAssocID="{90119116-3E49-47A3-A562-F3EC111B5CC4}" presName="linear" presStyleCnt="0">
        <dgm:presLayoutVars>
          <dgm:animLvl val="lvl"/>
          <dgm:resizeHandles val="exact"/>
        </dgm:presLayoutVars>
      </dgm:prSet>
      <dgm:spPr/>
    </dgm:pt>
    <dgm:pt modelId="{95C71968-AC8E-4DA1-9D76-D5DEC12FA0F9}" type="pres">
      <dgm:prSet presAssocID="{521C1712-97B2-4C91-A1E9-2A198A705E9B}" presName="parentText" presStyleLbl="node1" presStyleIdx="0" presStyleCnt="2">
        <dgm:presLayoutVars>
          <dgm:chMax val="0"/>
          <dgm:bulletEnabled val="1"/>
        </dgm:presLayoutVars>
      </dgm:prSet>
      <dgm:spPr/>
    </dgm:pt>
    <dgm:pt modelId="{B305EC7F-94C7-4A43-A10C-B07645F322AE}" type="pres">
      <dgm:prSet presAssocID="{521C1712-97B2-4C91-A1E9-2A198A705E9B}" presName="childText" presStyleLbl="revTx" presStyleIdx="0" presStyleCnt="2">
        <dgm:presLayoutVars>
          <dgm:bulletEnabled val="1"/>
        </dgm:presLayoutVars>
      </dgm:prSet>
      <dgm:spPr/>
    </dgm:pt>
    <dgm:pt modelId="{E90B4A97-B485-49A0-8944-CAA8BE5E3B5C}" type="pres">
      <dgm:prSet presAssocID="{72EDA7DD-D80D-4DAE-BA23-5DF02FB6B775}" presName="parentText" presStyleLbl="node1" presStyleIdx="1" presStyleCnt="2">
        <dgm:presLayoutVars>
          <dgm:chMax val="0"/>
          <dgm:bulletEnabled val="1"/>
        </dgm:presLayoutVars>
      </dgm:prSet>
      <dgm:spPr/>
    </dgm:pt>
    <dgm:pt modelId="{3D7DFDD2-F5A2-4E46-9653-23DE4F7F6E9E}" type="pres">
      <dgm:prSet presAssocID="{72EDA7DD-D80D-4DAE-BA23-5DF02FB6B775}" presName="childText" presStyleLbl="revTx" presStyleIdx="1" presStyleCnt="2" custScaleY="168615" custLinFactNeighborX="18856" custLinFactNeighborY="9428">
        <dgm:presLayoutVars>
          <dgm:bulletEnabled val="1"/>
        </dgm:presLayoutVars>
      </dgm:prSet>
      <dgm:spPr/>
    </dgm:pt>
  </dgm:ptLst>
  <dgm:cxnLst>
    <dgm:cxn modelId="{665B212D-429F-43AF-8707-DABB72553CA4}" type="presOf" srcId="{C9563EA6-E4F4-4DCE-850C-95E943615880}" destId="{3D7DFDD2-F5A2-4E46-9653-23DE4F7F6E9E}" srcOrd="0" destOrd="0" presId="urn:microsoft.com/office/officeart/2005/8/layout/vList2"/>
    <dgm:cxn modelId="{1A04B337-FD10-467A-AB27-13E70FDE32CF}" srcId="{72EDA7DD-D80D-4DAE-BA23-5DF02FB6B775}" destId="{C9563EA6-E4F4-4DCE-850C-95E943615880}" srcOrd="0" destOrd="0" parTransId="{2C493CDF-E00D-4977-B2F6-EAE28973D8E7}" sibTransId="{C829CB40-B638-4D56-B85C-BC9FBF652AAA}"/>
    <dgm:cxn modelId="{419D2A43-9137-4C32-959E-48BA4B5B1A6B}" type="presOf" srcId="{90119116-3E49-47A3-A562-F3EC111B5CC4}" destId="{F3647B4D-E6ED-4C33-80BD-6DDB6C73CAEC}" srcOrd="0" destOrd="0" presId="urn:microsoft.com/office/officeart/2005/8/layout/vList2"/>
    <dgm:cxn modelId="{B3FD226B-FF90-496B-85BE-6362B583AC14}" srcId="{90119116-3E49-47A3-A562-F3EC111B5CC4}" destId="{72EDA7DD-D80D-4DAE-BA23-5DF02FB6B775}" srcOrd="1" destOrd="0" parTransId="{4EC72243-E992-44F8-880E-151F9E5D907A}" sibTransId="{4CEE5F0E-0D24-4D24-B993-D3FFEB8278A1}"/>
    <dgm:cxn modelId="{4BBE8770-4E9C-43FC-AD74-44B5D7C5C2FA}" type="presOf" srcId="{521C1712-97B2-4C91-A1E9-2A198A705E9B}" destId="{95C71968-AC8E-4DA1-9D76-D5DEC12FA0F9}" srcOrd="0" destOrd="0" presId="urn:microsoft.com/office/officeart/2005/8/layout/vList2"/>
    <dgm:cxn modelId="{84433CB6-DDD7-4908-9716-F2F9F27DEF3F}" srcId="{90119116-3E49-47A3-A562-F3EC111B5CC4}" destId="{521C1712-97B2-4C91-A1E9-2A198A705E9B}" srcOrd="0" destOrd="0" parTransId="{6EB34E2B-C13F-4CFD-BE39-5C6649F5AA59}" sibTransId="{0DDBF25B-5DC5-492D-B3CB-7FC01D3BB1B1}"/>
    <dgm:cxn modelId="{E08B56C6-2EB1-4EC7-96A9-CA8EDC83F37F}" type="presOf" srcId="{72EDA7DD-D80D-4DAE-BA23-5DF02FB6B775}" destId="{E90B4A97-B485-49A0-8944-CAA8BE5E3B5C}" srcOrd="0" destOrd="0" presId="urn:microsoft.com/office/officeart/2005/8/layout/vList2"/>
    <dgm:cxn modelId="{FF374BD3-F502-4467-8862-21514D13A955}" type="presOf" srcId="{58D57D97-1D72-40A7-98A7-0F269F09249E}" destId="{B305EC7F-94C7-4A43-A10C-B07645F322AE}" srcOrd="0" destOrd="0" presId="urn:microsoft.com/office/officeart/2005/8/layout/vList2"/>
    <dgm:cxn modelId="{A71661F1-2E13-4050-B8AC-B8286C491FCC}" srcId="{521C1712-97B2-4C91-A1E9-2A198A705E9B}" destId="{58D57D97-1D72-40A7-98A7-0F269F09249E}" srcOrd="0" destOrd="0" parTransId="{D2A9F05A-2622-48FE-90CA-F4868356BE6B}" sibTransId="{C2DAA43F-E984-4F68-9E9C-8295A3C9E04E}"/>
    <dgm:cxn modelId="{77D9589E-5B39-47FB-B00E-42293A9981CB}" type="presParOf" srcId="{F3647B4D-E6ED-4C33-80BD-6DDB6C73CAEC}" destId="{95C71968-AC8E-4DA1-9D76-D5DEC12FA0F9}" srcOrd="0" destOrd="0" presId="urn:microsoft.com/office/officeart/2005/8/layout/vList2"/>
    <dgm:cxn modelId="{21B9AD18-3E0D-4595-B29D-D51A46519A7E}" type="presParOf" srcId="{F3647B4D-E6ED-4C33-80BD-6DDB6C73CAEC}" destId="{B305EC7F-94C7-4A43-A10C-B07645F322AE}" srcOrd="1" destOrd="0" presId="urn:microsoft.com/office/officeart/2005/8/layout/vList2"/>
    <dgm:cxn modelId="{227603ED-77C3-42F1-80A1-F00ACCFC6070}" type="presParOf" srcId="{F3647B4D-E6ED-4C33-80BD-6DDB6C73CAEC}" destId="{E90B4A97-B485-49A0-8944-CAA8BE5E3B5C}" srcOrd="2" destOrd="0" presId="urn:microsoft.com/office/officeart/2005/8/layout/vList2"/>
    <dgm:cxn modelId="{ED3B3F75-AB03-4395-A594-A12068B2F0C3}" type="presParOf" srcId="{F3647B4D-E6ED-4C33-80BD-6DDB6C73CAEC}" destId="{3D7DFDD2-F5A2-4E46-9653-23DE4F7F6E9E}"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BA696AE-A91C-465E-B37A-86E32CB44647}" type="doc">
      <dgm:prSet loTypeId="urn:microsoft.com/office/officeart/2005/8/layout/vList2" loCatId="list" qsTypeId="urn:microsoft.com/office/officeart/2005/8/quickstyle/simple5" qsCatId="simple" csTypeId="urn:microsoft.com/office/officeart/2005/8/colors/colorful5" csCatId="colorful" phldr="1"/>
      <dgm:spPr/>
      <dgm:t>
        <a:bodyPr/>
        <a:lstStyle/>
        <a:p>
          <a:endParaRPr lang="en-ZA"/>
        </a:p>
      </dgm:t>
    </dgm:pt>
    <dgm:pt modelId="{C5A81026-B35E-465F-9B09-6DEB54D837C7}">
      <dgm:prSet/>
      <dgm:spPr/>
      <dgm:t>
        <a:bodyPr/>
        <a:lstStyle/>
        <a:p>
          <a:r>
            <a:rPr lang="en-ZA" b="1" dirty="0"/>
            <a:t>Research paradigm</a:t>
          </a:r>
          <a:r>
            <a:rPr lang="en-ZA" dirty="0"/>
            <a:t>: Positivism research paradigm</a:t>
          </a:r>
        </a:p>
      </dgm:t>
    </dgm:pt>
    <dgm:pt modelId="{F7BDD64C-5A54-41F3-8229-30760D2297F1}" type="parTrans" cxnId="{FBFB26B7-2D9B-492B-AAD2-18FE273111C6}">
      <dgm:prSet/>
      <dgm:spPr/>
      <dgm:t>
        <a:bodyPr/>
        <a:lstStyle/>
        <a:p>
          <a:endParaRPr lang="en-ZA"/>
        </a:p>
      </dgm:t>
    </dgm:pt>
    <dgm:pt modelId="{CD68FB4A-F402-4A38-99D7-581CDF595FEE}" type="sibTrans" cxnId="{FBFB26B7-2D9B-492B-AAD2-18FE273111C6}">
      <dgm:prSet/>
      <dgm:spPr/>
      <dgm:t>
        <a:bodyPr/>
        <a:lstStyle/>
        <a:p>
          <a:endParaRPr lang="en-ZA"/>
        </a:p>
      </dgm:t>
    </dgm:pt>
    <dgm:pt modelId="{29E30E96-1E03-4354-9B0E-075F3E78A155}">
      <dgm:prSet/>
      <dgm:spPr/>
      <dgm:t>
        <a:bodyPr/>
        <a:lstStyle/>
        <a:p>
          <a:r>
            <a:rPr lang="en-ZA" b="1" dirty="0"/>
            <a:t>Research approach: </a:t>
          </a:r>
          <a:r>
            <a:rPr lang="en-ZA" b="0" dirty="0"/>
            <a:t>Quantitative research approach</a:t>
          </a:r>
          <a:endParaRPr lang="en-ZA" dirty="0"/>
        </a:p>
      </dgm:t>
    </dgm:pt>
    <dgm:pt modelId="{6971AAA3-6882-401A-B5F4-68EB30280FA3}" type="parTrans" cxnId="{678A384F-D16B-4FE1-9A0E-B015F7867B2E}">
      <dgm:prSet/>
      <dgm:spPr/>
      <dgm:t>
        <a:bodyPr/>
        <a:lstStyle/>
        <a:p>
          <a:endParaRPr lang="en-ZA"/>
        </a:p>
      </dgm:t>
    </dgm:pt>
    <dgm:pt modelId="{387A9D30-4103-425A-B90D-73F353896D06}" type="sibTrans" cxnId="{678A384F-D16B-4FE1-9A0E-B015F7867B2E}">
      <dgm:prSet/>
      <dgm:spPr/>
      <dgm:t>
        <a:bodyPr/>
        <a:lstStyle/>
        <a:p>
          <a:endParaRPr lang="en-ZA"/>
        </a:p>
      </dgm:t>
    </dgm:pt>
    <dgm:pt modelId="{045F95AC-35B7-45E3-85DC-5F61214788F9}">
      <dgm:prSet/>
      <dgm:spPr/>
      <dgm:t>
        <a:bodyPr/>
        <a:lstStyle/>
        <a:p>
          <a:r>
            <a:rPr lang="en-ZA" b="1" dirty="0"/>
            <a:t>Research </a:t>
          </a:r>
          <a:r>
            <a:rPr lang="en-ZA" b="0" dirty="0"/>
            <a:t>Design</a:t>
          </a:r>
          <a:r>
            <a:rPr lang="en-ZA" dirty="0"/>
            <a:t>: Surveys</a:t>
          </a:r>
        </a:p>
      </dgm:t>
    </dgm:pt>
    <dgm:pt modelId="{E2E25BD9-6479-48EC-A66F-ADFCE62596B4}" type="parTrans" cxnId="{4940C78B-7DFF-4AE4-BAA5-9D71822E3313}">
      <dgm:prSet/>
      <dgm:spPr/>
      <dgm:t>
        <a:bodyPr/>
        <a:lstStyle/>
        <a:p>
          <a:endParaRPr lang="en-ZA"/>
        </a:p>
      </dgm:t>
    </dgm:pt>
    <dgm:pt modelId="{658AF82B-A294-410D-92AE-86C6EAABDB58}" type="sibTrans" cxnId="{4940C78B-7DFF-4AE4-BAA5-9D71822E3313}">
      <dgm:prSet/>
      <dgm:spPr/>
      <dgm:t>
        <a:bodyPr/>
        <a:lstStyle/>
        <a:p>
          <a:endParaRPr lang="en-ZA"/>
        </a:p>
      </dgm:t>
    </dgm:pt>
    <dgm:pt modelId="{4D4D0EB3-2C01-4D75-BB8E-56C59D1774DC}">
      <dgm:prSet/>
      <dgm:spPr/>
      <dgm:t>
        <a:bodyPr/>
        <a:lstStyle/>
        <a:p>
          <a:r>
            <a:rPr lang="en-ZA" b="1" dirty="0"/>
            <a:t>Research instrument</a:t>
          </a:r>
          <a:r>
            <a:rPr lang="en-ZA" dirty="0"/>
            <a:t>: Structured questionnaires</a:t>
          </a:r>
        </a:p>
      </dgm:t>
    </dgm:pt>
    <dgm:pt modelId="{7D8F9A30-DC84-40EF-B9C2-9F0DF256C24F}" type="parTrans" cxnId="{E52D5940-B2A3-4375-A9C4-8046EBF1B5FE}">
      <dgm:prSet/>
      <dgm:spPr/>
      <dgm:t>
        <a:bodyPr/>
        <a:lstStyle/>
        <a:p>
          <a:endParaRPr lang="en-ZA"/>
        </a:p>
      </dgm:t>
    </dgm:pt>
    <dgm:pt modelId="{47BE54CA-E1C7-4833-A38B-A2E588A45BBA}" type="sibTrans" cxnId="{E52D5940-B2A3-4375-A9C4-8046EBF1B5FE}">
      <dgm:prSet/>
      <dgm:spPr/>
      <dgm:t>
        <a:bodyPr/>
        <a:lstStyle/>
        <a:p>
          <a:endParaRPr lang="en-ZA"/>
        </a:p>
      </dgm:t>
    </dgm:pt>
    <dgm:pt modelId="{98770C76-25C9-42D8-B1D4-DDF77D7A6D3E}">
      <dgm:prSet/>
      <dgm:spPr/>
      <dgm:t>
        <a:bodyPr/>
        <a:lstStyle/>
        <a:p>
          <a:r>
            <a:rPr lang="en-ZA" b="1" dirty="0"/>
            <a:t>Study population and sample</a:t>
          </a:r>
          <a:r>
            <a:rPr lang="en-ZA" dirty="0"/>
            <a:t>: 20 youth around the proposed townships</a:t>
          </a:r>
        </a:p>
      </dgm:t>
    </dgm:pt>
    <dgm:pt modelId="{DABF0408-E43B-4547-B74A-4AC9C8EFB1E3}" type="parTrans" cxnId="{39B789A9-B029-404F-BBFF-2C1A8D84064B}">
      <dgm:prSet/>
      <dgm:spPr/>
      <dgm:t>
        <a:bodyPr/>
        <a:lstStyle/>
        <a:p>
          <a:endParaRPr lang="en-ZA"/>
        </a:p>
      </dgm:t>
    </dgm:pt>
    <dgm:pt modelId="{6F1489EA-5CB9-4B32-BB46-1F208F804B66}" type="sibTrans" cxnId="{39B789A9-B029-404F-BBFF-2C1A8D84064B}">
      <dgm:prSet/>
      <dgm:spPr/>
      <dgm:t>
        <a:bodyPr/>
        <a:lstStyle/>
        <a:p>
          <a:endParaRPr lang="en-ZA"/>
        </a:p>
      </dgm:t>
    </dgm:pt>
    <dgm:pt modelId="{772CBA38-C317-4E8F-80C1-5D27DE8FCAF8}">
      <dgm:prSet/>
      <dgm:spPr/>
      <dgm:t>
        <a:bodyPr/>
        <a:lstStyle/>
        <a:p>
          <a:r>
            <a:rPr lang="en-ZA" b="1" dirty="0"/>
            <a:t>Sampling technique</a:t>
          </a:r>
          <a:r>
            <a:rPr lang="en-ZA" dirty="0"/>
            <a:t>: Simple random sampling</a:t>
          </a:r>
        </a:p>
      </dgm:t>
    </dgm:pt>
    <dgm:pt modelId="{C29E760A-D753-4128-9E6B-32B6CECA0C89}" type="parTrans" cxnId="{A10C9220-6F49-4729-A4BD-35B651537614}">
      <dgm:prSet/>
      <dgm:spPr/>
      <dgm:t>
        <a:bodyPr/>
        <a:lstStyle/>
        <a:p>
          <a:endParaRPr lang="en-ZA"/>
        </a:p>
      </dgm:t>
    </dgm:pt>
    <dgm:pt modelId="{1D8FCD12-C097-47BB-9992-2E08341222E3}" type="sibTrans" cxnId="{A10C9220-6F49-4729-A4BD-35B651537614}">
      <dgm:prSet/>
      <dgm:spPr/>
      <dgm:t>
        <a:bodyPr/>
        <a:lstStyle/>
        <a:p>
          <a:endParaRPr lang="en-ZA"/>
        </a:p>
      </dgm:t>
    </dgm:pt>
    <dgm:pt modelId="{D0271FA7-1E58-4C74-A5A3-227D05A2964C}">
      <dgm:prSet/>
      <dgm:spPr/>
      <dgm:t>
        <a:bodyPr/>
        <a:lstStyle/>
        <a:p>
          <a:r>
            <a:rPr lang="en-ZA" b="1" dirty="0"/>
            <a:t>Data analysis method</a:t>
          </a:r>
          <a:r>
            <a:rPr lang="en-ZA" dirty="0"/>
            <a:t>: Descriptive statistic data analysis </a:t>
          </a:r>
        </a:p>
      </dgm:t>
    </dgm:pt>
    <dgm:pt modelId="{593C474C-3E6D-4FA1-9209-83DCF07715E6}" type="parTrans" cxnId="{C3865354-1837-44CA-BC06-768BEB37EAF2}">
      <dgm:prSet/>
      <dgm:spPr/>
      <dgm:t>
        <a:bodyPr/>
        <a:lstStyle/>
        <a:p>
          <a:endParaRPr lang="en-ZA"/>
        </a:p>
      </dgm:t>
    </dgm:pt>
    <dgm:pt modelId="{EBC7572B-EC50-450D-811F-1CF5E4E5BD3A}" type="sibTrans" cxnId="{C3865354-1837-44CA-BC06-768BEB37EAF2}">
      <dgm:prSet/>
      <dgm:spPr/>
      <dgm:t>
        <a:bodyPr/>
        <a:lstStyle/>
        <a:p>
          <a:endParaRPr lang="en-ZA"/>
        </a:p>
      </dgm:t>
    </dgm:pt>
    <dgm:pt modelId="{10DF1B78-BCB4-4A65-AF4C-0F7EAFC02105}" type="pres">
      <dgm:prSet presAssocID="{FBA696AE-A91C-465E-B37A-86E32CB44647}" presName="linear" presStyleCnt="0">
        <dgm:presLayoutVars>
          <dgm:animLvl val="lvl"/>
          <dgm:resizeHandles val="exact"/>
        </dgm:presLayoutVars>
      </dgm:prSet>
      <dgm:spPr/>
    </dgm:pt>
    <dgm:pt modelId="{18031240-433C-40CB-B8D0-22783BB519B0}" type="pres">
      <dgm:prSet presAssocID="{C5A81026-B35E-465F-9B09-6DEB54D837C7}" presName="parentText" presStyleLbl="node1" presStyleIdx="0" presStyleCnt="7">
        <dgm:presLayoutVars>
          <dgm:chMax val="0"/>
          <dgm:bulletEnabled val="1"/>
        </dgm:presLayoutVars>
      </dgm:prSet>
      <dgm:spPr/>
    </dgm:pt>
    <dgm:pt modelId="{820D0CF2-78FE-4CDD-BF67-7317BAE7AE7D}" type="pres">
      <dgm:prSet presAssocID="{CD68FB4A-F402-4A38-99D7-581CDF595FEE}" presName="spacer" presStyleCnt="0"/>
      <dgm:spPr/>
    </dgm:pt>
    <dgm:pt modelId="{1E36C72A-B9D3-4477-BB43-051581F48D61}" type="pres">
      <dgm:prSet presAssocID="{29E30E96-1E03-4354-9B0E-075F3E78A155}" presName="parentText" presStyleLbl="node1" presStyleIdx="1" presStyleCnt="7">
        <dgm:presLayoutVars>
          <dgm:chMax val="0"/>
          <dgm:bulletEnabled val="1"/>
        </dgm:presLayoutVars>
      </dgm:prSet>
      <dgm:spPr/>
    </dgm:pt>
    <dgm:pt modelId="{14E7E21B-484B-4615-A926-9CD3BFD80A08}" type="pres">
      <dgm:prSet presAssocID="{387A9D30-4103-425A-B90D-73F353896D06}" presName="spacer" presStyleCnt="0"/>
      <dgm:spPr/>
    </dgm:pt>
    <dgm:pt modelId="{2C30D460-769D-4CB1-B0E8-39BEB88086D4}" type="pres">
      <dgm:prSet presAssocID="{045F95AC-35B7-45E3-85DC-5F61214788F9}" presName="parentText" presStyleLbl="node1" presStyleIdx="2" presStyleCnt="7">
        <dgm:presLayoutVars>
          <dgm:chMax val="0"/>
          <dgm:bulletEnabled val="1"/>
        </dgm:presLayoutVars>
      </dgm:prSet>
      <dgm:spPr/>
    </dgm:pt>
    <dgm:pt modelId="{950EB1A3-80FE-4BF6-8176-ABC41D7EA8C1}" type="pres">
      <dgm:prSet presAssocID="{658AF82B-A294-410D-92AE-86C6EAABDB58}" presName="spacer" presStyleCnt="0"/>
      <dgm:spPr/>
    </dgm:pt>
    <dgm:pt modelId="{94598CA3-1D61-4A9A-993E-EF96408A4EB5}" type="pres">
      <dgm:prSet presAssocID="{4D4D0EB3-2C01-4D75-BB8E-56C59D1774DC}" presName="parentText" presStyleLbl="node1" presStyleIdx="3" presStyleCnt="7">
        <dgm:presLayoutVars>
          <dgm:chMax val="0"/>
          <dgm:bulletEnabled val="1"/>
        </dgm:presLayoutVars>
      </dgm:prSet>
      <dgm:spPr/>
    </dgm:pt>
    <dgm:pt modelId="{A947C2EC-E69E-4D12-BC68-EA0F6C372B12}" type="pres">
      <dgm:prSet presAssocID="{47BE54CA-E1C7-4833-A38B-A2E588A45BBA}" presName="spacer" presStyleCnt="0"/>
      <dgm:spPr/>
    </dgm:pt>
    <dgm:pt modelId="{B73D4204-D912-489F-9311-4620B33596D4}" type="pres">
      <dgm:prSet presAssocID="{98770C76-25C9-42D8-B1D4-DDF77D7A6D3E}" presName="parentText" presStyleLbl="node1" presStyleIdx="4" presStyleCnt="7">
        <dgm:presLayoutVars>
          <dgm:chMax val="0"/>
          <dgm:bulletEnabled val="1"/>
        </dgm:presLayoutVars>
      </dgm:prSet>
      <dgm:spPr/>
    </dgm:pt>
    <dgm:pt modelId="{3A156D99-7E30-44EF-B9F0-94A0052902CF}" type="pres">
      <dgm:prSet presAssocID="{6F1489EA-5CB9-4B32-BB46-1F208F804B66}" presName="spacer" presStyleCnt="0"/>
      <dgm:spPr/>
    </dgm:pt>
    <dgm:pt modelId="{5249CFCC-1033-488F-8BEC-76F953CD5DED}" type="pres">
      <dgm:prSet presAssocID="{772CBA38-C317-4E8F-80C1-5D27DE8FCAF8}" presName="parentText" presStyleLbl="node1" presStyleIdx="5" presStyleCnt="7">
        <dgm:presLayoutVars>
          <dgm:chMax val="0"/>
          <dgm:bulletEnabled val="1"/>
        </dgm:presLayoutVars>
      </dgm:prSet>
      <dgm:spPr/>
    </dgm:pt>
    <dgm:pt modelId="{A4ABC8DD-8163-464E-9280-5513A95DD09F}" type="pres">
      <dgm:prSet presAssocID="{1D8FCD12-C097-47BB-9992-2E08341222E3}" presName="spacer" presStyleCnt="0"/>
      <dgm:spPr/>
    </dgm:pt>
    <dgm:pt modelId="{24AB2ED9-2B69-46D5-B35B-BB1C29C28582}" type="pres">
      <dgm:prSet presAssocID="{D0271FA7-1E58-4C74-A5A3-227D05A2964C}" presName="parentText" presStyleLbl="node1" presStyleIdx="6" presStyleCnt="7">
        <dgm:presLayoutVars>
          <dgm:chMax val="0"/>
          <dgm:bulletEnabled val="1"/>
        </dgm:presLayoutVars>
      </dgm:prSet>
      <dgm:spPr/>
    </dgm:pt>
  </dgm:ptLst>
  <dgm:cxnLst>
    <dgm:cxn modelId="{57979D01-6F88-42F7-B625-E56D61A7AD42}" type="presOf" srcId="{C5A81026-B35E-465F-9B09-6DEB54D837C7}" destId="{18031240-433C-40CB-B8D0-22783BB519B0}" srcOrd="0" destOrd="0" presId="urn:microsoft.com/office/officeart/2005/8/layout/vList2"/>
    <dgm:cxn modelId="{FD32B106-3FFA-4D5F-A74D-2F29BF91586C}" type="presOf" srcId="{4D4D0EB3-2C01-4D75-BB8E-56C59D1774DC}" destId="{94598CA3-1D61-4A9A-993E-EF96408A4EB5}" srcOrd="0" destOrd="0" presId="urn:microsoft.com/office/officeart/2005/8/layout/vList2"/>
    <dgm:cxn modelId="{7A7F3C07-C9E5-45D6-9FEB-69DC527F8301}" type="presOf" srcId="{D0271FA7-1E58-4C74-A5A3-227D05A2964C}" destId="{24AB2ED9-2B69-46D5-B35B-BB1C29C28582}" srcOrd="0" destOrd="0" presId="urn:microsoft.com/office/officeart/2005/8/layout/vList2"/>
    <dgm:cxn modelId="{D7D31313-E474-4A76-8DEF-ABFFDEEFB3BB}" type="presOf" srcId="{98770C76-25C9-42D8-B1D4-DDF77D7A6D3E}" destId="{B73D4204-D912-489F-9311-4620B33596D4}" srcOrd="0" destOrd="0" presId="urn:microsoft.com/office/officeart/2005/8/layout/vList2"/>
    <dgm:cxn modelId="{A10C9220-6F49-4729-A4BD-35B651537614}" srcId="{FBA696AE-A91C-465E-B37A-86E32CB44647}" destId="{772CBA38-C317-4E8F-80C1-5D27DE8FCAF8}" srcOrd="5" destOrd="0" parTransId="{C29E760A-D753-4128-9E6B-32B6CECA0C89}" sibTransId="{1D8FCD12-C097-47BB-9992-2E08341222E3}"/>
    <dgm:cxn modelId="{1F60493D-0129-461C-8DB4-72EDB82E18B4}" type="presOf" srcId="{045F95AC-35B7-45E3-85DC-5F61214788F9}" destId="{2C30D460-769D-4CB1-B0E8-39BEB88086D4}" srcOrd="0" destOrd="0" presId="urn:microsoft.com/office/officeart/2005/8/layout/vList2"/>
    <dgm:cxn modelId="{E52D5940-B2A3-4375-A9C4-8046EBF1B5FE}" srcId="{FBA696AE-A91C-465E-B37A-86E32CB44647}" destId="{4D4D0EB3-2C01-4D75-BB8E-56C59D1774DC}" srcOrd="3" destOrd="0" parTransId="{7D8F9A30-DC84-40EF-B9C2-9F0DF256C24F}" sibTransId="{47BE54CA-E1C7-4833-A38B-A2E588A45BBA}"/>
    <dgm:cxn modelId="{678A384F-D16B-4FE1-9A0E-B015F7867B2E}" srcId="{FBA696AE-A91C-465E-B37A-86E32CB44647}" destId="{29E30E96-1E03-4354-9B0E-075F3E78A155}" srcOrd="1" destOrd="0" parTransId="{6971AAA3-6882-401A-B5F4-68EB30280FA3}" sibTransId="{387A9D30-4103-425A-B90D-73F353896D06}"/>
    <dgm:cxn modelId="{C3865354-1837-44CA-BC06-768BEB37EAF2}" srcId="{FBA696AE-A91C-465E-B37A-86E32CB44647}" destId="{D0271FA7-1E58-4C74-A5A3-227D05A2964C}" srcOrd="6" destOrd="0" parTransId="{593C474C-3E6D-4FA1-9209-83DCF07715E6}" sibTransId="{EBC7572B-EC50-450D-811F-1CF5E4E5BD3A}"/>
    <dgm:cxn modelId="{175BE080-016B-42B5-A00F-ED8B2D750E02}" type="presOf" srcId="{FBA696AE-A91C-465E-B37A-86E32CB44647}" destId="{10DF1B78-BCB4-4A65-AF4C-0F7EAFC02105}" srcOrd="0" destOrd="0" presId="urn:microsoft.com/office/officeart/2005/8/layout/vList2"/>
    <dgm:cxn modelId="{4940C78B-7DFF-4AE4-BAA5-9D71822E3313}" srcId="{FBA696AE-A91C-465E-B37A-86E32CB44647}" destId="{045F95AC-35B7-45E3-85DC-5F61214788F9}" srcOrd="2" destOrd="0" parTransId="{E2E25BD9-6479-48EC-A66F-ADFCE62596B4}" sibTransId="{658AF82B-A294-410D-92AE-86C6EAABDB58}"/>
    <dgm:cxn modelId="{28728DA0-3B70-4088-AAA7-037E4130828F}" type="presOf" srcId="{772CBA38-C317-4E8F-80C1-5D27DE8FCAF8}" destId="{5249CFCC-1033-488F-8BEC-76F953CD5DED}" srcOrd="0" destOrd="0" presId="urn:microsoft.com/office/officeart/2005/8/layout/vList2"/>
    <dgm:cxn modelId="{39B789A9-B029-404F-BBFF-2C1A8D84064B}" srcId="{FBA696AE-A91C-465E-B37A-86E32CB44647}" destId="{98770C76-25C9-42D8-B1D4-DDF77D7A6D3E}" srcOrd="4" destOrd="0" parTransId="{DABF0408-E43B-4547-B74A-4AC9C8EFB1E3}" sibTransId="{6F1489EA-5CB9-4B32-BB46-1F208F804B66}"/>
    <dgm:cxn modelId="{FBFB26B7-2D9B-492B-AAD2-18FE273111C6}" srcId="{FBA696AE-A91C-465E-B37A-86E32CB44647}" destId="{C5A81026-B35E-465F-9B09-6DEB54D837C7}" srcOrd="0" destOrd="0" parTransId="{F7BDD64C-5A54-41F3-8229-30760D2297F1}" sibTransId="{CD68FB4A-F402-4A38-99D7-581CDF595FEE}"/>
    <dgm:cxn modelId="{2EDF00D0-7226-4B18-9566-A42F5EEF1B4D}" type="presOf" srcId="{29E30E96-1E03-4354-9B0E-075F3E78A155}" destId="{1E36C72A-B9D3-4477-BB43-051581F48D61}" srcOrd="0" destOrd="0" presId="urn:microsoft.com/office/officeart/2005/8/layout/vList2"/>
    <dgm:cxn modelId="{58CEA175-1603-4F88-BC81-1C2801A5D2F1}" type="presParOf" srcId="{10DF1B78-BCB4-4A65-AF4C-0F7EAFC02105}" destId="{18031240-433C-40CB-B8D0-22783BB519B0}" srcOrd="0" destOrd="0" presId="urn:microsoft.com/office/officeart/2005/8/layout/vList2"/>
    <dgm:cxn modelId="{62A3E222-D8B7-4B1F-859A-64F467977381}" type="presParOf" srcId="{10DF1B78-BCB4-4A65-AF4C-0F7EAFC02105}" destId="{820D0CF2-78FE-4CDD-BF67-7317BAE7AE7D}" srcOrd="1" destOrd="0" presId="urn:microsoft.com/office/officeart/2005/8/layout/vList2"/>
    <dgm:cxn modelId="{3361CF9D-B3A7-44F1-BCDF-E654AF144564}" type="presParOf" srcId="{10DF1B78-BCB4-4A65-AF4C-0F7EAFC02105}" destId="{1E36C72A-B9D3-4477-BB43-051581F48D61}" srcOrd="2" destOrd="0" presId="urn:microsoft.com/office/officeart/2005/8/layout/vList2"/>
    <dgm:cxn modelId="{BA4688CB-6E06-4D03-AEDC-0252727D511F}" type="presParOf" srcId="{10DF1B78-BCB4-4A65-AF4C-0F7EAFC02105}" destId="{14E7E21B-484B-4615-A926-9CD3BFD80A08}" srcOrd="3" destOrd="0" presId="urn:microsoft.com/office/officeart/2005/8/layout/vList2"/>
    <dgm:cxn modelId="{BA8AA903-9FFA-4D59-9FD2-9B8D17DFE0FB}" type="presParOf" srcId="{10DF1B78-BCB4-4A65-AF4C-0F7EAFC02105}" destId="{2C30D460-769D-4CB1-B0E8-39BEB88086D4}" srcOrd="4" destOrd="0" presId="urn:microsoft.com/office/officeart/2005/8/layout/vList2"/>
    <dgm:cxn modelId="{F26670C8-3846-4412-92B9-035A22798090}" type="presParOf" srcId="{10DF1B78-BCB4-4A65-AF4C-0F7EAFC02105}" destId="{950EB1A3-80FE-4BF6-8176-ABC41D7EA8C1}" srcOrd="5" destOrd="0" presId="urn:microsoft.com/office/officeart/2005/8/layout/vList2"/>
    <dgm:cxn modelId="{5586671D-7D7A-4368-9F77-B1CE3C31A096}" type="presParOf" srcId="{10DF1B78-BCB4-4A65-AF4C-0F7EAFC02105}" destId="{94598CA3-1D61-4A9A-993E-EF96408A4EB5}" srcOrd="6" destOrd="0" presId="urn:microsoft.com/office/officeart/2005/8/layout/vList2"/>
    <dgm:cxn modelId="{B37E9CD0-0CC4-43A9-9E1B-1606FF42A83D}" type="presParOf" srcId="{10DF1B78-BCB4-4A65-AF4C-0F7EAFC02105}" destId="{A947C2EC-E69E-4D12-BC68-EA0F6C372B12}" srcOrd="7" destOrd="0" presId="urn:microsoft.com/office/officeart/2005/8/layout/vList2"/>
    <dgm:cxn modelId="{F62CD82D-72D9-4CAE-AFBB-4312B343E915}" type="presParOf" srcId="{10DF1B78-BCB4-4A65-AF4C-0F7EAFC02105}" destId="{B73D4204-D912-489F-9311-4620B33596D4}" srcOrd="8" destOrd="0" presId="urn:microsoft.com/office/officeart/2005/8/layout/vList2"/>
    <dgm:cxn modelId="{F3869365-672D-4723-AE6E-169CFF070CEF}" type="presParOf" srcId="{10DF1B78-BCB4-4A65-AF4C-0F7EAFC02105}" destId="{3A156D99-7E30-44EF-B9F0-94A0052902CF}" srcOrd="9" destOrd="0" presId="urn:microsoft.com/office/officeart/2005/8/layout/vList2"/>
    <dgm:cxn modelId="{65EABF61-0847-4A9B-A189-11F98E14471F}" type="presParOf" srcId="{10DF1B78-BCB4-4A65-AF4C-0F7EAFC02105}" destId="{5249CFCC-1033-488F-8BEC-76F953CD5DED}" srcOrd="10" destOrd="0" presId="urn:microsoft.com/office/officeart/2005/8/layout/vList2"/>
    <dgm:cxn modelId="{B467CCF5-FA9B-4AE5-AAD9-BC2A5276E4D3}" type="presParOf" srcId="{10DF1B78-BCB4-4A65-AF4C-0F7EAFC02105}" destId="{A4ABC8DD-8163-464E-9280-5513A95DD09F}" srcOrd="11" destOrd="0" presId="urn:microsoft.com/office/officeart/2005/8/layout/vList2"/>
    <dgm:cxn modelId="{F901DBD7-2BA9-4AA9-987E-43F56A039902}" type="presParOf" srcId="{10DF1B78-BCB4-4A65-AF4C-0F7EAFC02105}" destId="{24AB2ED9-2B69-46D5-B35B-BB1C29C28582}"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D22696-BE88-4289-B9F3-F9794458464D}" type="doc">
      <dgm:prSet loTypeId="urn:microsoft.com/office/officeart/2005/8/layout/hProcess9" loCatId="process" qsTypeId="urn:microsoft.com/office/officeart/2005/8/quickstyle/3d1" qsCatId="3D" csTypeId="urn:microsoft.com/office/officeart/2005/8/colors/colorful3" csCatId="colorful"/>
      <dgm:spPr/>
      <dgm:t>
        <a:bodyPr/>
        <a:lstStyle/>
        <a:p>
          <a:endParaRPr lang="en-ZA"/>
        </a:p>
      </dgm:t>
    </dgm:pt>
    <dgm:pt modelId="{BEA2A78A-A53B-414E-B5AB-0A13911A5CCC}">
      <dgm:prSet/>
      <dgm:spPr/>
      <dgm:t>
        <a:bodyPr/>
        <a:lstStyle/>
        <a:p>
          <a:r>
            <a:rPr lang="en-ZA"/>
            <a:t>Encourage the use of AI.</a:t>
          </a:r>
        </a:p>
      </dgm:t>
    </dgm:pt>
    <dgm:pt modelId="{9CA85F1A-EFA6-4A8D-AACD-F8108D5A7245}" type="parTrans" cxnId="{B2E76906-4531-486E-AF52-0BC8E08F0F8A}">
      <dgm:prSet/>
      <dgm:spPr/>
      <dgm:t>
        <a:bodyPr/>
        <a:lstStyle/>
        <a:p>
          <a:endParaRPr lang="en-ZA"/>
        </a:p>
      </dgm:t>
    </dgm:pt>
    <dgm:pt modelId="{9A7AAE61-726B-42E7-B9AE-0383F2CAA311}" type="sibTrans" cxnId="{B2E76906-4531-486E-AF52-0BC8E08F0F8A}">
      <dgm:prSet/>
      <dgm:spPr/>
      <dgm:t>
        <a:bodyPr/>
        <a:lstStyle/>
        <a:p>
          <a:endParaRPr lang="en-ZA"/>
        </a:p>
      </dgm:t>
    </dgm:pt>
    <dgm:pt modelId="{BE320E0E-8FEC-4F13-A390-81A063FEB123}">
      <dgm:prSet/>
      <dgm:spPr/>
      <dgm:t>
        <a:bodyPr/>
        <a:lstStyle/>
        <a:p>
          <a:r>
            <a:rPr lang="en-ZA"/>
            <a:t>Adress the challenges associated with using AI tools.</a:t>
          </a:r>
        </a:p>
      </dgm:t>
    </dgm:pt>
    <dgm:pt modelId="{82A1DB99-91A2-456E-B8A0-E2E43DAB1295}" type="parTrans" cxnId="{C0BDFA21-ADD2-44AF-98A0-7AE294AD7427}">
      <dgm:prSet/>
      <dgm:spPr/>
      <dgm:t>
        <a:bodyPr/>
        <a:lstStyle/>
        <a:p>
          <a:endParaRPr lang="en-ZA"/>
        </a:p>
      </dgm:t>
    </dgm:pt>
    <dgm:pt modelId="{C0EACDF3-DE74-4317-8D85-3476A8D44946}" type="sibTrans" cxnId="{C0BDFA21-ADD2-44AF-98A0-7AE294AD7427}">
      <dgm:prSet/>
      <dgm:spPr/>
      <dgm:t>
        <a:bodyPr/>
        <a:lstStyle/>
        <a:p>
          <a:endParaRPr lang="en-ZA"/>
        </a:p>
      </dgm:t>
    </dgm:pt>
    <dgm:pt modelId="{F8369C20-7F76-4C87-98D2-53CF1DB49609}">
      <dgm:prSet/>
      <dgm:spPr/>
      <dgm:t>
        <a:bodyPr/>
        <a:lstStyle/>
        <a:p>
          <a:r>
            <a:rPr lang="en-ZA"/>
            <a:t>Improve technology access.</a:t>
          </a:r>
        </a:p>
      </dgm:t>
    </dgm:pt>
    <dgm:pt modelId="{0F6C4C0F-92D6-4EEF-B85F-801AF01B4165}" type="parTrans" cxnId="{9742DDE0-1193-4AB1-A544-CD1022520F6F}">
      <dgm:prSet/>
      <dgm:spPr/>
      <dgm:t>
        <a:bodyPr/>
        <a:lstStyle/>
        <a:p>
          <a:endParaRPr lang="en-ZA"/>
        </a:p>
      </dgm:t>
    </dgm:pt>
    <dgm:pt modelId="{1FCEF96A-62C2-4FAB-A347-7603C2925F3B}" type="sibTrans" cxnId="{9742DDE0-1193-4AB1-A544-CD1022520F6F}">
      <dgm:prSet/>
      <dgm:spPr/>
      <dgm:t>
        <a:bodyPr/>
        <a:lstStyle/>
        <a:p>
          <a:endParaRPr lang="en-ZA"/>
        </a:p>
      </dgm:t>
    </dgm:pt>
    <dgm:pt modelId="{0AEF661E-098E-4D2A-AF08-0E3C71403419}">
      <dgm:prSet/>
      <dgm:spPr/>
      <dgm:t>
        <a:bodyPr/>
        <a:lstStyle/>
        <a:p>
          <a:r>
            <a:rPr lang="en-ZA"/>
            <a:t>Integration into academic success,</a:t>
          </a:r>
        </a:p>
      </dgm:t>
    </dgm:pt>
    <dgm:pt modelId="{B2E97604-A64B-4863-97E1-ADB961D45F38}" type="parTrans" cxnId="{F6EC45B6-35FD-4DE6-98CA-B9C396B9CACA}">
      <dgm:prSet/>
      <dgm:spPr/>
      <dgm:t>
        <a:bodyPr/>
        <a:lstStyle/>
        <a:p>
          <a:endParaRPr lang="en-ZA"/>
        </a:p>
      </dgm:t>
    </dgm:pt>
    <dgm:pt modelId="{C6ABECC7-2251-4278-A648-BC52D383098D}" type="sibTrans" cxnId="{F6EC45B6-35FD-4DE6-98CA-B9C396B9CACA}">
      <dgm:prSet/>
      <dgm:spPr/>
      <dgm:t>
        <a:bodyPr/>
        <a:lstStyle/>
        <a:p>
          <a:endParaRPr lang="en-ZA"/>
        </a:p>
      </dgm:t>
    </dgm:pt>
    <dgm:pt modelId="{564ED8A0-D6C0-404F-A9C7-AE2F92D1E328}">
      <dgm:prSet/>
      <dgm:spPr/>
      <dgm:t>
        <a:bodyPr/>
        <a:lstStyle/>
        <a:p>
          <a:r>
            <a:rPr lang="en-ZA"/>
            <a:t>Training on how to use AI tools effectively.</a:t>
          </a:r>
        </a:p>
      </dgm:t>
    </dgm:pt>
    <dgm:pt modelId="{DE9870DB-F5B7-43C4-9FF6-CBEEB10FD0E8}" type="parTrans" cxnId="{96115E65-DAEB-4DE2-BE7F-C02152B09D40}">
      <dgm:prSet/>
      <dgm:spPr/>
      <dgm:t>
        <a:bodyPr/>
        <a:lstStyle/>
        <a:p>
          <a:endParaRPr lang="en-ZA"/>
        </a:p>
      </dgm:t>
    </dgm:pt>
    <dgm:pt modelId="{C74C0B6D-FC10-4010-8B7E-8617010EC5E7}" type="sibTrans" cxnId="{96115E65-DAEB-4DE2-BE7F-C02152B09D40}">
      <dgm:prSet/>
      <dgm:spPr/>
      <dgm:t>
        <a:bodyPr/>
        <a:lstStyle/>
        <a:p>
          <a:endParaRPr lang="en-ZA"/>
        </a:p>
      </dgm:t>
    </dgm:pt>
    <dgm:pt modelId="{15AE9D2F-6342-4D19-B2CD-02AF292A9407}" type="pres">
      <dgm:prSet presAssocID="{92D22696-BE88-4289-B9F3-F9794458464D}" presName="CompostProcess" presStyleCnt="0">
        <dgm:presLayoutVars>
          <dgm:dir/>
          <dgm:resizeHandles val="exact"/>
        </dgm:presLayoutVars>
      </dgm:prSet>
      <dgm:spPr/>
    </dgm:pt>
    <dgm:pt modelId="{31B4773B-37BC-4682-B74A-A9F25879BA4E}" type="pres">
      <dgm:prSet presAssocID="{92D22696-BE88-4289-B9F3-F9794458464D}" presName="arrow" presStyleLbl="bgShp" presStyleIdx="0" presStyleCnt="1"/>
      <dgm:spPr/>
    </dgm:pt>
    <dgm:pt modelId="{21700820-9714-464E-B353-D916E0BA6C68}" type="pres">
      <dgm:prSet presAssocID="{92D22696-BE88-4289-B9F3-F9794458464D}" presName="linearProcess" presStyleCnt="0"/>
      <dgm:spPr/>
    </dgm:pt>
    <dgm:pt modelId="{F2E4D69E-BCE9-47A0-A636-BDD5AE2E7E4B}" type="pres">
      <dgm:prSet presAssocID="{BEA2A78A-A53B-414E-B5AB-0A13911A5CCC}" presName="textNode" presStyleLbl="node1" presStyleIdx="0" presStyleCnt="5">
        <dgm:presLayoutVars>
          <dgm:bulletEnabled val="1"/>
        </dgm:presLayoutVars>
      </dgm:prSet>
      <dgm:spPr/>
    </dgm:pt>
    <dgm:pt modelId="{348CC318-D2D1-4AC1-BD1E-8087E1F42AA1}" type="pres">
      <dgm:prSet presAssocID="{9A7AAE61-726B-42E7-B9AE-0383F2CAA311}" presName="sibTrans" presStyleCnt="0"/>
      <dgm:spPr/>
    </dgm:pt>
    <dgm:pt modelId="{B77904BB-345D-4EA9-AA3E-B9CC22B9247A}" type="pres">
      <dgm:prSet presAssocID="{BE320E0E-8FEC-4F13-A390-81A063FEB123}" presName="textNode" presStyleLbl="node1" presStyleIdx="1" presStyleCnt="5">
        <dgm:presLayoutVars>
          <dgm:bulletEnabled val="1"/>
        </dgm:presLayoutVars>
      </dgm:prSet>
      <dgm:spPr/>
    </dgm:pt>
    <dgm:pt modelId="{8211A0EC-A087-4334-B34D-DCF4F1E6F1ED}" type="pres">
      <dgm:prSet presAssocID="{C0EACDF3-DE74-4317-8D85-3476A8D44946}" presName="sibTrans" presStyleCnt="0"/>
      <dgm:spPr/>
    </dgm:pt>
    <dgm:pt modelId="{8F6D00C2-C991-46FE-BA18-9D4C8B81DE20}" type="pres">
      <dgm:prSet presAssocID="{F8369C20-7F76-4C87-98D2-53CF1DB49609}" presName="textNode" presStyleLbl="node1" presStyleIdx="2" presStyleCnt="5">
        <dgm:presLayoutVars>
          <dgm:bulletEnabled val="1"/>
        </dgm:presLayoutVars>
      </dgm:prSet>
      <dgm:spPr/>
    </dgm:pt>
    <dgm:pt modelId="{8BAD4CEA-B081-45F8-925E-D31BCD286FE2}" type="pres">
      <dgm:prSet presAssocID="{1FCEF96A-62C2-4FAB-A347-7603C2925F3B}" presName="sibTrans" presStyleCnt="0"/>
      <dgm:spPr/>
    </dgm:pt>
    <dgm:pt modelId="{CBBFD1C1-3B87-4F23-99B3-F82010F0A043}" type="pres">
      <dgm:prSet presAssocID="{0AEF661E-098E-4D2A-AF08-0E3C71403419}" presName="textNode" presStyleLbl="node1" presStyleIdx="3" presStyleCnt="5">
        <dgm:presLayoutVars>
          <dgm:bulletEnabled val="1"/>
        </dgm:presLayoutVars>
      </dgm:prSet>
      <dgm:spPr/>
    </dgm:pt>
    <dgm:pt modelId="{C3F0D80C-7FBB-4DB0-B5BB-756C10D9CF19}" type="pres">
      <dgm:prSet presAssocID="{C6ABECC7-2251-4278-A648-BC52D383098D}" presName="sibTrans" presStyleCnt="0"/>
      <dgm:spPr/>
    </dgm:pt>
    <dgm:pt modelId="{DC80280B-F490-429E-A851-0464959170FD}" type="pres">
      <dgm:prSet presAssocID="{564ED8A0-D6C0-404F-A9C7-AE2F92D1E328}" presName="textNode" presStyleLbl="node1" presStyleIdx="4" presStyleCnt="5">
        <dgm:presLayoutVars>
          <dgm:bulletEnabled val="1"/>
        </dgm:presLayoutVars>
      </dgm:prSet>
      <dgm:spPr/>
    </dgm:pt>
  </dgm:ptLst>
  <dgm:cxnLst>
    <dgm:cxn modelId="{B2E76906-4531-486E-AF52-0BC8E08F0F8A}" srcId="{92D22696-BE88-4289-B9F3-F9794458464D}" destId="{BEA2A78A-A53B-414E-B5AB-0A13911A5CCC}" srcOrd="0" destOrd="0" parTransId="{9CA85F1A-EFA6-4A8D-AACD-F8108D5A7245}" sibTransId="{9A7AAE61-726B-42E7-B9AE-0383F2CAA311}"/>
    <dgm:cxn modelId="{1CEF751E-F74F-4B0E-8DD7-EDC71CFE26BC}" type="presOf" srcId="{BE320E0E-8FEC-4F13-A390-81A063FEB123}" destId="{B77904BB-345D-4EA9-AA3E-B9CC22B9247A}" srcOrd="0" destOrd="0" presId="urn:microsoft.com/office/officeart/2005/8/layout/hProcess9"/>
    <dgm:cxn modelId="{C0BDFA21-ADD2-44AF-98A0-7AE294AD7427}" srcId="{92D22696-BE88-4289-B9F3-F9794458464D}" destId="{BE320E0E-8FEC-4F13-A390-81A063FEB123}" srcOrd="1" destOrd="0" parTransId="{82A1DB99-91A2-456E-B8A0-E2E43DAB1295}" sibTransId="{C0EACDF3-DE74-4317-8D85-3476A8D44946}"/>
    <dgm:cxn modelId="{C3496D38-A13E-46C7-A963-93B586A68309}" type="presOf" srcId="{F8369C20-7F76-4C87-98D2-53CF1DB49609}" destId="{8F6D00C2-C991-46FE-BA18-9D4C8B81DE20}" srcOrd="0" destOrd="0" presId="urn:microsoft.com/office/officeart/2005/8/layout/hProcess9"/>
    <dgm:cxn modelId="{96115E65-DAEB-4DE2-BE7F-C02152B09D40}" srcId="{92D22696-BE88-4289-B9F3-F9794458464D}" destId="{564ED8A0-D6C0-404F-A9C7-AE2F92D1E328}" srcOrd="4" destOrd="0" parTransId="{DE9870DB-F5B7-43C4-9FF6-CBEEB10FD0E8}" sibTransId="{C74C0B6D-FC10-4010-8B7E-8617010EC5E7}"/>
    <dgm:cxn modelId="{55FBA76B-A995-4CAA-978B-F84AF7611E2B}" type="presOf" srcId="{564ED8A0-D6C0-404F-A9C7-AE2F92D1E328}" destId="{DC80280B-F490-429E-A851-0464959170FD}" srcOrd="0" destOrd="0" presId="urn:microsoft.com/office/officeart/2005/8/layout/hProcess9"/>
    <dgm:cxn modelId="{DED57E81-B25B-48E3-A158-19BD70F70437}" type="presOf" srcId="{BEA2A78A-A53B-414E-B5AB-0A13911A5CCC}" destId="{F2E4D69E-BCE9-47A0-A636-BDD5AE2E7E4B}" srcOrd="0" destOrd="0" presId="urn:microsoft.com/office/officeart/2005/8/layout/hProcess9"/>
    <dgm:cxn modelId="{BB1F4EB1-4959-40C4-A83A-B720E8E4C40A}" type="presOf" srcId="{92D22696-BE88-4289-B9F3-F9794458464D}" destId="{15AE9D2F-6342-4D19-B2CD-02AF292A9407}" srcOrd="0" destOrd="0" presId="urn:microsoft.com/office/officeart/2005/8/layout/hProcess9"/>
    <dgm:cxn modelId="{F6EC45B6-35FD-4DE6-98CA-B9C396B9CACA}" srcId="{92D22696-BE88-4289-B9F3-F9794458464D}" destId="{0AEF661E-098E-4D2A-AF08-0E3C71403419}" srcOrd="3" destOrd="0" parTransId="{B2E97604-A64B-4863-97E1-ADB961D45F38}" sibTransId="{C6ABECC7-2251-4278-A648-BC52D383098D}"/>
    <dgm:cxn modelId="{9742DDE0-1193-4AB1-A544-CD1022520F6F}" srcId="{92D22696-BE88-4289-B9F3-F9794458464D}" destId="{F8369C20-7F76-4C87-98D2-53CF1DB49609}" srcOrd="2" destOrd="0" parTransId="{0F6C4C0F-92D6-4EEF-B85F-801AF01B4165}" sibTransId="{1FCEF96A-62C2-4FAB-A347-7603C2925F3B}"/>
    <dgm:cxn modelId="{CDCC8BE6-B998-4135-9E6A-426555EDA11E}" type="presOf" srcId="{0AEF661E-098E-4D2A-AF08-0E3C71403419}" destId="{CBBFD1C1-3B87-4F23-99B3-F82010F0A043}" srcOrd="0" destOrd="0" presId="urn:microsoft.com/office/officeart/2005/8/layout/hProcess9"/>
    <dgm:cxn modelId="{1D153D10-2D88-48FF-89C5-1E29216F54B7}" type="presParOf" srcId="{15AE9D2F-6342-4D19-B2CD-02AF292A9407}" destId="{31B4773B-37BC-4682-B74A-A9F25879BA4E}" srcOrd="0" destOrd="0" presId="urn:microsoft.com/office/officeart/2005/8/layout/hProcess9"/>
    <dgm:cxn modelId="{C1B7678F-3885-445C-AD42-0EA3129B535E}" type="presParOf" srcId="{15AE9D2F-6342-4D19-B2CD-02AF292A9407}" destId="{21700820-9714-464E-B353-D916E0BA6C68}" srcOrd="1" destOrd="0" presId="urn:microsoft.com/office/officeart/2005/8/layout/hProcess9"/>
    <dgm:cxn modelId="{BC35AAE7-615D-4E3D-B0D1-E2ED7BDEC3FD}" type="presParOf" srcId="{21700820-9714-464E-B353-D916E0BA6C68}" destId="{F2E4D69E-BCE9-47A0-A636-BDD5AE2E7E4B}" srcOrd="0" destOrd="0" presId="urn:microsoft.com/office/officeart/2005/8/layout/hProcess9"/>
    <dgm:cxn modelId="{C71ACB62-D8FF-4C41-8754-D2B6CF26C89C}" type="presParOf" srcId="{21700820-9714-464E-B353-D916E0BA6C68}" destId="{348CC318-D2D1-4AC1-BD1E-8087E1F42AA1}" srcOrd="1" destOrd="0" presId="urn:microsoft.com/office/officeart/2005/8/layout/hProcess9"/>
    <dgm:cxn modelId="{896ABB5E-EF30-426A-91D9-DFD8FDB2046A}" type="presParOf" srcId="{21700820-9714-464E-B353-D916E0BA6C68}" destId="{B77904BB-345D-4EA9-AA3E-B9CC22B9247A}" srcOrd="2" destOrd="0" presId="urn:microsoft.com/office/officeart/2005/8/layout/hProcess9"/>
    <dgm:cxn modelId="{36638D2C-807E-42E0-A147-C868BA989C60}" type="presParOf" srcId="{21700820-9714-464E-B353-D916E0BA6C68}" destId="{8211A0EC-A087-4334-B34D-DCF4F1E6F1ED}" srcOrd="3" destOrd="0" presId="urn:microsoft.com/office/officeart/2005/8/layout/hProcess9"/>
    <dgm:cxn modelId="{90BDAFD7-E6DF-4867-8924-26F3C0E80900}" type="presParOf" srcId="{21700820-9714-464E-B353-D916E0BA6C68}" destId="{8F6D00C2-C991-46FE-BA18-9D4C8B81DE20}" srcOrd="4" destOrd="0" presId="urn:microsoft.com/office/officeart/2005/8/layout/hProcess9"/>
    <dgm:cxn modelId="{C42BE9B9-8B2E-4CE5-8C67-347AD92E205C}" type="presParOf" srcId="{21700820-9714-464E-B353-D916E0BA6C68}" destId="{8BAD4CEA-B081-45F8-925E-D31BCD286FE2}" srcOrd="5" destOrd="0" presId="urn:microsoft.com/office/officeart/2005/8/layout/hProcess9"/>
    <dgm:cxn modelId="{4CE0B370-BF0C-497A-BFE9-1F4254AF11F2}" type="presParOf" srcId="{21700820-9714-464E-B353-D916E0BA6C68}" destId="{CBBFD1C1-3B87-4F23-99B3-F82010F0A043}" srcOrd="6" destOrd="0" presId="urn:microsoft.com/office/officeart/2005/8/layout/hProcess9"/>
    <dgm:cxn modelId="{F32308A4-F9EF-42D9-B271-E5EBFB9B6AE8}" type="presParOf" srcId="{21700820-9714-464E-B353-D916E0BA6C68}" destId="{C3F0D80C-7FBB-4DB0-B5BB-756C10D9CF19}" srcOrd="7" destOrd="0" presId="urn:microsoft.com/office/officeart/2005/8/layout/hProcess9"/>
    <dgm:cxn modelId="{2A2F5E64-5594-4F0F-89C6-61D41164D360}" type="presParOf" srcId="{21700820-9714-464E-B353-D916E0BA6C68}" destId="{DC80280B-F490-429E-A851-0464959170FD}"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C71968-AC8E-4DA1-9D76-D5DEC12FA0F9}">
      <dsp:nvSpPr>
        <dsp:cNvPr id="0" name=""/>
        <dsp:cNvSpPr/>
      </dsp:nvSpPr>
      <dsp:spPr>
        <a:xfrm>
          <a:off x="0" y="71185"/>
          <a:ext cx="10554574" cy="1235520"/>
        </a:xfrm>
        <a:prstGeom prst="roundRect">
          <a:avLst/>
        </a:prstGeom>
        <a:blipFill rotWithShape="1">
          <a:blip xmlns:r="http://schemas.openxmlformats.org/officeDocument/2006/relationships" r:embed="rId1">
            <a:duotone>
              <a:schemeClr val="accent5">
                <a:hueOff val="0"/>
                <a:satOff val="0"/>
                <a:lumOff val="0"/>
                <a:alphaOff val="0"/>
                <a:tint val="98000"/>
                <a:lumMod val="102000"/>
              </a:schemeClr>
              <a:schemeClr val="accent5">
                <a:hueOff val="0"/>
                <a:satOff val="0"/>
                <a:lumOff val="0"/>
                <a:alphaOff val="0"/>
                <a:shade val="98000"/>
                <a:lumMod val="98000"/>
              </a:schemeClr>
            </a:duotone>
          </a:blip>
          <a:tile tx="0" ty="0" sx="100000" sy="100000" flip="none" algn="tl"/>
        </a:blipFill>
        <a:ln>
          <a:noFill/>
        </a:ln>
        <a:effectLst>
          <a:innerShdw blurRad="63500" dist="25400" dir="13500000">
            <a:srgbClr val="000000">
              <a:alpha val="75000"/>
            </a:srgb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ZA" sz="1600" kern="1200" dirty="0"/>
            <a:t>A significant proportion of South African children and youth struggle with reading comprehension. In 2021</a:t>
          </a:r>
          <a:r>
            <a:rPr lang="en-ZA" sz="1600" kern="1200"/>
            <a:t>, 80% </a:t>
          </a:r>
          <a:r>
            <a:rPr lang="en-ZA" sz="1600" kern="1200" dirty="0"/>
            <a:t>of Grade 4 learners could not read for meaning in any language, highlighting a national literacy crisis .SANTS private higher education institution.(2024)</a:t>
          </a:r>
        </a:p>
        <a:p>
          <a:pPr marL="0" lvl="0" indent="0" algn="l" defTabSz="711200">
            <a:lnSpc>
              <a:spcPct val="90000"/>
            </a:lnSpc>
            <a:spcBef>
              <a:spcPct val="0"/>
            </a:spcBef>
            <a:spcAft>
              <a:spcPct val="35000"/>
            </a:spcAft>
            <a:buNone/>
          </a:pPr>
          <a:r>
            <a:rPr lang="en-ZA" sz="1600" kern="1200" dirty="0"/>
            <a:t>The emerging of AI tools among students has become an issue in higher learning institutions </a:t>
          </a:r>
        </a:p>
      </dsp:txBody>
      <dsp:txXfrm>
        <a:off x="60313" y="131498"/>
        <a:ext cx="10433948" cy="1114894"/>
      </dsp:txXfrm>
    </dsp:sp>
    <dsp:sp modelId="{B305EC7F-94C7-4A43-A10C-B07645F322AE}">
      <dsp:nvSpPr>
        <dsp:cNvPr id="0" name=""/>
        <dsp:cNvSpPr/>
      </dsp:nvSpPr>
      <dsp:spPr>
        <a:xfrm>
          <a:off x="0" y="1306705"/>
          <a:ext cx="10554574" cy="380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510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ZA" sz="1200" kern="1200" dirty="0"/>
            <a:t>In an era where artificial intelligence (AI) tools are increasingly integrated into educational practices, their potential to enhance reading comprehension skills among the youth remains underexplored in many South African communities.</a:t>
          </a:r>
        </a:p>
      </dsp:txBody>
      <dsp:txXfrm>
        <a:off x="0" y="1306705"/>
        <a:ext cx="10554574" cy="380880"/>
      </dsp:txXfrm>
    </dsp:sp>
    <dsp:sp modelId="{E90B4A97-B485-49A0-8944-CAA8BE5E3B5C}">
      <dsp:nvSpPr>
        <dsp:cNvPr id="0" name=""/>
        <dsp:cNvSpPr/>
      </dsp:nvSpPr>
      <dsp:spPr>
        <a:xfrm>
          <a:off x="0" y="1687585"/>
          <a:ext cx="10554574" cy="1235520"/>
        </a:xfrm>
        <a:prstGeom prst="roundRect">
          <a:avLst/>
        </a:prstGeom>
        <a:blipFill rotWithShape="1">
          <a:blip xmlns:r="http://schemas.openxmlformats.org/officeDocument/2006/relationships" r:embed="rId1">
            <a:duotone>
              <a:schemeClr val="accent5">
                <a:hueOff val="20796183"/>
                <a:satOff val="-568"/>
                <a:lumOff val="-3138"/>
                <a:alphaOff val="0"/>
                <a:tint val="98000"/>
                <a:lumMod val="102000"/>
              </a:schemeClr>
              <a:schemeClr val="accent5">
                <a:hueOff val="20796183"/>
                <a:satOff val="-568"/>
                <a:lumOff val="-3138"/>
                <a:alphaOff val="0"/>
                <a:shade val="98000"/>
                <a:lumMod val="98000"/>
              </a:schemeClr>
            </a:duotone>
          </a:blip>
          <a:tile tx="0" ty="0" sx="100000" sy="100000" flip="none" algn="tl"/>
        </a:blipFill>
        <a:ln>
          <a:noFill/>
        </a:ln>
        <a:effectLst>
          <a:innerShdw blurRad="63500" dist="25400" dir="13500000">
            <a:srgbClr val="000000">
              <a:alpha val="75000"/>
            </a:srgb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ZA" sz="1600" kern="1200" dirty="0"/>
            <a:t>While global trends show that AI-driven applications can support personalized learning and improve comprehension ability, there is limited research on how these technologies are being adopted and utilized in township settings such as Township A and Township B.</a:t>
          </a:r>
        </a:p>
      </dsp:txBody>
      <dsp:txXfrm>
        <a:off x="60313" y="1747898"/>
        <a:ext cx="10433948" cy="1114894"/>
      </dsp:txXfrm>
    </dsp:sp>
    <dsp:sp modelId="{3D7DFDD2-F5A2-4E46-9653-23DE4F7F6E9E}">
      <dsp:nvSpPr>
        <dsp:cNvPr id="0" name=""/>
        <dsp:cNvSpPr/>
      </dsp:nvSpPr>
      <dsp:spPr>
        <a:xfrm>
          <a:off x="0" y="2994290"/>
          <a:ext cx="10554574" cy="642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510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ZA" sz="1200" kern="1200" dirty="0"/>
            <a:t>The lack of data on youth awareness, usage patterns, and the actual impact of AI on reading comprehension presents a gap that needs to be addressed.</a:t>
          </a:r>
        </a:p>
      </dsp:txBody>
      <dsp:txXfrm>
        <a:off x="0" y="2994290"/>
        <a:ext cx="10554574" cy="6422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031240-433C-40CB-B8D0-22783BB519B0}">
      <dsp:nvSpPr>
        <dsp:cNvPr id="0" name=""/>
        <dsp:cNvSpPr/>
      </dsp:nvSpPr>
      <dsp:spPr>
        <a:xfrm>
          <a:off x="0" y="59093"/>
          <a:ext cx="10554574" cy="455715"/>
        </a:xfrm>
        <a:prstGeom prst="roundRect">
          <a:avLst/>
        </a:prstGeom>
        <a:blipFill rotWithShape="1">
          <a:blip xmlns:r="http://schemas.openxmlformats.org/officeDocument/2006/relationships" r:embed="rId1">
            <a:duotone>
              <a:schemeClr val="accent5">
                <a:hueOff val="0"/>
                <a:satOff val="0"/>
                <a:lumOff val="0"/>
                <a:alphaOff val="0"/>
                <a:tint val="98000"/>
                <a:lumMod val="102000"/>
              </a:schemeClr>
              <a:schemeClr val="accent5">
                <a:hueOff val="0"/>
                <a:satOff val="0"/>
                <a:lumOff val="0"/>
                <a:alphaOff val="0"/>
                <a:shade val="98000"/>
                <a:lumMod val="98000"/>
              </a:schemeClr>
            </a:duotone>
          </a:blip>
          <a:tile tx="0" ty="0" sx="100000" sy="100000" flip="none" algn="tl"/>
        </a:blipFill>
        <a:ln>
          <a:noFill/>
        </a:ln>
        <a:effectLst>
          <a:innerShdw blurRad="63500" dist="25400" dir="13500000">
            <a:srgbClr val="000000">
              <a:alpha val="75000"/>
            </a:srgb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ZA" sz="1900" b="1" kern="1200" dirty="0"/>
            <a:t>Research paradigm</a:t>
          </a:r>
          <a:r>
            <a:rPr lang="en-ZA" sz="1900" kern="1200" dirty="0"/>
            <a:t>: Positivism research paradigm</a:t>
          </a:r>
        </a:p>
      </dsp:txBody>
      <dsp:txXfrm>
        <a:off x="22246" y="81339"/>
        <a:ext cx="10510082" cy="411223"/>
      </dsp:txXfrm>
    </dsp:sp>
    <dsp:sp modelId="{1E36C72A-B9D3-4477-BB43-051581F48D61}">
      <dsp:nvSpPr>
        <dsp:cNvPr id="0" name=""/>
        <dsp:cNvSpPr/>
      </dsp:nvSpPr>
      <dsp:spPr>
        <a:xfrm>
          <a:off x="0" y="569528"/>
          <a:ext cx="10554574" cy="455715"/>
        </a:xfrm>
        <a:prstGeom prst="roundRect">
          <a:avLst/>
        </a:prstGeom>
        <a:blipFill rotWithShape="1">
          <a:blip xmlns:r="http://schemas.openxmlformats.org/officeDocument/2006/relationships" r:embed="rId1">
            <a:duotone>
              <a:schemeClr val="accent5">
                <a:hueOff val="3466031"/>
                <a:satOff val="-95"/>
                <a:lumOff val="-523"/>
                <a:alphaOff val="0"/>
                <a:tint val="98000"/>
                <a:lumMod val="102000"/>
              </a:schemeClr>
              <a:schemeClr val="accent5">
                <a:hueOff val="3466031"/>
                <a:satOff val="-95"/>
                <a:lumOff val="-523"/>
                <a:alphaOff val="0"/>
                <a:shade val="98000"/>
                <a:lumMod val="98000"/>
              </a:schemeClr>
            </a:duotone>
          </a:blip>
          <a:tile tx="0" ty="0" sx="100000" sy="100000" flip="none" algn="tl"/>
        </a:blipFill>
        <a:ln>
          <a:noFill/>
        </a:ln>
        <a:effectLst>
          <a:innerShdw blurRad="63500" dist="25400" dir="13500000">
            <a:srgbClr val="000000">
              <a:alpha val="75000"/>
            </a:srgb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ZA" sz="1900" b="1" kern="1200" dirty="0"/>
            <a:t>Research approach: </a:t>
          </a:r>
          <a:r>
            <a:rPr lang="en-ZA" sz="1900" b="0" kern="1200" dirty="0"/>
            <a:t>Quantitative research approach</a:t>
          </a:r>
          <a:endParaRPr lang="en-ZA" sz="1900" kern="1200" dirty="0"/>
        </a:p>
      </dsp:txBody>
      <dsp:txXfrm>
        <a:off x="22246" y="591774"/>
        <a:ext cx="10510082" cy="411223"/>
      </dsp:txXfrm>
    </dsp:sp>
    <dsp:sp modelId="{2C30D460-769D-4CB1-B0E8-39BEB88086D4}">
      <dsp:nvSpPr>
        <dsp:cNvPr id="0" name=""/>
        <dsp:cNvSpPr/>
      </dsp:nvSpPr>
      <dsp:spPr>
        <a:xfrm>
          <a:off x="0" y="1079963"/>
          <a:ext cx="10554574" cy="455715"/>
        </a:xfrm>
        <a:prstGeom prst="roundRect">
          <a:avLst/>
        </a:prstGeom>
        <a:blipFill rotWithShape="1">
          <a:blip xmlns:r="http://schemas.openxmlformats.org/officeDocument/2006/relationships" r:embed="rId1">
            <a:duotone>
              <a:schemeClr val="accent5">
                <a:hueOff val="6932061"/>
                <a:satOff val="-189"/>
                <a:lumOff val="-1046"/>
                <a:alphaOff val="0"/>
                <a:tint val="98000"/>
                <a:lumMod val="102000"/>
              </a:schemeClr>
              <a:schemeClr val="accent5">
                <a:hueOff val="6932061"/>
                <a:satOff val="-189"/>
                <a:lumOff val="-1046"/>
                <a:alphaOff val="0"/>
                <a:shade val="98000"/>
                <a:lumMod val="98000"/>
              </a:schemeClr>
            </a:duotone>
          </a:blip>
          <a:tile tx="0" ty="0" sx="100000" sy="100000" flip="none" algn="tl"/>
        </a:blipFill>
        <a:ln>
          <a:noFill/>
        </a:ln>
        <a:effectLst>
          <a:innerShdw blurRad="63500" dist="25400" dir="13500000">
            <a:srgbClr val="000000">
              <a:alpha val="75000"/>
            </a:srgb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ZA" sz="1900" b="1" kern="1200" dirty="0"/>
            <a:t>Research </a:t>
          </a:r>
          <a:r>
            <a:rPr lang="en-ZA" sz="1900" b="0" kern="1200" dirty="0"/>
            <a:t>Design</a:t>
          </a:r>
          <a:r>
            <a:rPr lang="en-ZA" sz="1900" kern="1200" dirty="0"/>
            <a:t>: Surveys</a:t>
          </a:r>
        </a:p>
      </dsp:txBody>
      <dsp:txXfrm>
        <a:off x="22246" y="1102209"/>
        <a:ext cx="10510082" cy="411223"/>
      </dsp:txXfrm>
    </dsp:sp>
    <dsp:sp modelId="{94598CA3-1D61-4A9A-993E-EF96408A4EB5}">
      <dsp:nvSpPr>
        <dsp:cNvPr id="0" name=""/>
        <dsp:cNvSpPr/>
      </dsp:nvSpPr>
      <dsp:spPr>
        <a:xfrm>
          <a:off x="0" y="1590398"/>
          <a:ext cx="10554574" cy="455715"/>
        </a:xfrm>
        <a:prstGeom prst="roundRect">
          <a:avLst/>
        </a:prstGeom>
        <a:blipFill rotWithShape="1">
          <a:blip xmlns:r="http://schemas.openxmlformats.org/officeDocument/2006/relationships" r:embed="rId1">
            <a:duotone>
              <a:schemeClr val="accent5">
                <a:hueOff val="10398092"/>
                <a:satOff val="-284"/>
                <a:lumOff val="-1569"/>
                <a:alphaOff val="0"/>
                <a:tint val="98000"/>
                <a:lumMod val="102000"/>
              </a:schemeClr>
              <a:schemeClr val="accent5">
                <a:hueOff val="10398092"/>
                <a:satOff val="-284"/>
                <a:lumOff val="-1569"/>
                <a:alphaOff val="0"/>
                <a:shade val="98000"/>
                <a:lumMod val="98000"/>
              </a:schemeClr>
            </a:duotone>
          </a:blip>
          <a:tile tx="0" ty="0" sx="100000" sy="100000" flip="none" algn="tl"/>
        </a:blipFill>
        <a:ln>
          <a:noFill/>
        </a:ln>
        <a:effectLst>
          <a:innerShdw blurRad="63500" dist="25400" dir="13500000">
            <a:srgbClr val="000000">
              <a:alpha val="75000"/>
            </a:srgb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ZA" sz="1900" b="1" kern="1200" dirty="0"/>
            <a:t>Research instrument</a:t>
          </a:r>
          <a:r>
            <a:rPr lang="en-ZA" sz="1900" kern="1200" dirty="0"/>
            <a:t>: Structured questionnaires</a:t>
          </a:r>
        </a:p>
      </dsp:txBody>
      <dsp:txXfrm>
        <a:off x="22246" y="1612644"/>
        <a:ext cx="10510082" cy="411223"/>
      </dsp:txXfrm>
    </dsp:sp>
    <dsp:sp modelId="{B73D4204-D912-489F-9311-4620B33596D4}">
      <dsp:nvSpPr>
        <dsp:cNvPr id="0" name=""/>
        <dsp:cNvSpPr/>
      </dsp:nvSpPr>
      <dsp:spPr>
        <a:xfrm>
          <a:off x="0" y="2100833"/>
          <a:ext cx="10554574" cy="455715"/>
        </a:xfrm>
        <a:prstGeom prst="roundRect">
          <a:avLst/>
        </a:prstGeom>
        <a:blipFill rotWithShape="1">
          <a:blip xmlns:r="http://schemas.openxmlformats.org/officeDocument/2006/relationships" r:embed="rId1">
            <a:duotone>
              <a:schemeClr val="accent5">
                <a:hueOff val="13864123"/>
                <a:satOff val="-379"/>
                <a:lumOff val="-2092"/>
                <a:alphaOff val="0"/>
                <a:tint val="98000"/>
                <a:lumMod val="102000"/>
              </a:schemeClr>
              <a:schemeClr val="accent5">
                <a:hueOff val="13864123"/>
                <a:satOff val="-379"/>
                <a:lumOff val="-2092"/>
                <a:alphaOff val="0"/>
                <a:shade val="98000"/>
                <a:lumMod val="98000"/>
              </a:schemeClr>
            </a:duotone>
          </a:blip>
          <a:tile tx="0" ty="0" sx="100000" sy="100000" flip="none" algn="tl"/>
        </a:blipFill>
        <a:ln>
          <a:noFill/>
        </a:ln>
        <a:effectLst>
          <a:innerShdw blurRad="63500" dist="25400" dir="13500000">
            <a:srgbClr val="000000">
              <a:alpha val="75000"/>
            </a:srgb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ZA" sz="1900" b="1" kern="1200" dirty="0"/>
            <a:t>Study population and sample</a:t>
          </a:r>
          <a:r>
            <a:rPr lang="en-ZA" sz="1900" kern="1200" dirty="0"/>
            <a:t>: 20 youth around the proposed townships</a:t>
          </a:r>
        </a:p>
      </dsp:txBody>
      <dsp:txXfrm>
        <a:off x="22246" y="2123079"/>
        <a:ext cx="10510082" cy="411223"/>
      </dsp:txXfrm>
    </dsp:sp>
    <dsp:sp modelId="{5249CFCC-1033-488F-8BEC-76F953CD5DED}">
      <dsp:nvSpPr>
        <dsp:cNvPr id="0" name=""/>
        <dsp:cNvSpPr/>
      </dsp:nvSpPr>
      <dsp:spPr>
        <a:xfrm>
          <a:off x="0" y="2611267"/>
          <a:ext cx="10554574" cy="455715"/>
        </a:xfrm>
        <a:prstGeom prst="roundRect">
          <a:avLst/>
        </a:prstGeom>
        <a:blipFill rotWithShape="1">
          <a:blip xmlns:r="http://schemas.openxmlformats.org/officeDocument/2006/relationships" r:embed="rId1">
            <a:duotone>
              <a:schemeClr val="accent5">
                <a:hueOff val="17330153"/>
                <a:satOff val="-473"/>
                <a:lumOff val="-2615"/>
                <a:alphaOff val="0"/>
                <a:tint val="98000"/>
                <a:lumMod val="102000"/>
              </a:schemeClr>
              <a:schemeClr val="accent5">
                <a:hueOff val="17330153"/>
                <a:satOff val="-473"/>
                <a:lumOff val="-2615"/>
                <a:alphaOff val="0"/>
                <a:shade val="98000"/>
                <a:lumMod val="98000"/>
              </a:schemeClr>
            </a:duotone>
          </a:blip>
          <a:tile tx="0" ty="0" sx="100000" sy="100000" flip="none" algn="tl"/>
        </a:blipFill>
        <a:ln>
          <a:noFill/>
        </a:ln>
        <a:effectLst>
          <a:innerShdw blurRad="63500" dist="25400" dir="13500000">
            <a:srgbClr val="000000">
              <a:alpha val="75000"/>
            </a:srgb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ZA" sz="1900" b="1" kern="1200" dirty="0"/>
            <a:t>Sampling technique</a:t>
          </a:r>
          <a:r>
            <a:rPr lang="en-ZA" sz="1900" kern="1200" dirty="0"/>
            <a:t>: Simple random sampling</a:t>
          </a:r>
        </a:p>
      </dsp:txBody>
      <dsp:txXfrm>
        <a:off x="22246" y="2633513"/>
        <a:ext cx="10510082" cy="411223"/>
      </dsp:txXfrm>
    </dsp:sp>
    <dsp:sp modelId="{24AB2ED9-2B69-46D5-B35B-BB1C29C28582}">
      <dsp:nvSpPr>
        <dsp:cNvPr id="0" name=""/>
        <dsp:cNvSpPr/>
      </dsp:nvSpPr>
      <dsp:spPr>
        <a:xfrm>
          <a:off x="0" y="3121703"/>
          <a:ext cx="10554574" cy="455715"/>
        </a:xfrm>
        <a:prstGeom prst="roundRect">
          <a:avLst/>
        </a:prstGeom>
        <a:blipFill rotWithShape="1">
          <a:blip xmlns:r="http://schemas.openxmlformats.org/officeDocument/2006/relationships" r:embed="rId1">
            <a:duotone>
              <a:schemeClr val="accent5">
                <a:hueOff val="20796183"/>
                <a:satOff val="-568"/>
                <a:lumOff val="-3138"/>
                <a:alphaOff val="0"/>
                <a:tint val="98000"/>
                <a:lumMod val="102000"/>
              </a:schemeClr>
              <a:schemeClr val="accent5">
                <a:hueOff val="20796183"/>
                <a:satOff val="-568"/>
                <a:lumOff val="-3138"/>
                <a:alphaOff val="0"/>
                <a:shade val="98000"/>
                <a:lumMod val="98000"/>
              </a:schemeClr>
            </a:duotone>
          </a:blip>
          <a:tile tx="0" ty="0" sx="100000" sy="100000" flip="none" algn="tl"/>
        </a:blipFill>
        <a:ln>
          <a:noFill/>
        </a:ln>
        <a:effectLst>
          <a:innerShdw blurRad="63500" dist="25400" dir="13500000">
            <a:srgbClr val="000000">
              <a:alpha val="75000"/>
            </a:srgb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ZA" sz="1900" b="1" kern="1200" dirty="0"/>
            <a:t>Data analysis method</a:t>
          </a:r>
          <a:r>
            <a:rPr lang="en-ZA" sz="1900" kern="1200" dirty="0"/>
            <a:t>: Descriptive statistic data analysis </a:t>
          </a:r>
        </a:p>
      </dsp:txBody>
      <dsp:txXfrm>
        <a:off x="22246" y="3143949"/>
        <a:ext cx="10510082" cy="4112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B4773B-37BC-4682-B74A-A9F25879BA4E}">
      <dsp:nvSpPr>
        <dsp:cNvPr id="0" name=""/>
        <dsp:cNvSpPr/>
      </dsp:nvSpPr>
      <dsp:spPr>
        <a:xfrm>
          <a:off x="791593" y="0"/>
          <a:ext cx="8971387" cy="3636511"/>
        </a:xfrm>
        <a:prstGeom prst="rightArrow">
          <a:avLst/>
        </a:prstGeom>
        <a:blipFill rotWithShape="1">
          <a:blip xmlns:r="http://schemas.openxmlformats.org/officeDocument/2006/relationships" r:embed="rId1">
            <a:duotone>
              <a:schemeClr val="accent3">
                <a:tint val="40000"/>
                <a:hueOff val="0"/>
                <a:satOff val="0"/>
                <a:lumOff val="0"/>
                <a:alphaOff val="0"/>
                <a:tint val="98000"/>
                <a:lumMod val="102000"/>
              </a:schemeClr>
              <a:schemeClr val="accent3">
                <a:tint val="40000"/>
                <a:hueOff val="0"/>
                <a:satOff val="0"/>
                <a:lumOff val="0"/>
                <a:alphaOff val="0"/>
                <a:shade val="98000"/>
                <a:lumMod val="98000"/>
              </a:schemeClr>
            </a:duotone>
          </a:blip>
          <a:tile tx="0" ty="0" sx="100000" sy="100000" flip="none" algn="tl"/>
        </a:blip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F2E4D69E-BCE9-47A0-A636-BDD5AE2E7E4B}">
      <dsp:nvSpPr>
        <dsp:cNvPr id="0" name=""/>
        <dsp:cNvSpPr/>
      </dsp:nvSpPr>
      <dsp:spPr>
        <a:xfrm>
          <a:off x="4638" y="1090953"/>
          <a:ext cx="2027941" cy="1454604"/>
        </a:xfrm>
        <a:prstGeom prst="roundRect">
          <a:avLst/>
        </a:prstGeom>
        <a:blipFill rotWithShape="1">
          <a:blip xmlns:r="http://schemas.openxmlformats.org/officeDocument/2006/relationships" r:embed="rId1">
            <a:duotone>
              <a:schemeClr val="accent3">
                <a:hueOff val="0"/>
                <a:satOff val="0"/>
                <a:lumOff val="0"/>
                <a:alphaOff val="0"/>
                <a:tint val="98000"/>
                <a:lumMod val="102000"/>
              </a:schemeClr>
              <a:schemeClr val="accent3">
                <a:hueOff val="0"/>
                <a:satOff val="0"/>
                <a:lumOff val="0"/>
                <a:alphaOff val="0"/>
                <a:shade val="98000"/>
                <a:lumMod val="98000"/>
              </a:schemeClr>
            </a:duotone>
          </a:blip>
          <a:tile tx="0" ty="0" sx="100000" sy="100000" flip="none" algn="tl"/>
        </a:blip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ZA" sz="1800" kern="1200"/>
            <a:t>Encourage the use of AI.</a:t>
          </a:r>
        </a:p>
      </dsp:txBody>
      <dsp:txXfrm>
        <a:off x="75646" y="1161961"/>
        <a:ext cx="1885925" cy="1312588"/>
      </dsp:txXfrm>
    </dsp:sp>
    <dsp:sp modelId="{B77904BB-345D-4EA9-AA3E-B9CC22B9247A}">
      <dsp:nvSpPr>
        <dsp:cNvPr id="0" name=""/>
        <dsp:cNvSpPr/>
      </dsp:nvSpPr>
      <dsp:spPr>
        <a:xfrm>
          <a:off x="2133977" y="1090953"/>
          <a:ext cx="2027941" cy="1454604"/>
        </a:xfrm>
        <a:prstGeom prst="roundRect">
          <a:avLst/>
        </a:prstGeom>
        <a:blipFill rotWithShape="1">
          <a:blip xmlns:r="http://schemas.openxmlformats.org/officeDocument/2006/relationships" r:embed="rId1">
            <a:duotone>
              <a:schemeClr val="accent3">
                <a:hueOff val="-633517"/>
                <a:satOff val="4080"/>
                <a:lumOff val="147"/>
                <a:alphaOff val="0"/>
                <a:tint val="98000"/>
                <a:lumMod val="102000"/>
              </a:schemeClr>
              <a:schemeClr val="accent3">
                <a:hueOff val="-633517"/>
                <a:satOff val="4080"/>
                <a:lumOff val="147"/>
                <a:alphaOff val="0"/>
                <a:shade val="98000"/>
                <a:lumMod val="98000"/>
              </a:schemeClr>
            </a:duotone>
          </a:blip>
          <a:tile tx="0" ty="0" sx="100000" sy="100000" flip="none" algn="tl"/>
        </a:blip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ZA" sz="1800" kern="1200"/>
            <a:t>Adress the challenges associated with using AI tools.</a:t>
          </a:r>
        </a:p>
      </dsp:txBody>
      <dsp:txXfrm>
        <a:off x="2204985" y="1161961"/>
        <a:ext cx="1885925" cy="1312588"/>
      </dsp:txXfrm>
    </dsp:sp>
    <dsp:sp modelId="{8F6D00C2-C991-46FE-BA18-9D4C8B81DE20}">
      <dsp:nvSpPr>
        <dsp:cNvPr id="0" name=""/>
        <dsp:cNvSpPr/>
      </dsp:nvSpPr>
      <dsp:spPr>
        <a:xfrm>
          <a:off x="4263316" y="1090953"/>
          <a:ext cx="2027941" cy="1454604"/>
        </a:xfrm>
        <a:prstGeom prst="roundRect">
          <a:avLst/>
        </a:prstGeom>
        <a:blipFill rotWithShape="1">
          <a:blip xmlns:r="http://schemas.openxmlformats.org/officeDocument/2006/relationships" r:embed="rId1">
            <a:duotone>
              <a:schemeClr val="accent3">
                <a:hueOff val="-1267033"/>
                <a:satOff val="8160"/>
                <a:lumOff val="294"/>
                <a:alphaOff val="0"/>
                <a:tint val="98000"/>
                <a:lumMod val="102000"/>
              </a:schemeClr>
              <a:schemeClr val="accent3">
                <a:hueOff val="-1267033"/>
                <a:satOff val="8160"/>
                <a:lumOff val="294"/>
                <a:alphaOff val="0"/>
                <a:shade val="98000"/>
                <a:lumMod val="98000"/>
              </a:schemeClr>
            </a:duotone>
          </a:blip>
          <a:tile tx="0" ty="0" sx="100000" sy="100000" flip="none" algn="tl"/>
        </a:blip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ZA" sz="1800" kern="1200"/>
            <a:t>Improve technology access.</a:t>
          </a:r>
        </a:p>
      </dsp:txBody>
      <dsp:txXfrm>
        <a:off x="4334324" y="1161961"/>
        <a:ext cx="1885925" cy="1312588"/>
      </dsp:txXfrm>
    </dsp:sp>
    <dsp:sp modelId="{CBBFD1C1-3B87-4F23-99B3-F82010F0A043}">
      <dsp:nvSpPr>
        <dsp:cNvPr id="0" name=""/>
        <dsp:cNvSpPr/>
      </dsp:nvSpPr>
      <dsp:spPr>
        <a:xfrm>
          <a:off x="6392655" y="1090953"/>
          <a:ext cx="2027941" cy="1454604"/>
        </a:xfrm>
        <a:prstGeom prst="roundRect">
          <a:avLst/>
        </a:prstGeom>
        <a:blipFill rotWithShape="1">
          <a:blip xmlns:r="http://schemas.openxmlformats.org/officeDocument/2006/relationships" r:embed="rId1">
            <a:duotone>
              <a:schemeClr val="accent3">
                <a:hueOff val="-1900550"/>
                <a:satOff val="12239"/>
                <a:lumOff val="441"/>
                <a:alphaOff val="0"/>
                <a:tint val="98000"/>
                <a:lumMod val="102000"/>
              </a:schemeClr>
              <a:schemeClr val="accent3">
                <a:hueOff val="-1900550"/>
                <a:satOff val="12239"/>
                <a:lumOff val="441"/>
                <a:alphaOff val="0"/>
                <a:shade val="98000"/>
                <a:lumMod val="98000"/>
              </a:schemeClr>
            </a:duotone>
          </a:blip>
          <a:tile tx="0" ty="0" sx="100000" sy="100000" flip="none" algn="tl"/>
        </a:blip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ZA" sz="1800" kern="1200"/>
            <a:t>Integration into academic success,</a:t>
          </a:r>
        </a:p>
      </dsp:txBody>
      <dsp:txXfrm>
        <a:off x="6463663" y="1161961"/>
        <a:ext cx="1885925" cy="1312588"/>
      </dsp:txXfrm>
    </dsp:sp>
    <dsp:sp modelId="{DC80280B-F490-429E-A851-0464959170FD}">
      <dsp:nvSpPr>
        <dsp:cNvPr id="0" name=""/>
        <dsp:cNvSpPr/>
      </dsp:nvSpPr>
      <dsp:spPr>
        <a:xfrm>
          <a:off x="8521993" y="1090953"/>
          <a:ext cx="2027941" cy="1454604"/>
        </a:xfrm>
        <a:prstGeom prst="roundRect">
          <a:avLst/>
        </a:prstGeom>
        <a:blipFill rotWithShape="1">
          <a:blip xmlns:r="http://schemas.openxmlformats.org/officeDocument/2006/relationships" r:embed="rId1">
            <a:duotone>
              <a:schemeClr val="accent3">
                <a:hueOff val="-2534067"/>
                <a:satOff val="16319"/>
                <a:lumOff val="588"/>
                <a:alphaOff val="0"/>
                <a:tint val="98000"/>
                <a:lumMod val="102000"/>
              </a:schemeClr>
              <a:schemeClr val="accent3">
                <a:hueOff val="-2534067"/>
                <a:satOff val="16319"/>
                <a:lumOff val="588"/>
                <a:alphaOff val="0"/>
                <a:shade val="98000"/>
                <a:lumMod val="98000"/>
              </a:schemeClr>
            </a:duotone>
          </a:blip>
          <a:tile tx="0" ty="0" sx="100000" sy="100000" flip="none" algn="tl"/>
        </a:blip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ZA" sz="1800" kern="1200"/>
            <a:t>Training on how to use AI tools effectively.</a:t>
          </a:r>
        </a:p>
      </dsp:txBody>
      <dsp:txXfrm>
        <a:off x="8593001" y="1161961"/>
        <a:ext cx="1885925" cy="131258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5/22/2025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n-US"/>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a:t>Click icon to add picture</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8C79C5D-2A6F-F04D-97DA-BEF2467B64E4}" type="datetimeFigureOut">
              <a:rPr lang="en-US" dirty="0"/>
              <a:pPr/>
              <a:t>5/22/2025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n-US"/>
              <a:t>Click to edit Master title style</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n-US"/>
              <a:t>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5/22/2025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n-US"/>
              <a:t>Click to edit Master title style</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n-US"/>
              <a:t>Edit Master text styles</a:t>
            </a:r>
          </a:p>
        </p:txBody>
      </p:sp>
      <p:sp>
        <p:nvSpPr>
          <p:cNvPr id="2" name="Date Placeholder 1"/>
          <p:cNvSpPr>
            <a:spLocks noGrp="1"/>
          </p:cNvSpPr>
          <p:nvPr>
            <p:ph type="dt" sz="half" idx="10"/>
          </p:nvPr>
        </p:nvSpPr>
        <p:spPr/>
        <p:txBody>
          <a:bodyPr/>
          <a:lstStyle/>
          <a:p>
            <a:fld id="{FBF54567-0DE4-3F47-BF90-CB84690072F9}" type="datetimeFigureOut">
              <a:rPr lang="en-US" dirty="0"/>
              <a:pPr/>
              <a:t>5/22/2025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dirty="0"/>
              <a:pPr/>
              <a:t>5/22/2025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dirty="0"/>
              <a:pPr/>
              <a:t>5/22/2025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n-US"/>
              <a:t>Click to edit Master title style</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dirty="0"/>
              <a:pPr/>
              <a:t>5/22/2025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n-US"/>
              <a:t>Click to edit Master title style</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5/22/2025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dirty="0"/>
              <a:pPr/>
              <a:t>5/22/2025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dirty="0"/>
              <a:pPr/>
              <a:t>5/22/2025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dirty="0"/>
              <a:pPr/>
              <a:t>5/22/2025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dirty="0"/>
              <a:pPr/>
              <a:t>5/22/2025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0DF5E60-9974-AC48-9591-99C2BB44B7CF}" type="datetimeFigureOut">
              <a:rPr lang="en-US" dirty="0"/>
              <a:pPr/>
              <a:t>5/22/2025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n-US"/>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a:t>Click icon to add picture</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5/22/2025</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5/22/2025</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3" r:id="rId9"/>
    <p:sldLayoutId id="2147483657" r:id="rId10"/>
    <p:sldLayoutId id="2147483666" r:id="rId11"/>
    <p:sldLayoutId id="2147483661" r:id="rId12"/>
    <p:sldLayoutId id="2147483658" r:id="rId13"/>
    <p:sldLayoutId id="2147483659"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B4B45-E485-4EEA-A6FD-36506660CA54}"/>
              </a:ext>
            </a:extLst>
          </p:cNvPr>
          <p:cNvSpPr>
            <a:spLocks noGrp="1"/>
          </p:cNvSpPr>
          <p:nvPr>
            <p:ph type="ctrTitle"/>
          </p:nvPr>
        </p:nvSpPr>
        <p:spPr>
          <a:xfrm>
            <a:off x="443753" y="-336176"/>
            <a:ext cx="10938248" cy="4756375"/>
          </a:xfrm>
        </p:spPr>
        <p:txBody>
          <a:bodyPr/>
          <a:lstStyle/>
          <a:p>
            <a:r>
              <a:rPr lang="en-ZA" dirty="0"/>
              <a:t>Exploring the impact of AI in comprehension reading among youth in two selected townships in KwaZulu-Natal</a:t>
            </a:r>
            <a:br>
              <a:rPr lang="en-ZA" dirty="0"/>
            </a:br>
            <a:endParaRPr lang="en-ZA" dirty="0"/>
          </a:p>
        </p:txBody>
      </p:sp>
      <p:sp>
        <p:nvSpPr>
          <p:cNvPr id="3" name="Subtitle 2">
            <a:extLst>
              <a:ext uri="{FF2B5EF4-FFF2-40B4-BE49-F238E27FC236}">
                <a16:creationId xmlns:a16="http://schemas.microsoft.com/office/drawing/2014/main" id="{CEFC6FDE-3ECE-44A0-BA47-7F3D21B85F15}"/>
              </a:ext>
            </a:extLst>
          </p:cNvPr>
          <p:cNvSpPr>
            <a:spLocks noGrp="1"/>
          </p:cNvSpPr>
          <p:nvPr>
            <p:ph type="subTitle" idx="1"/>
          </p:nvPr>
        </p:nvSpPr>
        <p:spPr>
          <a:xfrm>
            <a:off x="810001" y="5280846"/>
            <a:ext cx="10572000" cy="1308213"/>
          </a:xfrm>
        </p:spPr>
        <p:txBody>
          <a:bodyPr>
            <a:normAutofit/>
          </a:bodyPr>
          <a:lstStyle/>
          <a:p>
            <a:r>
              <a:rPr lang="en-ZA" dirty="0"/>
              <a:t>By: </a:t>
            </a:r>
            <a:r>
              <a:rPr lang="en-ZA" dirty="0" err="1"/>
              <a:t>Avemahle</a:t>
            </a:r>
            <a:r>
              <a:rPr lang="en-ZA" dirty="0"/>
              <a:t> N. </a:t>
            </a:r>
            <a:r>
              <a:rPr lang="en-ZA" dirty="0" err="1"/>
              <a:t>Shange</a:t>
            </a:r>
            <a:r>
              <a:rPr lang="en-ZA" dirty="0"/>
              <a:t> and </a:t>
            </a:r>
            <a:r>
              <a:rPr lang="en-ZA" dirty="0" err="1"/>
              <a:t>Halala</a:t>
            </a:r>
            <a:r>
              <a:rPr lang="en-ZA" dirty="0"/>
              <a:t> B. </a:t>
            </a:r>
            <a:r>
              <a:rPr lang="en-ZA" dirty="0" err="1"/>
              <a:t>Biyela</a:t>
            </a:r>
            <a:endParaRPr lang="en-ZA" dirty="0"/>
          </a:p>
          <a:p>
            <a:r>
              <a:rPr lang="en-ZA" dirty="0"/>
              <a:t>Supervisor: </a:t>
            </a:r>
            <a:r>
              <a:rPr lang="en-ZA" dirty="0" err="1"/>
              <a:t>G.V.Jiyane</a:t>
            </a:r>
            <a:r>
              <a:rPr lang="en-ZA" dirty="0"/>
              <a:t> </a:t>
            </a:r>
          </a:p>
          <a:p>
            <a:r>
              <a:rPr lang="en-ZA" i="1" dirty="0"/>
              <a:t>University of Zululand, Department of Information Studies</a:t>
            </a:r>
          </a:p>
          <a:p>
            <a:endParaRPr lang="en-ZA" dirty="0"/>
          </a:p>
          <a:p>
            <a:endParaRPr lang="en-ZA" dirty="0"/>
          </a:p>
        </p:txBody>
      </p:sp>
    </p:spTree>
    <p:extLst>
      <p:ext uri="{BB962C8B-B14F-4D97-AF65-F5344CB8AC3E}">
        <p14:creationId xmlns:p14="http://schemas.microsoft.com/office/powerpoint/2010/main" val="34840465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95531-B6CF-404B-9C98-BCED35126B99}"/>
              </a:ext>
            </a:extLst>
          </p:cNvPr>
          <p:cNvSpPr>
            <a:spLocks noGrp="1"/>
          </p:cNvSpPr>
          <p:nvPr>
            <p:ph type="title"/>
          </p:nvPr>
        </p:nvSpPr>
        <p:spPr>
          <a:xfrm>
            <a:off x="810000" y="107576"/>
            <a:ext cx="10571998" cy="1310062"/>
          </a:xfrm>
        </p:spPr>
        <p:txBody>
          <a:bodyPr/>
          <a:lstStyle/>
          <a:p>
            <a:r>
              <a:rPr lang="en-ZA" sz="2800" dirty="0"/>
              <a:t>Literature review</a:t>
            </a:r>
            <a:r>
              <a:rPr lang="en-ZA" sz="2400" dirty="0"/>
              <a:t>: </a:t>
            </a:r>
            <a:r>
              <a:rPr lang="en-ZA" sz="2800" dirty="0"/>
              <a:t>The effectiveness of using AI tools for comprehension</a:t>
            </a:r>
            <a:br>
              <a:rPr lang="en-ZA" sz="2800" dirty="0"/>
            </a:br>
            <a:endParaRPr lang="en-ZA" sz="2800" dirty="0"/>
          </a:p>
        </p:txBody>
      </p:sp>
      <p:sp>
        <p:nvSpPr>
          <p:cNvPr id="3" name="Content Placeholder 2">
            <a:extLst>
              <a:ext uri="{FF2B5EF4-FFF2-40B4-BE49-F238E27FC236}">
                <a16:creationId xmlns:a16="http://schemas.microsoft.com/office/drawing/2014/main" id="{A30B93D9-0AE1-41C2-8776-8CE79238A133}"/>
              </a:ext>
            </a:extLst>
          </p:cNvPr>
          <p:cNvSpPr>
            <a:spLocks noGrp="1"/>
          </p:cNvSpPr>
          <p:nvPr>
            <p:ph idx="1"/>
          </p:nvPr>
        </p:nvSpPr>
        <p:spPr/>
        <p:txBody>
          <a:bodyPr/>
          <a:lstStyle/>
          <a:p>
            <a:r>
              <a:rPr lang="en-ZA" dirty="0"/>
              <a:t>Reading comprehension is considered a key competence in the modern information society, and there is a high demand for the comprehension of complex texts throughout learners’ schooling (Magnusson, Roe, &amp; </a:t>
            </a:r>
            <a:r>
              <a:rPr lang="en-ZA" dirty="0" err="1"/>
              <a:t>Blikstad-Balas</a:t>
            </a:r>
            <a:r>
              <a:rPr lang="en-ZA" dirty="0"/>
              <a:t>, 2018).</a:t>
            </a:r>
          </a:p>
          <a:p>
            <a:r>
              <a:rPr lang="en-ZA" dirty="0"/>
              <a:t>According to (Hassan, 2015), reading comprehension instruction in all classrooms should share common reading instruction strategy objectives, such as, among others, promoting independent comprehension and learners' engagement in reading comprehension dialogue, even though individual teachers may use different instructional strategies. </a:t>
            </a:r>
          </a:p>
          <a:p>
            <a:r>
              <a:rPr lang="en-ZA" dirty="0"/>
              <a:t>According to  </a:t>
            </a:r>
            <a:r>
              <a:rPr lang="en-ZA" dirty="0" err="1"/>
              <a:t>Raqqad</a:t>
            </a:r>
            <a:r>
              <a:rPr lang="en-ZA" dirty="0"/>
              <a:t> and </a:t>
            </a:r>
            <a:r>
              <a:rPr lang="en-ZA" dirty="0" err="1"/>
              <a:t>Hanim</a:t>
            </a:r>
            <a:r>
              <a:rPr lang="en-ZA" dirty="0"/>
              <a:t> Ismail (2020), teaching reading techniques should emphasize fostering learner independent support, which is in line with Hassan's common reading instruction strategy aims.</a:t>
            </a:r>
          </a:p>
        </p:txBody>
      </p:sp>
    </p:spTree>
    <p:extLst>
      <p:ext uri="{BB962C8B-B14F-4D97-AF65-F5344CB8AC3E}">
        <p14:creationId xmlns:p14="http://schemas.microsoft.com/office/powerpoint/2010/main" val="14838094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B4ACA-D408-4B32-AEA4-74AB17E8A178}"/>
              </a:ext>
            </a:extLst>
          </p:cNvPr>
          <p:cNvSpPr>
            <a:spLocks noGrp="1"/>
          </p:cNvSpPr>
          <p:nvPr>
            <p:ph type="title"/>
          </p:nvPr>
        </p:nvSpPr>
        <p:spPr/>
        <p:txBody>
          <a:bodyPr/>
          <a:lstStyle/>
          <a:p>
            <a:r>
              <a:rPr lang="en-ZA" sz="2400" dirty="0"/>
              <a:t>Literature review: To establish challenges of AI tools for comprehension reading among the Youth</a:t>
            </a:r>
          </a:p>
        </p:txBody>
      </p:sp>
      <p:sp>
        <p:nvSpPr>
          <p:cNvPr id="3" name="Content Placeholder 2">
            <a:extLst>
              <a:ext uri="{FF2B5EF4-FFF2-40B4-BE49-F238E27FC236}">
                <a16:creationId xmlns:a16="http://schemas.microsoft.com/office/drawing/2014/main" id="{D86A8C3D-33CA-4A95-BC89-7B20915BB8A2}"/>
              </a:ext>
            </a:extLst>
          </p:cNvPr>
          <p:cNvSpPr>
            <a:spLocks noGrp="1"/>
          </p:cNvSpPr>
          <p:nvPr>
            <p:ph idx="1"/>
          </p:nvPr>
        </p:nvSpPr>
        <p:spPr/>
        <p:txBody>
          <a:bodyPr/>
          <a:lstStyle/>
          <a:p>
            <a:r>
              <a:rPr lang="en-ZA" dirty="0"/>
              <a:t>Artificial intelligence being incorporated into the education sector comes with good benefits however it also has various challenges which are a disadvantage not only to educators but also students. Patel and </a:t>
            </a:r>
            <a:r>
              <a:rPr lang="en-ZA" dirty="0" err="1"/>
              <a:t>Ragolane</a:t>
            </a:r>
            <a:r>
              <a:rPr lang="en-ZA" dirty="0"/>
              <a:t>,(2024)</a:t>
            </a:r>
          </a:p>
          <a:p>
            <a:r>
              <a:rPr lang="en-ZA" dirty="0"/>
              <a:t>According to </a:t>
            </a:r>
            <a:r>
              <a:rPr lang="en-ZA" dirty="0" err="1"/>
              <a:t>Dugosija</a:t>
            </a:r>
            <a:r>
              <a:rPr lang="en-ZA" dirty="0"/>
              <a:t> (2024) one of the major challenges is increasing over reliance on technology which may result in reduced human interaction and effective social and communicative aspect of language learning in a negative way.</a:t>
            </a:r>
          </a:p>
          <a:p>
            <a:r>
              <a:rPr lang="en-ZA" dirty="0"/>
              <a:t> Ahmad et al (2023) cited by </a:t>
            </a:r>
            <a:r>
              <a:rPr lang="en-ZA" dirty="0" err="1"/>
              <a:t>Shofiah</a:t>
            </a:r>
            <a:r>
              <a:rPr lang="en-ZA" dirty="0"/>
              <a:t> (2023) indicates students’ potential loss of critical thinking and creativity skills due to reliance of AI for content generation.</a:t>
            </a:r>
          </a:p>
        </p:txBody>
      </p:sp>
    </p:spTree>
    <p:extLst>
      <p:ext uri="{BB962C8B-B14F-4D97-AF65-F5344CB8AC3E}">
        <p14:creationId xmlns:p14="http://schemas.microsoft.com/office/powerpoint/2010/main" val="3213329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878B8-7FEB-4FBD-80EE-F5FE851B943E}"/>
              </a:ext>
            </a:extLst>
          </p:cNvPr>
          <p:cNvSpPr>
            <a:spLocks noGrp="1"/>
          </p:cNvSpPr>
          <p:nvPr>
            <p:ph type="title"/>
          </p:nvPr>
        </p:nvSpPr>
        <p:spPr/>
        <p:txBody>
          <a:bodyPr/>
          <a:lstStyle/>
          <a:p>
            <a:r>
              <a:rPr lang="en-ZA" dirty="0"/>
              <a:t>RESEARCH METHODOLOGY </a:t>
            </a:r>
          </a:p>
        </p:txBody>
      </p:sp>
      <p:graphicFrame>
        <p:nvGraphicFramePr>
          <p:cNvPr id="7" name="Content Placeholder 6">
            <a:extLst>
              <a:ext uri="{FF2B5EF4-FFF2-40B4-BE49-F238E27FC236}">
                <a16:creationId xmlns:a16="http://schemas.microsoft.com/office/drawing/2014/main" id="{35A26C69-DB44-40FF-B8BA-052E74563541}"/>
              </a:ext>
            </a:extLst>
          </p:cNvPr>
          <p:cNvGraphicFramePr>
            <a:graphicFrameLocks noGrp="1"/>
          </p:cNvGraphicFramePr>
          <p:nvPr>
            <p:ph idx="1"/>
            <p:extLst>
              <p:ext uri="{D42A27DB-BD31-4B8C-83A1-F6EECF244321}">
                <p14:modId xmlns:p14="http://schemas.microsoft.com/office/powerpoint/2010/main" val="121404621"/>
              </p:ext>
            </p:extLst>
          </p:nvPr>
        </p:nvGraphicFramePr>
        <p:xfrm>
          <a:off x="818712" y="2222287"/>
          <a:ext cx="10554574" cy="36365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025370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FD0C092-0093-4449-A43D-C353EE76A0D2}"/>
              </a:ext>
            </a:extLst>
          </p:cNvPr>
          <p:cNvSpPr>
            <a:spLocks noGrp="1"/>
          </p:cNvSpPr>
          <p:nvPr>
            <p:ph type="title"/>
          </p:nvPr>
        </p:nvSpPr>
        <p:spPr>
          <a:xfrm>
            <a:off x="810000" y="-228601"/>
            <a:ext cx="10571998" cy="2124635"/>
          </a:xfrm>
        </p:spPr>
        <p:txBody>
          <a:bodyPr/>
          <a:lstStyle/>
          <a:p>
            <a:pPr algn="l"/>
            <a:r>
              <a:rPr lang="en-ZA" sz="2800" dirty="0"/>
              <a:t>To determine the awareness of AI tools for comprehension reading among the youth</a:t>
            </a:r>
            <a:br>
              <a:rPr lang="en-ZA" dirty="0"/>
            </a:br>
            <a:endParaRPr lang="en-ZA" dirty="0"/>
          </a:p>
        </p:txBody>
      </p:sp>
      <p:pic>
        <p:nvPicPr>
          <p:cNvPr id="11" name="Content Placeholder 10">
            <a:extLst>
              <a:ext uri="{FF2B5EF4-FFF2-40B4-BE49-F238E27FC236}">
                <a16:creationId xmlns:a16="http://schemas.microsoft.com/office/drawing/2014/main" id="{E80A7751-8D46-4386-9ED6-766E8A68C316}"/>
              </a:ext>
            </a:extLst>
          </p:cNvPr>
          <p:cNvPicPr>
            <a:picLocks noGrp="1" noChangeAspect="1"/>
          </p:cNvPicPr>
          <p:nvPr>
            <p:ph idx="1"/>
          </p:nvPr>
        </p:nvPicPr>
        <p:blipFill>
          <a:blip r:embed="rId2"/>
          <a:stretch>
            <a:fillRect/>
          </a:stretch>
        </p:blipFill>
        <p:spPr>
          <a:xfrm>
            <a:off x="3281083" y="2175201"/>
            <a:ext cx="4982415" cy="4239045"/>
          </a:xfrm>
          <a:prstGeom prst="rect">
            <a:avLst/>
          </a:prstGeom>
        </p:spPr>
      </p:pic>
    </p:spTree>
    <p:extLst>
      <p:ext uri="{BB962C8B-B14F-4D97-AF65-F5344CB8AC3E}">
        <p14:creationId xmlns:p14="http://schemas.microsoft.com/office/powerpoint/2010/main" val="1106969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4416D-AF29-4BD8-B984-959D272A0E23}"/>
              </a:ext>
            </a:extLst>
          </p:cNvPr>
          <p:cNvSpPr>
            <a:spLocks noGrp="1"/>
          </p:cNvSpPr>
          <p:nvPr>
            <p:ph type="title"/>
          </p:nvPr>
        </p:nvSpPr>
        <p:spPr/>
        <p:txBody>
          <a:bodyPr/>
          <a:lstStyle/>
          <a:p>
            <a:br>
              <a:rPr lang="en-ZA" sz="1800" dirty="0"/>
            </a:br>
            <a:br>
              <a:rPr lang="en-ZA" sz="1800" dirty="0"/>
            </a:br>
            <a:br>
              <a:rPr lang="en-ZA" sz="1800" dirty="0"/>
            </a:br>
            <a:br>
              <a:rPr lang="en-ZA" sz="1800" dirty="0"/>
            </a:br>
            <a:br>
              <a:rPr lang="en-ZA" sz="1800" dirty="0"/>
            </a:br>
            <a:br>
              <a:rPr lang="en-ZA" sz="1800" dirty="0"/>
            </a:br>
            <a:br>
              <a:rPr lang="en-ZA" sz="1800" dirty="0"/>
            </a:br>
            <a:br>
              <a:rPr lang="en-ZA" sz="1800" dirty="0"/>
            </a:br>
            <a:br>
              <a:rPr lang="en-ZA" sz="1800" dirty="0"/>
            </a:br>
            <a:br>
              <a:rPr lang="en-ZA" sz="1800" dirty="0"/>
            </a:br>
            <a:br>
              <a:rPr lang="en-ZA" sz="1800" dirty="0"/>
            </a:br>
            <a:br>
              <a:rPr lang="en-ZA" sz="1800" dirty="0"/>
            </a:br>
            <a:br>
              <a:rPr lang="en-ZA" sz="1800" dirty="0"/>
            </a:br>
            <a:br>
              <a:rPr lang="en-ZA" sz="1800" dirty="0"/>
            </a:br>
            <a:br>
              <a:rPr lang="en-ZA" sz="1800" dirty="0"/>
            </a:br>
            <a:br>
              <a:rPr lang="en-ZA" sz="1800" dirty="0"/>
            </a:br>
            <a:br>
              <a:rPr lang="en-ZA" sz="1800" dirty="0"/>
            </a:br>
            <a:br>
              <a:rPr lang="en-ZA" sz="1800" dirty="0"/>
            </a:br>
            <a:br>
              <a:rPr lang="en-ZA" dirty="0"/>
            </a:br>
            <a:r>
              <a:rPr lang="en-ZA" dirty="0"/>
              <a:t>Findings and Discussions</a:t>
            </a:r>
          </a:p>
        </p:txBody>
      </p:sp>
      <p:sp>
        <p:nvSpPr>
          <p:cNvPr id="4" name="Text Placeholder 3">
            <a:extLst>
              <a:ext uri="{FF2B5EF4-FFF2-40B4-BE49-F238E27FC236}">
                <a16:creationId xmlns:a16="http://schemas.microsoft.com/office/drawing/2014/main" id="{272CE21B-D768-428C-AE74-09D816681A6D}"/>
              </a:ext>
            </a:extLst>
          </p:cNvPr>
          <p:cNvSpPr>
            <a:spLocks noGrp="1"/>
          </p:cNvSpPr>
          <p:nvPr>
            <p:ph type="body" idx="1"/>
          </p:nvPr>
        </p:nvSpPr>
        <p:spPr>
          <a:xfrm>
            <a:off x="814728" y="2070848"/>
            <a:ext cx="5189857" cy="1156446"/>
          </a:xfrm>
        </p:spPr>
        <p:txBody>
          <a:bodyPr/>
          <a:lstStyle/>
          <a:p>
            <a:r>
              <a:rPr lang="en-ZA" dirty="0" err="1"/>
              <a:t>Respondants</a:t>
            </a:r>
            <a:r>
              <a:rPr lang="en-ZA" dirty="0"/>
              <a:t> were asked if they are familiar with any AI reading tools. Majority being 90% were familiar and minority of 10% were not.</a:t>
            </a:r>
          </a:p>
        </p:txBody>
      </p:sp>
      <p:sp>
        <p:nvSpPr>
          <p:cNvPr id="7" name="Content Placeholder 6">
            <a:extLst>
              <a:ext uri="{FF2B5EF4-FFF2-40B4-BE49-F238E27FC236}">
                <a16:creationId xmlns:a16="http://schemas.microsoft.com/office/drawing/2014/main" id="{422A520D-FBE6-45D0-AFEA-412AE42507E9}"/>
              </a:ext>
            </a:extLst>
          </p:cNvPr>
          <p:cNvSpPr>
            <a:spLocks noGrp="1"/>
          </p:cNvSpPr>
          <p:nvPr>
            <p:ph sz="quarter" idx="4"/>
          </p:nvPr>
        </p:nvSpPr>
        <p:spPr>
          <a:xfrm>
            <a:off x="6187415" y="4504765"/>
            <a:ext cx="5194583" cy="2259105"/>
          </a:xfrm>
        </p:spPr>
        <p:txBody>
          <a:bodyPr/>
          <a:lstStyle/>
          <a:p>
            <a:r>
              <a:rPr lang="en-ZA" dirty="0"/>
              <a:t>Respondents were asked what AI tools they want.</a:t>
            </a:r>
          </a:p>
          <a:p>
            <a:r>
              <a:rPr lang="en-ZA" dirty="0"/>
              <a:t>Most people are familiar with </a:t>
            </a:r>
            <a:r>
              <a:rPr lang="en-ZA" dirty="0" err="1"/>
              <a:t>ChatGPT</a:t>
            </a:r>
            <a:r>
              <a:rPr lang="en-ZA" dirty="0"/>
              <a:t> which has become one of the mostly used AI tools in schools followed by Grammarly which is mostly helpful in summary and paraphrasing of essays.</a:t>
            </a:r>
          </a:p>
        </p:txBody>
      </p:sp>
      <p:graphicFrame>
        <p:nvGraphicFramePr>
          <p:cNvPr id="8" name="Content Placeholder 7">
            <a:extLst>
              <a:ext uri="{FF2B5EF4-FFF2-40B4-BE49-F238E27FC236}">
                <a16:creationId xmlns:a16="http://schemas.microsoft.com/office/drawing/2014/main" id="{BFCD15D1-F02A-4393-A49F-A4FFB62F528D}"/>
              </a:ext>
            </a:extLst>
          </p:cNvPr>
          <p:cNvGraphicFramePr>
            <a:graphicFrameLocks noGrp="1"/>
          </p:cNvGraphicFramePr>
          <p:nvPr>
            <p:ph sz="half" idx="2"/>
            <p:extLst>
              <p:ext uri="{D42A27DB-BD31-4B8C-83A1-F6EECF244321}">
                <p14:modId xmlns:p14="http://schemas.microsoft.com/office/powerpoint/2010/main" val="1338575741"/>
              </p:ext>
            </p:extLst>
          </p:nvPr>
        </p:nvGraphicFramePr>
        <p:xfrm>
          <a:off x="927847" y="3321424"/>
          <a:ext cx="5076078" cy="310627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Table 9">
            <a:extLst>
              <a:ext uri="{FF2B5EF4-FFF2-40B4-BE49-F238E27FC236}">
                <a16:creationId xmlns:a16="http://schemas.microsoft.com/office/drawing/2014/main" id="{C975289B-7CBB-476F-BA47-4FEB23A68A19}"/>
              </a:ext>
            </a:extLst>
          </p:cNvPr>
          <p:cNvGraphicFramePr>
            <a:graphicFrameLocks noGrp="1"/>
          </p:cNvGraphicFramePr>
          <p:nvPr>
            <p:extLst>
              <p:ext uri="{D42A27DB-BD31-4B8C-83A1-F6EECF244321}">
                <p14:modId xmlns:p14="http://schemas.microsoft.com/office/powerpoint/2010/main" val="3312003820"/>
              </p:ext>
            </p:extLst>
          </p:nvPr>
        </p:nvGraphicFramePr>
        <p:xfrm>
          <a:off x="6096000" y="2572732"/>
          <a:ext cx="5725160" cy="1712535"/>
        </p:xfrm>
        <a:graphic>
          <a:graphicData uri="http://schemas.openxmlformats.org/drawingml/2006/table">
            <a:tbl>
              <a:tblPr firstRow="1" firstCol="1" bandRow="1">
                <a:tableStyleId>{5C22544A-7EE6-4342-B048-85BDC9FD1C3A}</a:tableStyleId>
              </a:tblPr>
              <a:tblGrid>
                <a:gridCol w="821055">
                  <a:extLst>
                    <a:ext uri="{9D8B030D-6E8A-4147-A177-3AD203B41FA5}">
                      <a16:colId xmlns:a16="http://schemas.microsoft.com/office/drawing/2014/main" val="2914381514"/>
                    </a:ext>
                  </a:extLst>
                </a:gridCol>
                <a:gridCol w="685165">
                  <a:extLst>
                    <a:ext uri="{9D8B030D-6E8A-4147-A177-3AD203B41FA5}">
                      <a16:colId xmlns:a16="http://schemas.microsoft.com/office/drawing/2014/main" val="1510062336"/>
                    </a:ext>
                  </a:extLst>
                </a:gridCol>
                <a:gridCol w="1482090">
                  <a:extLst>
                    <a:ext uri="{9D8B030D-6E8A-4147-A177-3AD203B41FA5}">
                      <a16:colId xmlns:a16="http://schemas.microsoft.com/office/drawing/2014/main" val="800625941"/>
                    </a:ext>
                  </a:extLst>
                </a:gridCol>
                <a:gridCol w="1498600">
                  <a:extLst>
                    <a:ext uri="{9D8B030D-6E8A-4147-A177-3AD203B41FA5}">
                      <a16:colId xmlns:a16="http://schemas.microsoft.com/office/drawing/2014/main" val="3366506992"/>
                    </a:ext>
                  </a:extLst>
                </a:gridCol>
                <a:gridCol w="1238250">
                  <a:extLst>
                    <a:ext uri="{9D8B030D-6E8A-4147-A177-3AD203B41FA5}">
                      <a16:colId xmlns:a16="http://schemas.microsoft.com/office/drawing/2014/main" val="379341093"/>
                    </a:ext>
                  </a:extLst>
                </a:gridCol>
              </a:tblGrid>
              <a:tr h="0">
                <a:tc>
                  <a:txBody>
                    <a:bodyPr/>
                    <a:lstStyle/>
                    <a:p>
                      <a:pPr algn="just">
                        <a:lnSpc>
                          <a:spcPct val="150000"/>
                        </a:lnSpc>
                        <a:spcAft>
                          <a:spcPts val="0"/>
                        </a:spcAft>
                      </a:pPr>
                      <a:r>
                        <a:rPr lang="en-ZA" sz="1200" kern="100">
                          <a:effectLst/>
                        </a:rPr>
                        <a:t>AI tool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 </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Frequency</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Percentage</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 </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09782770"/>
                  </a:ext>
                </a:extLst>
              </a:tr>
              <a:tr h="0">
                <a:tc gridSpan="2">
                  <a:txBody>
                    <a:bodyPr/>
                    <a:lstStyle/>
                    <a:p>
                      <a:pPr algn="just">
                        <a:lnSpc>
                          <a:spcPct val="150000"/>
                        </a:lnSpc>
                        <a:spcAft>
                          <a:spcPts val="0"/>
                        </a:spcAft>
                      </a:pPr>
                      <a:r>
                        <a:rPr lang="en-ZA" sz="1200" kern="100">
                          <a:effectLst/>
                        </a:rPr>
                        <a:t>ChatGPT</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ZA"/>
                    </a:p>
                  </a:txBody>
                  <a:tcPr/>
                </a:tc>
                <a:tc>
                  <a:txBody>
                    <a:bodyPr/>
                    <a:lstStyle/>
                    <a:p>
                      <a:pPr algn="just">
                        <a:lnSpc>
                          <a:spcPct val="150000"/>
                        </a:lnSpc>
                        <a:spcAft>
                          <a:spcPts val="0"/>
                        </a:spcAft>
                      </a:pPr>
                      <a:r>
                        <a:rPr lang="en-ZA" sz="1200" kern="100">
                          <a:effectLst/>
                        </a:rPr>
                        <a:t>14</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45%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 </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88650519"/>
                  </a:ext>
                </a:extLst>
              </a:tr>
              <a:tr h="0">
                <a:tc gridSpan="2">
                  <a:txBody>
                    <a:bodyPr/>
                    <a:lstStyle/>
                    <a:p>
                      <a:pPr algn="just">
                        <a:lnSpc>
                          <a:spcPct val="150000"/>
                        </a:lnSpc>
                        <a:spcAft>
                          <a:spcPts val="0"/>
                        </a:spcAft>
                      </a:pPr>
                      <a:r>
                        <a:rPr lang="en-ZA" sz="1200" kern="100">
                          <a:effectLst/>
                        </a:rPr>
                        <a:t>Google band</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ZA"/>
                    </a:p>
                  </a:txBody>
                  <a:tcPr/>
                </a:tc>
                <a:tc>
                  <a:txBody>
                    <a:bodyPr/>
                    <a:lstStyle/>
                    <a:p>
                      <a:pPr algn="just">
                        <a:lnSpc>
                          <a:spcPct val="150000"/>
                        </a:lnSpc>
                        <a:spcAft>
                          <a:spcPts val="0"/>
                        </a:spcAft>
                      </a:pPr>
                      <a:r>
                        <a:rPr lang="en-ZA" sz="1200" kern="100">
                          <a:effectLst/>
                        </a:rPr>
                        <a:t>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 </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93351058"/>
                  </a:ext>
                </a:extLst>
              </a:tr>
              <a:tr h="0">
                <a:tc gridSpan="2">
                  <a:txBody>
                    <a:bodyPr/>
                    <a:lstStyle/>
                    <a:p>
                      <a:pPr algn="just">
                        <a:lnSpc>
                          <a:spcPct val="150000"/>
                        </a:lnSpc>
                        <a:spcAft>
                          <a:spcPts val="0"/>
                        </a:spcAft>
                      </a:pPr>
                      <a:r>
                        <a:rPr lang="en-ZA" sz="1200" kern="100">
                          <a:effectLst/>
                        </a:rPr>
                        <a:t>Grammarly</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ZA"/>
                    </a:p>
                  </a:txBody>
                  <a:tcPr/>
                </a:tc>
                <a:tc>
                  <a:txBody>
                    <a:bodyPr/>
                    <a:lstStyle/>
                    <a:p>
                      <a:pPr algn="just">
                        <a:lnSpc>
                          <a:spcPct val="150000"/>
                        </a:lnSpc>
                        <a:spcAft>
                          <a:spcPts val="0"/>
                        </a:spcAft>
                      </a:pPr>
                      <a:r>
                        <a:rPr lang="en-ZA" sz="1200" kern="100">
                          <a:effectLst/>
                        </a:rPr>
                        <a:t>6</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19%</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 </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90498012"/>
                  </a:ext>
                </a:extLst>
              </a:tr>
              <a:tr h="0">
                <a:tc gridSpan="2">
                  <a:txBody>
                    <a:bodyPr/>
                    <a:lstStyle/>
                    <a:p>
                      <a:pPr algn="just">
                        <a:lnSpc>
                          <a:spcPct val="150000"/>
                        </a:lnSpc>
                        <a:spcAft>
                          <a:spcPts val="0"/>
                        </a:spcAft>
                      </a:pPr>
                      <a:r>
                        <a:rPr lang="en-ZA" sz="1200" kern="100">
                          <a:effectLst/>
                        </a:rPr>
                        <a:t>Quallibot</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ZA"/>
                    </a:p>
                  </a:txBody>
                  <a:tcPr/>
                </a:tc>
                <a:tc>
                  <a:txBody>
                    <a:bodyPr/>
                    <a:lstStyle/>
                    <a:p>
                      <a:pPr algn="just">
                        <a:lnSpc>
                          <a:spcPct val="150000"/>
                        </a:lnSpc>
                        <a:spcAft>
                          <a:spcPts val="0"/>
                        </a:spcAft>
                      </a:pPr>
                      <a:r>
                        <a:rPr lang="en-ZA" sz="1200" kern="100">
                          <a:effectLst/>
                        </a:rPr>
                        <a:t>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16%</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 </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88933538"/>
                  </a:ext>
                </a:extLst>
              </a:tr>
              <a:tr h="0">
                <a:tc gridSpan="2">
                  <a:txBody>
                    <a:bodyPr/>
                    <a:lstStyle/>
                    <a:p>
                      <a:pPr algn="just">
                        <a:lnSpc>
                          <a:spcPct val="150000"/>
                        </a:lnSpc>
                        <a:spcAft>
                          <a:spcPts val="0"/>
                        </a:spcAft>
                      </a:pPr>
                      <a:r>
                        <a:rPr lang="en-ZA" sz="1200" kern="100">
                          <a:effectLst/>
                        </a:rPr>
                        <a:t>None</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ZA"/>
                    </a:p>
                  </a:txBody>
                  <a:tcPr/>
                </a:tc>
                <a:tc>
                  <a:txBody>
                    <a:bodyPr/>
                    <a:lstStyle/>
                    <a:p>
                      <a:pPr algn="just">
                        <a:lnSpc>
                          <a:spcPct val="150000"/>
                        </a:lnSpc>
                        <a:spcAft>
                          <a:spcPts val="0"/>
                        </a:spcAft>
                      </a:pPr>
                      <a:r>
                        <a:rPr lang="en-ZA" sz="1200" kern="100">
                          <a:effectLst/>
                        </a:rPr>
                        <a:t>1</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3%</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 </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53289942"/>
                  </a:ext>
                </a:extLst>
              </a:tr>
              <a:tr h="0">
                <a:tc gridSpan="2">
                  <a:txBody>
                    <a:bodyPr/>
                    <a:lstStyle/>
                    <a:p>
                      <a:pPr algn="just">
                        <a:lnSpc>
                          <a:spcPct val="150000"/>
                        </a:lnSpc>
                        <a:spcAft>
                          <a:spcPts val="0"/>
                        </a:spcAft>
                      </a:pPr>
                      <a:r>
                        <a:rPr lang="en-ZA" sz="1200" kern="100">
                          <a:effectLst/>
                        </a:rPr>
                        <a:t>Other </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ZA"/>
                    </a:p>
                  </a:txBody>
                  <a:tcPr/>
                </a:tc>
                <a:tc>
                  <a:txBody>
                    <a:bodyPr/>
                    <a:lstStyle/>
                    <a:p>
                      <a:pPr algn="just">
                        <a:lnSpc>
                          <a:spcPct val="150000"/>
                        </a:lnSpc>
                        <a:spcAft>
                          <a:spcPts val="0"/>
                        </a:spcAft>
                      </a:pPr>
                      <a:r>
                        <a:rPr lang="en-ZA" sz="1200" kern="100">
                          <a:effectLst/>
                        </a:rPr>
                        <a:t>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a:effectLst/>
                        </a:rPr>
                        <a:t>16%</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200" kern="100" dirty="0">
                          <a:effectLst/>
                        </a:rPr>
                        <a:t> </a:t>
                      </a:r>
                      <a:endParaRPr lang="en-ZA"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15588259"/>
                  </a:ext>
                </a:extLst>
              </a:tr>
            </a:tbl>
          </a:graphicData>
        </a:graphic>
      </p:graphicFrame>
    </p:spTree>
    <p:extLst>
      <p:ext uri="{BB962C8B-B14F-4D97-AF65-F5344CB8AC3E}">
        <p14:creationId xmlns:p14="http://schemas.microsoft.com/office/powerpoint/2010/main" val="34430606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3B8FD-B73B-4CE8-A2C8-0E6A377D7A58}"/>
              </a:ext>
            </a:extLst>
          </p:cNvPr>
          <p:cNvSpPr>
            <a:spLocks noGrp="1"/>
          </p:cNvSpPr>
          <p:nvPr>
            <p:ph type="title"/>
          </p:nvPr>
        </p:nvSpPr>
        <p:spPr/>
        <p:txBody>
          <a:bodyPr/>
          <a:lstStyle/>
          <a:p>
            <a:r>
              <a:rPr lang="en-ZA" dirty="0"/>
              <a:t>Findings and discussions </a:t>
            </a:r>
          </a:p>
        </p:txBody>
      </p:sp>
      <p:graphicFrame>
        <p:nvGraphicFramePr>
          <p:cNvPr id="7" name="Content Placeholder 6">
            <a:extLst>
              <a:ext uri="{FF2B5EF4-FFF2-40B4-BE49-F238E27FC236}">
                <a16:creationId xmlns:a16="http://schemas.microsoft.com/office/drawing/2014/main" id="{06948206-C674-417A-A0FA-E7C40802BB36}"/>
              </a:ext>
            </a:extLst>
          </p:cNvPr>
          <p:cNvGraphicFramePr>
            <a:graphicFrameLocks noGrp="1"/>
          </p:cNvGraphicFramePr>
          <p:nvPr>
            <p:ph idx="1"/>
            <p:extLst>
              <p:ext uri="{D42A27DB-BD31-4B8C-83A1-F6EECF244321}">
                <p14:modId xmlns:p14="http://schemas.microsoft.com/office/powerpoint/2010/main" val="1924483596"/>
              </p:ext>
            </p:extLst>
          </p:nvPr>
        </p:nvGraphicFramePr>
        <p:xfrm>
          <a:off x="819150" y="2222500"/>
          <a:ext cx="10553701" cy="2300267"/>
        </p:xfrm>
        <a:graphic>
          <a:graphicData uri="http://schemas.openxmlformats.org/drawingml/2006/table">
            <a:tbl>
              <a:tblPr firstRow="1" firstCol="1" bandRow="1">
                <a:tableStyleId>{5C22544A-7EE6-4342-B048-85BDC9FD1C3A}</a:tableStyleId>
              </a:tblPr>
              <a:tblGrid>
                <a:gridCol w="3517510">
                  <a:extLst>
                    <a:ext uri="{9D8B030D-6E8A-4147-A177-3AD203B41FA5}">
                      <a16:colId xmlns:a16="http://schemas.microsoft.com/office/drawing/2014/main" val="2116972952"/>
                    </a:ext>
                  </a:extLst>
                </a:gridCol>
                <a:gridCol w="3517510">
                  <a:extLst>
                    <a:ext uri="{9D8B030D-6E8A-4147-A177-3AD203B41FA5}">
                      <a16:colId xmlns:a16="http://schemas.microsoft.com/office/drawing/2014/main" val="337083334"/>
                    </a:ext>
                  </a:extLst>
                </a:gridCol>
                <a:gridCol w="3518681">
                  <a:extLst>
                    <a:ext uri="{9D8B030D-6E8A-4147-A177-3AD203B41FA5}">
                      <a16:colId xmlns:a16="http://schemas.microsoft.com/office/drawing/2014/main" val="3180516848"/>
                    </a:ext>
                  </a:extLst>
                </a:gridCol>
              </a:tblGrid>
              <a:tr h="383197">
                <a:tc>
                  <a:txBody>
                    <a:bodyPr/>
                    <a:lstStyle/>
                    <a:p>
                      <a:pPr algn="just">
                        <a:lnSpc>
                          <a:spcPct val="150000"/>
                        </a:lnSpc>
                        <a:spcAft>
                          <a:spcPts val="0"/>
                        </a:spcAft>
                      </a:pPr>
                      <a:r>
                        <a:rPr lang="en-ZA" sz="1100">
                          <a:effectLst/>
                        </a:rPr>
                        <a:t>Source</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tc>
                  <a:txBody>
                    <a:bodyPr/>
                    <a:lstStyle/>
                    <a:p>
                      <a:pPr algn="just">
                        <a:lnSpc>
                          <a:spcPct val="150000"/>
                        </a:lnSpc>
                        <a:spcAft>
                          <a:spcPts val="0"/>
                        </a:spcAft>
                      </a:pPr>
                      <a:r>
                        <a:rPr lang="en-ZA" sz="1100">
                          <a:effectLst/>
                        </a:rPr>
                        <a:t>Frequency</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tc>
                  <a:txBody>
                    <a:bodyPr/>
                    <a:lstStyle/>
                    <a:p>
                      <a:pPr algn="just">
                        <a:lnSpc>
                          <a:spcPct val="150000"/>
                        </a:lnSpc>
                        <a:spcAft>
                          <a:spcPts val="0"/>
                        </a:spcAft>
                      </a:pPr>
                      <a:r>
                        <a:rPr lang="en-ZA" sz="1100">
                          <a:effectLst/>
                        </a:rPr>
                        <a:t>Percentage</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extLst>
                  <a:ext uri="{0D108BD9-81ED-4DB2-BD59-A6C34878D82A}">
                    <a16:rowId xmlns:a16="http://schemas.microsoft.com/office/drawing/2014/main" val="2878405620"/>
                  </a:ext>
                </a:extLst>
              </a:tr>
              <a:tr h="383414">
                <a:tc>
                  <a:txBody>
                    <a:bodyPr/>
                    <a:lstStyle/>
                    <a:p>
                      <a:pPr algn="just">
                        <a:lnSpc>
                          <a:spcPct val="150000"/>
                        </a:lnSpc>
                        <a:spcAft>
                          <a:spcPts val="0"/>
                        </a:spcAft>
                      </a:pPr>
                      <a:r>
                        <a:rPr lang="en-ZA" sz="1100">
                          <a:effectLst/>
                        </a:rPr>
                        <a:t>School</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tc>
                  <a:txBody>
                    <a:bodyPr/>
                    <a:lstStyle/>
                    <a:p>
                      <a:pPr algn="just">
                        <a:lnSpc>
                          <a:spcPct val="150000"/>
                        </a:lnSpc>
                        <a:spcAft>
                          <a:spcPts val="0"/>
                        </a:spcAft>
                      </a:pPr>
                      <a:r>
                        <a:rPr lang="en-ZA" sz="1100" dirty="0">
                          <a:effectLst/>
                        </a:rPr>
                        <a:t>4</a:t>
                      </a:r>
                      <a:endParaRPr lang="en-Z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tc>
                  <a:txBody>
                    <a:bodyPr/>
                    <a:lstStyle/>
                    <a:p>
                      <a:pPr algn="just">
                        <a:lnSpc>
                          <a:spcPct val="150000"/>
                        </a:lnSpc>
                        <a:spcAft>
                          <a:spcPts val="0"/>
                        </a:spcAft>
                      </a:pPr>
                      <a:r>
                        <a:rPr lang="en-ZA" sz="1100">
                          <a:effectLst/>
                        </a:rPr>
                        <a:t>20%</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extLst>
                  <a:ext uri="{0D108BD9-81ED-4DB2-BD59-A6C34878D82A}">
                    <a16:rowId xmlns:a16="http://schemas.microsoft.com/office/drawing/2014/main" val="1802549405"/>
                  </a:ext>
                </a:extLst>
              </a:tr>
              <a:tr h="383414">
                <a:tc>
                  <a:txBody>
                    <a:bodyPr/>
                    <a:lstStyle/>
                    <a:p>
                      <a:pPr algn="just">
                        <a:lnSpc>
                          <a:spcPct val="150000"/>
                        </a:lnSpc>
                        <a:spcAft>
                          <a:spcPts val="0"/>
                        </a:spcAft>
                      </a:pPr>
                      <a:r>
                        <a:rPr lang="en-ZA" sz="1100">
                          <a:effectLst/>
                        </a:rPr>
                        <a:t>Social media </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tc>
                  <a:txBody>
                    <a:bodyPr/>
                    <a:lstStyle/>
                    <a:p>
                      <a:pPr algn="just">
                        <a:lnSpc>
                          <a:spcPct val="150000"/>
                        </a:lnSpc>
                        <a:spcAft>
                          <a:spcPts val="0"/>
                        </a:spcAft>
                      </a:pPr>
                      <a:r>
                        <a:rPr lang="en-ZA" sz="1100">
                          <a:effectLst/>
                        </a:rPr>
                        <a:t>5</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tc>
                  <a:txBody>
                    <a:bodyPr/>
                    <a:lstStyle/>
                    <a:p>
                      <a:pPr algn="just">
                        <a:lnSpc>
                          <a:spcPct val="150000"/>
                        </a:lnSpc>
                        <a:spcAft>
                          <a:spcPts val="0"/>
                        </a:spcAft>
                      </a:pPr>
                      <a:r>
                        <a:rPr lang="en-ZA" sz="1100">
                          <a:effectLst/>
                        </a:rPr>
                        <a:t>25%</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extLst>
                  <a:ext uri="{0D108BD9-81ED-4DB2-BD59-A6C34878D82A}">
                    <a16:rowId xmlns:a16="http://schemas.microsoft.com/office/drawing/2014/main" val="1548642758"/>
                  </a:ext>
                </a:extLst>
              </a:tr>
              <a:tr h="383414">
                <a:tc>
                  <a:txBody>
                    <a:bodyPr/>
                    <a:lstStyle/>
                    <a:p>
                      <a:pPr algn="just">
                        <a:lnSpc>
                          <a:spcPct val="150000"/>
                        </a:lnSpc>
                        <a:spcAft>
                          <a:spcPts val="0"/>
                        </a:spcAft>
                      </a:pPr>
                      <a:r>
                        <a:rPr lang="en-ZA" sz="1100">
                          <a:effectLst/>
                        </a:rPr>
                        <a:t>Friends/Peers</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tc>
                  <a:txBody>
                    <a:bodyPr/>
                    <a:lstStyle/>
                    <a:p>
                      <a:pPr algn="just">
                        <a:lnSpc>
                          <a:spcPct val="150000"/>
                        </a:lnSpc>
                        <a:spcAft>
                          <a:spcPts val="0"/>
                        </a:spcAft>
                      </a:pPr>
                      <a:r>
                        <a:rPr lang="en-ZA" sz="1100" dirty="0">
                          <a:effectLst/>
                        </a:rPr>
                        <a:t>6</a:t>
                      </a:r>
                      <a:endParaRPr lang="en-Z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tc>
                  <a:txBody>
                    <a:bodyPr/>
                    <a:lstStyle/>
                    <a:p>
                      <a:pPr algn="just">
                        <a:lnSpc>
                          <a:spcPct val="150000"/>
                        </a:lnSpc>
                        <a:spcAft>
                          <a:spcPts val="0"/>
                        </a:spcAft>
                      </a:pPr>
                      <a:r>
                        <a:rPr lang="en-ZA" sz="1100">
                          <a:effectLst/>
                        </a:rPr>
                        <a:t>30%</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extLst>
                  <a:ext uri="{0D108BD9-81ED-4DB2-BD59-A6C34878D82A}">
                    <a16:rowId xmlns:a16="http://schemas.microsoft.com/office/drawing/2014/main" val="1589932218"/>
                  </a:ext>
                </a:extLst>
              </a:tr>
              <a:tr h="383414">
                <a:tc>
                  <a:txBody>
                    <a:bodyPr/>
                    <a:lstStyle/>
                    <a:p>
                      <a:pPr algn="just">
                        <a:lnSpc>
                          <a:spcPct val="150000"/>
                        </a:lnSpc>
                        <a:spcAft>
                          <a:spcPts val="0"/>
                        </a:spcAft>
                      </a:pPr>
                      <a:r>
                        <a:rPr lang="en-ZA" sz="1100">
                          <a:effectLst/>
                        </a:rPr>
                        <a:t>Online research </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tc>
                  <a:txBody>
                    <a:bodyPr/>
                    <a:lstStyle/>
                    <a:p>
                      <a:pPr algn="just">
                        <a:lnSpc>
                          <a:spcPct val="150000"/>
                        </a:lnSpc>
                        <a:spcAft>
                          <a:spcPts val="0"/>
                        </a:spcAft>
                      </a:pPr>
                      <a:r>
                        <a:rPr lang="en-ZA" sz="1100" dirty="0">
                          <a:effectLst/>
                        </a:rPr>
                        <a:t>5</a:t>
                      </a:r>
                      <a:endParaRPr lang="en-Z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tc>
                  <a:txBody>
                    <a:bodyPr/>
                    <a:lstStyle/>
                    <a:p>
                      <a:pPr algn="just">
                        <a:lnSpc>
                          <a:spcPct val="150000"/>
                        </a:lnSpc>
                        <a:spcAft>
                          <a:spcPts val="0"/>
                        </a:spcAft>
                      </a:pPr>
                      <a:r>
                        <a:rPr lang="en-ZA" sz="1100">
                          <a:effectLst/>
                        </a:rPr>
                        <a:t>25%</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extLst>
                  <a:ext uri="{0D108BD9-81ED-4DB2-BD59-A6C34878D82A}">
                    <a16:rowId xmlns:a16="http://schemas.microsoft.com/office/drawing/2014/main" val="2441805534"/>
                  </a:ext>
                </a:extLst>
              </a:tr>
              <a:tr h="383414">
                <a:tc>
                  <a:txBody>
                    <a:bodyPr/>
                    <a:lstStyle/>
                    <a:p>
                      <a:pPr algn="just">
                        <a:lnSpc>
                          <a:spcPct val="150000"/>
                        </a:lnSpc>
                        <a:spcAft>
                          <a:spcPts val="0"/>
                        </a:spcAft>
                      </a:pPr>
                      <a:r>
                        <a:rPr lang="en-ZA" sz="1100">
                          <a:effectLst/>
                        </a:rPr>
                        <a:t>Other </a:t>
                      </a:r>
                      <a:endParaRPr lang="en-ZA" sz="100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tc>
                  <a:txBody>
                    <a:bodyPr/>
                    <a:lstStyle/>
                    <a:p>
                      <a:pPr algn="just">
                        <a:lnSpc>
                          <a:spcPct val="150000"/>
                        </a:lnSpc>
                        <a:spcAft>
                          <a:spcPts val="0"/>
                        </a:spcAft>
                      </a:pPr>
                      <a:r>
                        <a:rPr lang="en-ZA" sz="1100" dirty="0">
                          <a:effectLst/>
                        </a:rPr>
                        <a:t>0</a:t>
                      </a:r>
                      <a:endParaRPr lang="en-Z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tc>
                  <a:txBody>
                    <a:bodyPr/>
                    <a:lstStyle/>
                    <a:p>
                      <a:pPr algn="just">
                        <a:lnSpc>
                          <a:spcPct val="150000"/>
                        </a:lnSpc>
                        <a:spcAft>
                          <a:spcPts val="0"/>
                        </a:spcAft>
                      </a:pPr>
                      <a:r>
                        <a:rPr lang="en-ZA" sz="1100" dirty="0">
                          <a:effectLst/>
                        </a:rPr>
                        <a:t>0%</a:t>
                      </a:r>
                      <a:endParaRPr lang="en-ZA"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26420" marR="126420" marT="0" marB="0"/>
                </a:tc>
                <a:extLst>
                  <a:ext uri="{0D108BD9-81ED-4DB2-BD59-A6C34878D82A}">
                    <a16:rowId xmlns:a16="http://schemas.microsoft.com/office/drawing/2014/main" val="1139511148"/>
                  </a:ext>
                </a:extLst>
              </a:tr>
            </a:tbl>
          </a:graphicData>
        </a:graphic>
      </p:graphicFrame>
      <p:sp>
        <p:nvSpPr>
          <p:cNvPr id="3" name="Text Placeholder 2">
            <a:extLst>
              <a:ext uri="{FF2B5EF4-FFF2-40B4-BE49-F238E27FC236}">
                <a16:creationId xmlns:a16="http://schemas.microsoft.com/office/drawing/2014/main" id="{7A02A0BB-465B-4C27-81AF-1C56798FE113}"/>
              </a:ext>
            </a:extLst>
          </p:cNvPr>
          <p:cNvSpPr>
            <a:spLocks noGrp="1"/>
          </p:cNvSpPr>
          <p:nvPr>
            <p:ph type="subTitle" idx="4294967295"/>
          </p:nvPr>
        </p:nvSpPr>
        <p:spPr>
          <a:xfrm>
            <a:off x="0" y="5281613"/>
            <a:ext cx="10572750" cy="434975"/>
          </a:xfrm>
        </p:spPr>
        <p:txBody>
          <a:bodyPr/>
          <a:lstStyle/>
          <a:p>
            <a:r>
              <a:rPr lang="en-ZA" dirty="0"/>
              <a:t>Where did you first hear about AI tools that you use for comprehension reading?</a:t>
            </a:r>
          </a:p>
        </p:txBody>
      </p:sp>
    </p:spTree>
    <p:extLst>
      <p:ext uri="{BB962C8B-B14F-4D97-AF65-F5344CB8AC3E}">
        <p14:creationId xmlns:p14="http://schemas.microsoft.com/office/powerpoint/2010/main" val="5496099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5033A-6465-422F-A300-C8B7EC7DCC76}"/>
              </a:ext>
            </a:extLst>
          </p:cNvPr>
          <p:cNvSpPr>
            <a:spLocks noGrp="1"/>
          </p:cNvSpPr>
          <p:nvPr>
            <p:ph type="title"/>
          </p:nvPr>
        </p:nvSpPr>
        <p:spPr>
          <a:xfrm>
            <a:off x="810000" y="134472"/>
            <a:ext cx="10571998" cy="1283166"/>
          </a:xfrm>
        </p:spPr>
        <p:txBody>
          <a:bodyPr/>
          <a:lstStyle/>
          <a:p>
            <a:r>
              <a:rPr lang="en-ZA" dirty="0"/>
              <a:t>To assess the pattern of use of AI tools for comprehension reading among the youth</a:t>
            </a:r>
          </a:p>
        </p:txBody>
      </p:sp>
      <p:pic>
        <p:nvPicPr>
          <p:cNvPr id="5" name="Content Placeholder 4">
            <a:extLst>
              <a:ext uri="{FF2B5EF4-FFF2-40B4-BE49-F238E27FC236}">
                <a16:creationId xmlns:a16="http://schemas.microsoft.com/office/drawing/2014/main" id="{EEDC38FA-2E7C-4062-AB52-1B3C224D47DA}"/>
              </a:ext>
            </a:extLst>
          </p:cNvPr>
          <p:cNvPicPr>
            <a:picLocks noGrp="1" noChangeAspect="1"/>
          </p:cNvPicPr>
          <p:nvPr>
            <p:ph idx="1"/>
          </p:nvPr>
        </p:nvPicPr>
        <p:blipFill>
          <a:blip r:embed="rId2"/>
          <a:stretch>
            <a:fillRect/>
          </a:stretch>
        </p:blipFill>
        <p:spPr>
          <a:xfrm>
            <a:off x="2191871" y="2286001"/>
            <a:ext cx="8108575" cy="4437528"/>
          </a:xfrm>
          <a:prstGeom prst="rect">
            <a:avLst/>
          </a:prstGeom>
        </p:spPr>
      </p:pic>
    </p:spTree>
    <p:extLst>
      <p:ext uri="{BB962C8B-B14F-4D97-AF65-F5344CB8AC3E}">
        <p14:creationId xmlns:p14="http://schemas.microsoft.com/office/powerpoint/2010/main" val="28350118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86912A-B713-4A58-BAB9-F8C1E8F06ED2}"/>
              </a:ext>
            </a:extLst>
          </p:cNvPr>
          <p:cNvSpPr>
            <a:spLocks noGrp="1"/>
          </p:cNvSpPr>
          <p:nvPr>
            <p:ph type="title"/>
          </p:nvPr>
        </p:nvSpPr>
        <p:spPr/>
        <p:txBody>
          <a:bodyPr/>
          <a:lstStyle/>
          <a:p>
            <a:r>
              <a:rPr lang="en-ZA" dirty="0"/>
              <a:t>Findings and discussions</a:t>
            </a:r>
          </a:p>
        </p:txBody>
      </p:sp>
      <p:sp>
        <p:nvSpPr>
          <p:cNvPr id="9" name="Text Placeholder 8">
            <a:extLst>
              <a:ext uri="{FF2B5EF4-FFF2-40B4-BE49-F238E27FC236}">
                <a16:creationId xmlns:a16="http://schemas.microsoft.com/office/drawing/2014/main" id="{76621DDC-7B48-4D7A-93F9-F75F55C28962}"/>
              </a:ext>
            </a:extLst>
          </p:cNvPr>
          <p:cNvSpPr>
            <a:spLocks noGrp="1"/>
          </p:cNvSpPr>
          <p:nvPr>
            <p:ph type="body" idx="1"/>
          </p:nvPr>
        </p:nvSpPr>
        <p:spPr/>
        <p:txBody>
          <a:bodyPr/>
          <a:lstStyle/>
          <a:p>
            <a:r>
              <a:rPr lang="en-ZA" dirty="0"/>
              <a:t>90% of respondents said they do use AI tools for comprehension reading.</a:t>
            </a:r>
          </a:p>
        </p:txBody>
      </p:sp>
      <p:graphicFrame>
        <p:nvGraphicFramePr>
          <p:cNvPr id="7" name="Content Placeholder 6">
            <a:extLst>
              <a:ext uri="{FF2B5EF4-FFF2-40B4-BE49-F238E27FC236}">
                <a16:creationId xmlns:a16="http://schemas.microsoft.com/office/drawing/2014/main" id="{75AD1EDA-EDCF-4D15-BCC4-10EB76B3B6A8}"/>
              </a:ext>
            </a:extLst>
          </p:cNvPr>
          <p:cNvGraphicFramePr>
            <a:graphicFrameLocks noGrp="1"/>
          </p:cNvGraphicFramePr>
          <p:nvPr>
            <p:ph sz="half" idx="2"/>
            <p:extLst>
              <p:ext uri="{D42A27DB-BD31-4B8C-83A1-F6EECF244321}">
                <p14:modId xmlns:p14="http://schemas.microsoft.com/office/powerpoint/2010/main" val="2585814766"/>
              </p:ext>
            </p:extLst>
          </p:nvPr>
        </p:nvGraphicFramePr>
        <p:xfrm>
          <a:off x="814388" y="2751138"/>
          <a:ext cx="5189537" cy="3109912"/>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 Placeholder 9">
            <a:extLst>
              <a:ext uri="{FF2B5EF4-FFF2-40B4-BE49-F238E27FC236}">
                <a16:creationId xmlns:a16="http://schemas.microsoft.com/office/drawing/2014/main" id="{40303473-ADAF-4D62-AE5F-73CC011B780B}"/>
              </a:ext>
            </a:extLst>
          </p:cNvPr>
          <p:cNvSpPr>
            <a:spLocks noGrp="1"/>
          </p:cNvSpPr>
          <p:nvPr>
            <p:ph type="body" sz="quarter" idx="3"/>
          </p:nvPr>
        </p:nvSpPr>
        <p:spPr>
          <a:xfrm>
            <a:off x="6187415" y="2174874"/>
            <a:ext cx="5194583" cy="1025525"/>
          </a:xfrm>
        </p:spPr>
        <p:txBody>
          <a:bodyPr/>
          <a:lstStyle/>
          <a:p>
            <a:r>
              <a:rPr lang="en-ZA" dirty="0"/>
              <a:t>However half of the respondents who do use rarely use it followed by 45% of respondents who use it few times a week</a:t>
            </a:r>
          </a:p>
        </p:txBody>
      </p:sp>
      <p:graphicFrame>
        <p:nvGraphicFramePr>
          <p:cNvPr id="8" name="Content Placeholder 7">
            <a:extLst>
              <a:ext uri="{FF2B5EF4-FFF2-40B4-BE49-F238E27FC236}">
                <a16:creationId xmlns:a16="http://schemas.microsoft.com/office/drawing/2014/main" id="{24092C73-B6F2-4819-A2E8-0092FAACB03E}"/>
              </a:ext>
            </a:extLst>
          </p:cNvPr>
          <p:cNvGraphicFramePr>
            <a:graphicFrameLocks noGrp="1"/>
          </p:cNvGraphicFramePr>
          <p:nvPr>
            <p:ph sz="quarter" idx="4"/>
            <p:extLst>
              <p:ext uri="{D42A27DB-BD31-4B8C-83A1-F6EECF244321}">
                <p14:modId xmlns:p14="http://schemas.microsoft.com/office/powerpoint/2010/main" val="3939296404"/>
              </p:ext>
            </p:extLst>
          </p:nvPr>
        </p:nvGraphicFramePr>
        <p:xfrm>
          <a:off x="6188075" y="3321424"/>
          <a:ext cx="5194299" cy="3141101"/>
        </p:xfrm>
        <a:graphic>
          <a:graphicData uri="http://schemas.openxmlformats.org/drawingml/2006/table">
            <a:tbl>
              <a:tblPr firstRow="1" firstCol="1" bandRow="1">
                <a:tableStyleId>{5C22544A-7EE6-4342-B048-85BDC9FD1C3A}</a:tableStyleId>
              </a:tblPr>
              <a:tblGrid>
                <a:gridCol w="1731241">
                  <a:extLst>
                    <a:ext uri="{9D8B030D-6E8A-4147-A177-3AD203B41FA5}">
                      <a16:colId xmlns:a16="http://schemas.microsoft.com/office/drawing/2014/main" val="456898534"/>
                    </a:ext>
                  </a:extLst>
                </a:gridCol>
                <a:gridCol w="1731241">
                  <a:extLst>
                    <a:ext uri="{9D8B030D-6E8A-4147-A177-3AD203B41FA5}">
                      <a16:colId xmlns:a16="http://schemas.microsoft.com/office/drawing/2014/main" val="2397003485"/>
                    </a:ext>
                  </a:extLst>
                </a:gridCol>
                <a:gridCol w="1731817">
                  <a:extLst>
                    <a:ext uri="{9D8B030D-6E8A-4147-A177-3AD203B41FA5}">
                      <a16:colId xmlns:a16="http://schemas.microsoft.com/office/drawing/2014/main" val="764386478"/>
                    </a:ext>
                  </a:extLst>
                </a:gridCol>
              </a:tblGrid>
              <a:tr h="1088405">
                <a:tc>
                  <a:txBody>
                    <a:bodyPr/>
                    <a:lstStyle/>
                    <a:p>
                      <a:pPr algn="just">
                        <a:lnSpc>
                          <a:spcPct val="150000"/>
                        </a:lnSpc>
                        <a:spcAft>
                          <a:spcPts val="0"/>
                        </a:spcAft>
                      </a:pPr>
                      <a:r>
                        <a:rPr lang="en-ZA" sz="1400">
                          <a:effectLst/>
                        </a:rPr>
                        <a:t>Use of AI for reading comprehension</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tc>
                  <a:txBody>
                    <a:bodyPr/>
                    <a:lstStyle/>
                    <a:p>
                      <a:pPr algn="just">
                        <a:lnSpc>
                          <a:spcPct val="150000"/>
                        </a:lnSpc>
                        <a:spcAft>
                          <a:spcPts val="0"/>
                        </a:spcAft>
                      </a:pPr>
                      <a:r>
                        <a:rPr lang="en-ZA" sz="1400">
                          <a:effectLst/>
                        </a:rPr>
                        <a:t>Frequency</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tc>
                  <a:txBody>
                    <a:bodyPr/>
                    <a:lstStyle/>
                    <a:p>
                      <a:pPr algn="just">
                        <a:lnSpc>
                          <a:spcPct val="150000"/>
                        </a:lnSpc>
                        <a:spcAft>
                          <a:spcPts val="0"/>
                        </a:spcAft>
                      </a:pPr>
                      <a:r>
                        <a:rPr lang="en-ZA" sz="1400" dirty="0">
                          <a:effectLst/>
                        </a:rPr>
                        <a:t>Percentage</a:t>
                      </a:r>
                      <a:endParaRPr lang="en-ZA"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extLst>
                  <a:ext uri="{0D108BD9-81ED-4DB2-BD59-A6C34878D82A}">
                    <a16:rowId xmlns:a16="http://schemas.microsoft.com/office/drawing/2014/main" val="2554771896"/>
                  </a:ext>
                </a:extLst>
              </a:tr>
              <a:tr h="513174">
                <a:tc>
                  <a:txBody>
                    <a:bodyPr/>
                    <a:lstStyle/>
                    <a:p>
                      <a:pPr algn="just">
                        <a:lnSpc>
                          <a:spcPct val="150000"/>
                        </a:lnSpc>
                        <a:spcAft>
                          <a:spcPts val="0"/>
                        </a:spcAft>
                      </a:pPr>
                      <a:r>
                        <a:rPr lang="en-ZA" sz="1400">
                          <a:effectLst/>
                        </a:rPr>
                        <a:t>Daily </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tc>
                  <a:txBody>
                    <a:bodyPr/>
                    <a:lstStyle/>
                    <a:p>
                      <a:pPr algn="just">
                        <a:lnSpc>
                          <a:spcPct val="150000"/>
                        </a:lnSpc>
                        <a:spcAft>
                          <a:spcPts val="0"/>
                        </a:spcAft>
                      </a:pPr>
                      <a:r>
                        <a:rPr lang="en-ZA" sz="1400" dirty="0">
                          <a:effectLst/>
                        </a:rPr>
                        <a:t>0</a:t>
                      </a:r>
                      <a:endParaRPr lang="en-ZA"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tc>
                  <a:txBody>
                    <a:bodyPr/>
                    <a:lstStyle/>
                    <a:p>
                      <a:pPr algn="just">
                        <a:lnSpc>
                          <a:spcPct val="150000"/>
                        </a:lnSpc>
                        <a:spcAft>
                          <a:spcPts val="0"/>
                        </a:spcAft>
                      </a:pPr>
                      <a:r>
                        <a:rPr lang="en-ZA" sz="1400">
                          <a:effectLst/>
                        </a:rPr>
                        <a:t>0%</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extLst>
                  <a:ext uri="{0D108BD9-81ED-4DB2-BD59-A6C34878D82A}">
                    <a16:rowId xmlns:a16="http://schemas.microsoft.com/office/drawing/2014/main" val="3712159392"/>
                  </a:ext>
                </a:extLst>
              </a:tr>
              <a:tr h="513174">
                <a:tc>
                  <a:txBody>
                    <a:bodyPr/>
                    <a:lstStyle/>
                    <a:p>
                      <a:pPr algn="just">
                        <a:lnSpc>
                          <a:spcPct val="150000"/>
                        </a:lnSpc>
                        <a:spcAft>
                          <a:spcPts val="0"/>
                        </a:spcAft>
                      </a:pPr>
                      <a:r>
                        <a:rPr lang="en-ZA" sz="1400">
                          <a:effectLst/>
                        </a:rPr>
                        <a:t>Few times a week</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tc>
                  <a:txBody>
                    <a:bodyPr/>
                    <a:lstStyle/>
                    <a:p>
                      <a:pPr algn="just">
                        <a:lnSpc>
                          <a:spcPct val="150000"/>
                        </a:lnSpc>
                        <a:spcAft>
                          <a:spcPts val="0"/>
                        </a:spcAft>
                      </a:pPr>
                      <a:r>
                        <a:rPr lang="en-ZA" sz="1400">
                          <a:effectLst/>
                        </a:rPr>
                        <a:t>9</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tc>
                  <a:txBody>
                    <a:bodyPr/>
                    <a:lstStyle/>
                    <a:p>
                      <a:pPr algn="just">
                        <a:lnSpc>
                          <a:spcPct val="150000"/>
                        </a:lnSpc>
                        <a:spcAft>
                          <a:spcPts val="0"/>
                        </a:spcAft>
                      </a:pPr>
                      <a:r>
                        <a:rPr lang="en-ZA" sz="1400">
                          <a:effectLst/>
                        </a:rPr>
                        <a:t>45%</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extLst>
                  <a:ext uri="{0D108BD9-81ED-4DB2-BD59-A6C34878D82A}">
                    <a16:rowId xmlns:a16="http://schemas.microsoft.com/office/drawing/2014/main" val="3155901003"/>
                  </a:ext>
                </a:extLst>
              </a:tr>
              <a:tr h="513174">
                <a:tc>
                  <a:txBody>
                    <a:bodyPr/>
                    <a:lstStyle/>
                    <a:p>
                      <a:pPr algn="just">
                        <a:lnSpc>
                          <a:spcPct val="150000"/>
                        </a:lnSpc>
                        <a:spcAft>
                          <a:spcPts val="0"/>
                        </a:spcAft>
                      </a:pPr>
                      <a:r>
                        <a:rPr lang="en-ZA" sz="1400">
                          <a:effectLst/>
                        </a:rPr>
                        <a:t>Once a week</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tc>
                  <a:txBody>
                    <a:bodyPr/>
                    <a:lstStyle/>
                    <a:p>
                      <a:pPr algn="just">
                        <a:lnSpc>
                          <a:spcPct val="150000"/>
                        </a:lnSpc>
                        <a:spcAft>
                          <a:spcPts val="0"/>
                        </a:spcAft>
                      </a:pPr>
                      <a:r>
                        <a:rPr lang="en-ZA" sz="1400">
                          <a:effectLst/>
                        </a:rPr>
                        <a:t>1</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tc>
                  <a:txBody>
                    <a:bodyPr/>
                    <a:lstStyle/>
                    <a:p>
                      <a:pPr algn="just">
                        <a:lnSpc>
                          <a:spcPct val="150000"/>
                        </a:lnSpc>
                        <a:spcAft>
                          <a:spcPts val="0"/>
                        </a:spcAft>
                      </a:pPr>
                      <a:r>
                        <a:rPr lang="en-ZA" sz="1400">
                          <a:effectLst/>
                        </a:rPr>
                        <a:t>5%</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extLst>
                  <a:ext uri="{0D108BD9-81ED-4DB2-BD59-A6C34878D82A}">
                    <a16:rowId xmlns:a16="http://schemas.microsoft.com/office/drawing/2014/main" val="2467328034"/>
                  </a:ext>
                </a:extLst>
              </a:tr>
              <a:tr h="513174">
                <a:tc>
                  <a:txBody>
                    <a:bodyPr/>
                    <a:lstStyle/>
                    <a:p>
                      <a:pPr algn="just">
                        <a:lnSpc>
                          <a:spcPct val="150000"/>
                        </a:lnSpc>
                        <a:spcAft>
                          <a:spcPts val="0"/>
                        </a:spcAft>
                      </a:pPr>
                      <a:r>
                        <a:rPr lang="en-ZA" sz="1400" dirty="0">
                          <a:effectLst/>
                        </a:rPr>
                        <a:t>Rarely </a:t>
                      </a:r>
                      <a:endParaRPr lang="en-ZA"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tc>
                  <a:txBody>
                    <a:bodyPr/>
                    <a:lstStyle/>
                    <a:p>
                      <a:pPr algn="just">
                        <a:lnSpc>
                          <a:spcPct val="150000"/>
                        </a:lnSpc>
                        <a:spcAft>
                          <a:spcPts val="0"/>
                        </a:spcAft>
                      </a:pPr>
                      <a:r>
                        <a:rPr lang="en-ZA" sz="1400">
                          <a:effectLst/>
                        </a:rPr>
                        <a:t>10</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tc>
                  <a:txBody>
                    <a:bodyPr/>
                    <a:lstStyle/>
                    <a:p>
                      <a:pPr algn="just">
                        <a:lnSpc>
                          <a:spcPct val="150000"/>
                        </a:lnSpc>
                        <a:spcAft>
                          <a:spcPts val="0"/>
                        </a:spcAft>
                      </a:pPr>
                      <a:r>
                        <a:rPr lang="en-ZA" sz="1400" dirty="0">
                          <a:effectLst/>
                        </a:rPr>
                        <a:t>50%</a:t>
                      </a:r>
                      <a:endParaRPr lang="en-ZA"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2221" marR="62221" marT="0" marB="0"/>
                </a:tc>
                <a:extLst>
                  <a:ext uri="{0D108BD9-81ED-4DB2-BD59-A6C34878D82A}">
                    <a16:rowId xmlns:a16="http://schemas.microsoft.com/office/drawing/2014/main" val="3238668050"/>
                  </a:ext>
                </a:extLst>
              </a:tr>
            </a:tbl>
          </a:graphicData>
        </a:graphic>
      </p:graphicFrame>
    </p:spTree>
    <p:extLst>
      <p:ext uri="{BB962C8B-B14F-4D97-AF65-F5344CB8AC3E}">
        <p14:creationId xmlns:p14="http://schemas.microsoft.com/office/powerpoint/2010/main" val="31938530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6DD16-221D-4FDE-935E-4550818CB4BB}"/>
              </a:ext>
            </a:extLst>
          </p:cNvPr>
          <p:cNvSpPr>
            <a:spLocks noGrp="1"/>
          </p:cNvSpPr>
          <p:nvPr>
            <p:ph type="title"/>
          </p:nvPr>
        </p:nvSpPr>
        <p:spPr/>
        <p:txBody>
          <a:bodyPr/>
          <a:lstStyle/>
          <a:p>
            <a:r>
              <a:rPr lang="en-ZA" dirty="0"/>
              <a:t> findings and discussions </a:t>
            </a:r>
          </a:p>
        </p:txBody>
      </p:sp>
      <p:sp>
        <p:nvSpPr>
          <p:cNvPr id="3" name="Text Placeholder 2">
            <a:extLst>
              <a:ext uri="{FF2B5EF4-FFF2-40B4-BE49-F238E27FC236}">
                <a16:creationId xmlns:a16="http://schemas.microsoft.com/office/drawing/2014/main" id="{3DD4B5CE-5778-4E3C-BD58-01D2B856288F}"/>
              </a:ext>
            </a:extLst>
          </p:cNvPr>
          <p:cNvSpPr>
            <a:spLocks noGrp="1"/>
          </p:cNvSpPr>
          <p:nvPr>
            <p:ph type="body" idx="1"/>
          </p:nvPr>
        </p:nvSpPr>
        <p:spPr>
          <a:xfrm>
            <a:off x="814728" y="2174875"/>
            <a:ext cx="5189857" cy="1092760"/>
          </a:xfrm>
        </p:spPr>
        <p:txBody>
          <a:bodyPr/>
          <a:lstStyle/>
          <a:p>
            <a:r>
              <a:rPr lang="en-ZA" dirty="0"/>
              <a:t>What do you use AI tools for in comprehension reading?</a:t>
            </a:r>
          </a:p>
        </p:txBody>
      </p:sp>
      <p:graphicFrame>
        <p:nvGraphicFramePr>
          <p:cNvPr id="7" name="Content Placeholder 6">
            <a:extLst>
              <a:ext uri="{FF2B5EF4-FFF2-40B4-BE49-F238E27FC236}">
                <a16:creationId xmlns:a16="http://schemas.microsoft.com/office/drawing/2014/main" id="{CC535C28-5587-44EA-8606-80D0BE5A11B3}"/>
              </a:ext>
            </a:extLst>
          </p:cNvPr>
          <p:cNvGraphicFramePr>
            <a:graphicFrameLocks noGrp="1"/>
          </p:cNvGraphicFramePr>
          <p:nvPr>
            <p:ph sz="half" idx="2"/>
            <p:extLst>
              <p:ext uri="{D42A27DB-BD31-4B8C-83A1-F6EECF244321}">
                <p14:modId xmlns:p14="http://schemas.microsoft.com/office/powerpoint/2010/main" val="799973005"/>
              </p:ext>
            </p:extLst>
          </p:nvPr>
        </p:nvGraphicFramePr>
        <p:xfrm>
          <a:off x="814388" y="3321424"/>
          <a:ext cx="5189537" cy="3536577"/>
        </p:xfrm>
        <a:graphic>
          <a:graphicData uri="http://schemas.openxmlformats.org/drawingml/2006/table">
            <a:tbl>
              <a:tblPr firstRow="1" firstCol="1" bandRow="1">
                <a:tableStyleId>{5C22544A-7EE6-4342-B048-85BDC9FD1C3A}</a:tableStyleId>
              </a:tblPr>
              <a:tblGrid>
                <a:gridCol w="1729654">
                  <a:extLst>
                    <a:ext uri="{9D8B030D-6E8A-4147-A177-3AD203B41FA5}">
                      <a16:colId xmlns:a16="http://schemas.microsoft.com/office/drawing/2014/main" val="944401572"/>
                    </a:ext>
                  </a:extLst>
                </a:gridCol>
                <a:gridCol w="1729654">
                  <a:extLst>
                    <a:ext uri="{9D8B030D-6E8A-4147-A177-3AD203B41FA5}">
                      <a16:colId xmlns:a16="http://schemas.microsoft.com/office/drawing/2014/main" val="2370313611"/>
                    </a:ext>
                  </a:extLst>
                </a:gridCol>
                <a:gridCol w="1730229">
                  <a:extLst>
                    <a:ext uri="{9D8B030D-6E8A-4147-A177-3AD203B41FA5}">
                      <a16:colId xmlns:a16="http://schemas.microsoft.com/office/drawing/2014/main" val="3445013799"/>
                    </a:ext>
                  </a:extLst>
                </a:gridCol>
              </a:tblGrid>
              <a:tr h="646343">
                <a:tc>
                  <a:txBody>
                    <a:bodyPr/>
                    <a:lstStyle/>
                    <a:p>
                      <a:pPr algn="just">
                        <a:lnSpc>
                          <a:spcPct val="150000"/>
                        </a:lnSpc>
                        <a:spcAft>
                          <a:spcPts val="0"/>
                        </a:spcAft>
                      </a:pPr>
                      <a:r>
                        <a:rPr lang="en-ZA" sz="1400">
                          <a:effectLst/>
                        </a:rPr>
                        <a:t>Purpose </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5">
                        <a:lumMod val="75000"/>
                      </a:schemeClr>
                    </a:solidFill>
                  </a:tcPr>
                </a:tc>
                <a:tc>
                  <a:txBody>
                    <a:bodyPr/>
                    <a:lstStyle/>
                    <a:p>
                      <a:pPr algn="just">
                        <a:lnSpc>
                          <a:spcPct val="150000"/>
                        </a:lnSpc>
                        <a:spcAft>
                          <a:spcPts val="0"/>
                        </a:spcAft>
                      </a:pPr>
                      <a:r>
                        <a:rPr lang="en-ZA" sz="1400" dirty="0">
                          <a:effectLst/>
                        </a:rPr>
                        <a:t>Number of respondents </a:t>
                      </a:r>
                      <a:endParaRPr lang="en-ZA"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5">
                        <a:lumMod val="75000"/>
                      </a:schemeClr>
                    </a:solidFill>
                  </a:tcPr>
                </a:tc>
                <a:tc>
                  <a:txBody>
                    <a:bodyPr/>
                    <a:lstStyle/>
                    <a:p>
                      <a:pPr algn="just">
                        <a:lnSpc>
                          <a:spcPct val="150000"/>
                        </a:lnSpc>
                        <a:spcAft>
                          <a:spcPts val="0"/>
                        </a:spcAft>
                      </a:pPr>
                      <a:r>
                        <a:rPr lang="en-ZA" sz="1400" dirty="0">
                          <a:effectLst/>
                        </a:rPr>
                        <a:t>Percentage %</a:t>
                      </a:r>
                      <a:endParaRPr lang="en-ZA"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5">
                        <a:lumMod val="75000"/>
                      </a:schemeClr>
                    </a:solidFill>
                  </a:tcPr>
                </a:tc>
                <a:extLst>
                  <a:ext uri="{0D108BD9-81ED-4DB2-BD59-A6C34878D82A}">
                    <a16:rowId xmlns:a16="http://schemas.microsoft.com/office/drawing/2014/main" val="1889495864"/>
                  </a:ext>
                </a:extLst>
              </a:tr>
              <a:tr h="304727">
                <a:tc>
                  <a:txBody>
                    <a:bodyPr/>
                    <a:lstStyle/>
                    <a:p>
                      <a:pPr algn="just">
                        <a:lnSpc>
                          <a:spcPct val="150000"/>
                        </a:lnSpc>
                        <a:spcAft>
                          <a:spcPts val="0"/>
                        </a:spcAft>
                      </a:pPr>
                      <a:r>
                        <a:rPr lang="en-ZA" sz="1400">
                          <a:effectLst/>
                        </a:rPr>
                        <a:t>Summarising texts </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5">
                        <a:lumMod val="75000"/>
                      </a:schemeClr>
                    </a:solidFill>
                  </a:tcPr>
                </a:tc>
                <a:tc>
                  <a:txBody>
                    <a:bodyPr/>
                    <a:lstStyle/>
                    <a:p>
                      <a:pPr algn="just">
                        <a:lnSpc>
                          <a:spcPct val="150000"/>
                        </a:lnSpc>
                        <a:spcAft>
                          <a:spcPts val="0"/>
                        </a:spcAft>
                      </a:pPr>
                      <a:r>
                        <a:rPr lang="en-ZA" sz="1400" dirty="0">
                          <a:effectLst/>
                        </a:rPr>
                        <a:t>7</a:t>
                      </a:r>
                      <a:endParaRPr lang="en-ZA"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6">
                        <a:lumMod val="60000"/>
                        <a:lumOff val="40000"/>
                      </a:schemeClr>
                    </a:solidFill>
                  </a:tcPr>
                </a:tc>
                <a:tc>
                  <a:txBody>
                    <a:bodyPr/>
                    <a:lstStyle/>
                    <a:p>
                      <a:pPr algn="just">
                        <a:lnSpc>
                          <a:spcPct val="150000"/>
                        </a:lnSpc>
                        <a:spcAft>
                          <a:spcPts val="0"/>
                        </a:spcAft>
                      </a:pPr>
                      <a:r>
                        <a:rPr lang="en-ZA" sz="1400">
                          <a:effectLst/>
                        </a:rPr>
                        <a:t>35%</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6">
                        <a:lumMod val="60000"/>
                        <a:lumOff val="40000"/>
                      </a:schemeClr>
                    </a:solidFill>
                  </a:tcPr>
                </a:tc>
                <a:extLst>
                  <a:ext uri="{0D108BD9-81ED-4DB2-BD59-A6C34878D82A}">
                    <a16:rowId xmlns:a16="http://schemas.microsoft.com/office/drawing/2014/main" val="2287512131"/>
                  </a:ext>
                </a:extLst>
              </a:tr>
              <a:tr h="646343">
                <a:tc>
                  <a:txBody>
                    <a:bodyPr/>
                    <a:lstStyle/>
                    <a:p>
                      <a:pPr algn="just">
                        <a:lnSpc>
                          <a:spcPct val="150000"/>
                        </a:lnSpc>
                        <a:spcAft>
                          <a:spcPts val="0"/>
                        </a:spcAft>
                      </a:pPr>
                      <a:r>
                        <a:rPr lang="en-ZA" sz="1400">
                          <a:effectLst/>
                        </a:rPr>
                        <a:t>Explaining different concepts     </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5">
                        <a:lumMod val="75000"/>
                      </a:schemeClr>
                    </a:solidFill>
                  </a:tcPr>
                </a:tc>
                <a:tc>
                  <a:txBody>
                    <a:bodyPr/>
                    <a:lstStyle/>
                    <a:p>
                      <a:pPr algn="just">
                        <a:lnSpc>
                          <a:spcPct val="150000"/>
                        </a:lnSpc>
                        <a:spcAft>
                          <a:spcPts val="0"/>
                        </a:spcAft>
                      </a:pPr>
                      <a:r>
                        <a:rPr lang="en-ZA" sz="1400">
                          <a:effectLst/>
                        </a:rPr>
                        <a:t>3</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6">
                        <a:lumMod val="60000"/>
                        <a:lumOff val="40000"/>
                      </a:schemeClr>
                    </a:solidFill>
                  </a:tcPr>
                </a:tc>
                <a:tc>
                  <a:txBody>
                    <a:bodyPr/>
                    <a:lstStyle/>
                    <a:p>
                      <a:pPr algn="just">
                        <a:lnSpc>
                          <a:spcPct val="150000"/>
                        </a:lnSpc>
                        <a:spcAft>
                          <a:spcPts val="0"/>
                        </a:spcAft>
                      </a:pPr>
                      <a:r>
                        <a:rPr lang="en-ZA" sz="1400">
                          <a:effectLst/>
                        </a:rPr>
                        <a:t>15%</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6">
                        <a:lumMod val="60000"/>
                        <a:lumOff val="40000"/>
                      </a:schemeClr>
                    </a:solidFill>
                  </a:tcPr>
                </a:tc>
                <a:extLst>
                  <a:ext uri="{0D108BD9-81ED-4DB2-BD59-A6C34878D82A}">
                    <a16:rowId xmlns:a16="http://schemas.microsoft.com/office/drawing/2014/main" val="788527219"/>
                  </a:ext>
                </a:extLst>
              </a:tr>
              <a:tr h="646343">
                <a:tc>
                  <a:txBody>
                    <a:bodyPr/>
                    <a:lstStyle/>
                    <a:p>
                      <a:pPr algn="just">
                        <a:lnSpc>
                          <a:spcPct val="150000"/>
                        </a:lnSpc>
                        <a:spcAft>
                          <a:spcPts val="0"/>
                        </a:spcAft>
                      </a:pPr>
                      <a:r>
                        <a:rPr lang="en-ZA" sz="1400">
                          <a:effectLst/>
                        </a:rPr>
                        <a:t>Generating study notes</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5">
                        <a:lumMod val="75000"/>
                      </a:schemeClr>
                    </a:solidFill>
                  </a:tcPr>
                </a:tc>
                <a:tc>
                  <a:txBody>
                    <a:bodyPr/>
                    <a:lstStyle/>
                    <a:p>
                      <a:pPr algn="just">
                        <a:lnSpc>
                          <a:spcPct val="150000"/>
                        </a:lnSpc>
                        <a:spcAft>
                          <a:spcPts val="0"/>
                        </a:spcAft>
                      </a:pPr>
                      <a:r>
                        <a:rPr lang="en-ZA" sz="1400">
                          <a:effectLst/>
                        </a:rPr>
                        <a:t>5</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6">
                        <a:lumMod val="60000"/>
                        <a:lumOff val="40000"/>
                      </a:schemeClr>
                    </a:solidFill>
                  </a:tcPr>
                </a:tc>
                <a:tc>
                  <a:txBody>
                    <a:bodyPr/>
                    <a:lstStyle/>
                    <a:p>
                      <a:pPr algn="just">
                        <a:lnSpc>
                          <a:spcPct val="150000"/>
                        </a:lnSpc>
                        <a:spcAft>
                          <a:spcPts val="0"/>
                        </a:spcAft>
                      </a:pPr>
                      <a:r>
                        <a:rPr lang="en-ZA" sz="1400">
                          <a:effectLst/>
                        </a:rPr>
                        <a:t>25%</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6">
                        <a:lumMod val="60000"/>
                        <a:lumOff val="40000"/>
                      </a:schemeClr>
                    </a:solidFill>
                  </a:tcPr>
                </a:tc>
                <a:extLst>
                  <a:ext uri="{0D108BD9-81ED-4DB2-BD59-A6C34878D82A}">
                    <a16:rowId xmlns:a16="http://schemas.microsoft.com/office/drawing/2014/main" val="1402926843"/>
                  </a:ext>
                </a:extLst>
              </a:tr>
              <a:tr h="988094">
                <a:tc>
                  <a:txBody>
                    <a:bodyPr/>
                    <a:lstStyle/>
                    <a:p>
                      <a:pPr algn="just">
                        <a:lnSpc>
                          <a:spcPct val="150000"/>
                        </a:lnSpc>
                        <a:spcAft>
                          <a:spcPts val="0"/>
                        </a:spcAft>
                      </a:pPr>
                      <a:r>
                        <a:rPr lang="en-ZA" sz="1400">
                          <a:effectLst/>
                        </a:rPr>
                        <a:t>Improving grammar and writing skills</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5">
                        <a:lumMod val="75000"/>
                      </a:schemeClr>
                    </a:solidFill>
                  </a:tcPr>
                </a:tc>
                <a:tc>
                  <a:txBody>
                    <a:bodyPr/>
                    <a:lstStyle/>
                    <a:p>
                      <a:pPr algn="just">
                        <a:lnSpc>
                          <a:spcPct val="150000"/>
                        </a:lnSpc>
                        <a:spcAft>
                          <a:spcPts val="0"/>
                        </a:spcAft>
                      </a:pPr>
                      <a:r>
                        <a:rPr lang="en-ZA" sz="1400">
                          <a:effectLst/>
                        </a:rPr>
                        <a:t>5</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6">
                        <a:lumMod val="60000"/>
                        <a:lumOff val="40000"/>
                      </a:schemeClr>
                    </a:solidFill>
                  </a:tcPr>
                </a:tc>
                <a:tc>
                  <a:txBody>
                    <a:bodyPr/>
                    <a:lstStyle/>
                    <a:p>
                      <a:pPr algn="just">
                        <a:lnSpc>
                          <a:spcPct val="150000"/>
                        </a:lnSpc>
                        <a:spcAft>
                          <a:spcPts val="0"/>
                        </a:spcAft>
                      </a:pPr>
                      <a:r>
                        <a:rPr lang="en-ZA" sz="1400">
                          <a:effectLst/>
                        </a:rPr>
                        <a:t>25%</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6">
                        <a:lumMod val="60000"/>
                        <a:lumOff val="40000"/>
                      </a:schemeClr>
                    </a:solidFill>
                  </a:tcPr>
                </a:tc>
                <a:extLst>
                  <a:ext uri="{0D108BD9-81ED-4DB2-BD59-A6C34878D82A}">
                    <a16:rowId xmlns:a16="http://schemas.microsoft.com/office/drawing/2014/main" val="2546377550"/>
                  </a:ext>
                </a:extLst>
              </a:tr>
              <a:tr h="304727">
                <a:tc>
                  <a:txBody>
                    <a:bodyPr/>
                    <a:lstStyle/>
                    <a:p>
                      <a:pPr algn="just">
                        <a:lnSpc>
                          <a:spcPct val="150000"/>
                        </a:lnSpc>
                        <a:spcAft>
                          <a:spcPts val="0"/>
                        </a:spcAft>
                      </a:pPr>
                      <a:r>
                        <a:rPr lang="en-ZA" sz="1400" dirty="0">
                          <a:effectLst/>
                        </a:rPr>
                        <a:t>Other </a:t>
                      </a:r>
                      <a:endParaRPr lang="en-ZA"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5">
                        <a:lumMod val="75000"/>
                      </a:schemeClr>
                    </a:solidFill>
                  </a:tcPr>
                </a:tc>
                <a:tc>
                  <a:txBody>
                    <a:bodyPr/>
                    <a:lstStyle/>
                    <a:p>
                      <a:pPr algn="just">
                        <a:lnSpc>
                          <a:spcPct val="150000"/>
                        </a:lnSpc>
                        <a:spcAft>
                          <a:spcPts val="0"/>
                        </a:spcAft>
                      </a:pPr>
                      <a:r>
                        <a:rPr lang="en-ZA" sz="1400">
                          <a:effectLst/>
                        </a:rPr>
                        <a:t>0</a:t>
                      </a:r>
                      <a:endParaRPr lang="en-ZA" sz="140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6">
                        <a:lumMod val="60000"/>
                        <a:lumOff val="40000"/>
                      </a:schemeClr>
                    </a:solidFill>
                  </a:tcPr>
                </a:tc>
                <a:tc>
                  <a:txBody>
                    <a:bodyPr/>
                    <a:lstStyle/>
                    <a:p>
                      <a:pPr algn="just">
                        <a:lnSpc>
                          <a:spcPct val="150000"/>
                        </a:lnSpc>
                        <a:spcAft>
                          <a:spcPts val="0"/>
                        </a:spcAft>
                      </a:pPr>
                      <a:r>
                        <a:rPr lang="en-ZA" sz="1400" dirty="0">
                          <a:effectLst/>
                        </a:rPr>
                        <a:t>0%</a:t>
                      </a:r>
                      <a:endParaRPr lang="en-ZA"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2164" marR="62164" marT="0" marB="0">
                    <a:solidFill>
                      <a:schemeClr val="accent6">
                        <a:lumMod val="60000"/>
                        <a:lumOff val="40000"/>
                      </a:schemeClr>
                    </a:solidFill>
                  </a:tcPr>
                </a:tc>
                <a:extLst>
                  <a:ext uri="{0D108BD9-81ED-4DB2-BD59-A6C34878D82A}">
                    <a16:rowId xmlns:a16="http://schemas.microsoft.com/office/drawing/2014/main" val="548738093"/>
                  </a:ext>
                </a:extLst>
              </a:tr>
            </a:tbl>
          </a:graphicData>
        </a:graphic>
      </p:graphicFrame>
      <p:sp>
        <p:nvSpPr>
          <p:cNvPr id="6" name="Content Placeholder 5">
            <a:extLst>
              <a:ext uri="{FF2B5EF4-FFF2-40B4-BE49-F238E27FC236}">
                <a16:creationId xmlns:a16="http://schemas.microsoft.com/office/drawing/2014/main" id="{AE99B816-BAB2-40DA-B61D-7BD4315BC87D}"/>
              </a:ext>
            </a:extLst>
          </p:cNvPr>
          <p:cNvSpPr>
            <a:spLocks noGrp="1"/>
          </p:cNvSpPr>
          <p:nvPr>
            <p:ph sz="quarter" idx="4"/>
          </p:nvPr>
        </p:nvSpPr>
        <p:spPr>
          <a:xfrm>
            <a:off x="6187415" y="5109882"/>
            <a:ext cx="5194583" cy="1519517"/>
          </a:xfrm>
        </p:spPr>
        <p:txBody>
          <a:bodyPr/>
          <a:lstStyle/>
          <a:p>
            <a:r>
              <a:rPr lang="en-ZA" dirty="0"/>
              <a:t>Which device do you primarily use to access AI tools?</a:t>
            </a:r>
          </a:p>
        </p:txBody>
      </p:sp>
      <p:graphicFrame>
        <p:nvGraphicFramePr>
          <p:cNvPr id="8" name="Chart 7">
            <a:extLst>
              <a:ext uri="{FF2B5EF4-FFF2-40B4-BE49-F238E27FC236}">
                <a16:creationId xmlns:a16="http://schemas.microsoft.com/office/drawing/2014/main" id="{0FA2AAC5-CD7F-4BFC-A048-BD7AE77CA2B8}"/>
              </a:ext>
            </a:extLst>
          </p:cNvPr>
          <p:cNvGraphicFramePr/>
          <p:nvPr>
            <p:extLst>
              <p:ext uri="{D42A27DB-BD31-4B8C-83A1-F6EECF244321}">
                <p14:modId xmlns:p14="http://schemas.microsoft.com/office/powerpoint/2010/main" val="909255013"/>
              </p:ext>
            </p:extLst>
          </p:nvPr>
        </p:nvGraphicFramePr>
        <p:xfrm>
          <a:off x="6584016" y="2252662"/>
          <a:ext cx="4133850" cy="23526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639159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AC4ECA6-3800-405C-81EB-8BD8604CA052}"/>
              </a:ext>
            </a:extLst>
          </p:cNvPr>
          <p:cNvSpPr>
            <a:spLocks noGrp="1"/>
          </p:cNvSpPr>
          <p:nvPr>
            <p:ph type="title"/>
          </p:nvPr>
        </p:nvSpPr>
        <p:spPr>
          <a:xfrm>
            <a:off x="810000" y="-107577"/>
            <a:ext cx="10571998" cy="2124635"/>
          </a:xfrm>
        </p:spPr>
        <p:txBody>
          <a:bodyPr/>
          <a:lstStyle/>
          <a:p>
            <a:r>
              <a:rPr lang="en-ZA" sz="2800" dirty="0"/>
              <a:t>To ascertain the effectiveness of using AI tools for comprehension reading</a:t>
            </a:r>
            <a:br>
              <a:rPr lang="en-ZA" dirty="0"/>
            </a:br>
            <a:endParaRPr lang="en-ZA" dirty="0"/>
          </a:p>
        </p:txBody>
      </p:sp>
      <p:pic>
        <p:nvPicPr>
          <p:cNvPr id="9" name="Content Placeholder 8">
            <a:extLst>
              <a:ext uri="{FF2B5EF4-FFF2-40B4-BE49-F238E27FC236}">
                <a16:creationId xmlns:a16="http://schemas.microsoft.com/office/drawing/2014/main" id="{E8544686-E953-46E1-808B-51C4E9C23062}"/>
              </a:ext>
            </a:extLst>
          </p:cNvPr>
          <p:cNvPicPr>
            <a:picLocks noGrp="1" noChangeAspect="1"/>
          </p:cNvPicPr>
          <p:nvPr>
            <p:ph idx="1"/>
          </p:nvPr>
        </p:nvPicPr>
        <p:blipFill>
          <a:blip r:embed="rId2"/>
          <a:stretch>
            <a:fillRect/>
          </a:stretch>
        </p:blipFill>
        <p:spPr>
          <a:xfrm>
            <a:off x="1896035" y="2541494"/>
            <a:ext cx="7812741" cy="3845859"/>
          </a:xfrm>
          <a:prstGeom prst="rect">
            <a:avLst/>
          </a:prstGeom>
        </p:spPr>
      </p:pic>
    </p:spTree>
    <p:extLst>
      <p:ext uri="{BB962C8B-B14F-4D97-AF65-F5344CB8AC3E}">
        <p14:creationId xmlns:p14="http://schemas.microsoft.com/office/powerpoint/2010/main" val="3478021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99B5-6905-43F9-A91E-223492B18C75}"/>
              </a:ext>
            </a:extLst>
          </p:cNvPr>
          <p:cNvSpPr>
            <a:spLocks noGrp="1"/>
          </p:cNvSpPr>
          <p:nvPr>
            <p:ph type="title"/>
          </p:nvPr>
        </p:nvSpPr>
        <p:spPr/>
        <p:txBody>
          <a:bodyPr/>
          <a:lstStyle/>
          <a:p>
            <a:r>
              <a:rPr lang="en-ZA" dirty="0"/>
              <a:t>OUTLINE OF THE PRESENTATION</a:t>
            </a:r>
          </a:p>
        </p:txBody>
      </p:sp>
      <p:sp>
        <p:nvSpPr>
          <p:cNvPr id="3" name="Content Placeholder 2">
            <a:extLst>
              <a:ext uri="{FF2B5EF4-FFF2-40B4-BE49-F238E27FC236}">
                <a16:creationId xmlns:a16="http://schemas.microsoft.com/office/drawing/2014/main" id="{A1843F34-E02E-46B3-B43D-31608C50C3A6}"/>
              </a:ext>
            </a:extLst>
          </p:cNvPr>
          <p:cNvSpPr>
            <a:spLocks noGrp="1"/>
          </p:cNvSpPr>
          <p:nvPr>
            <p:ph idx="1"/>
          </p:nvPr>
        </p:nvSpPr>
        <p:spPr>
          <a:xfrm>
            <a:off x="818712" y="2222287"/>
            <a:ext cx="10554574" cy="4407113"/>
          </a:xfrm>
        </p:spPr>
        <p:txBody>
          <a:bodyPr>
            <a:normAutofit/>
          </a:bodyPr>
          <a:lstStyle/>
          <a:p>
            <a:pPr>
              <a:buFont typeface="Wingdings" panose="05000000000000000000" pitchFamily="2" charset="2"/>
              <a:buChar char="Ø"/>
            </a:pPr>
            <a:r>
              <a:rPr lang="en-ZA" dirty="0"/>
              <a:t>Introduction and background</a:t>
            </a:r>
          </a:p>
          <a:p>
            <a:pPr>
              <a:buFont typeface="Wingdings" panose="05000000000000000000" pitchFamily="2" charset="2"/>
              <a:buChar char="Ø"/>
            </a:pPr>
            <a:r>
              <a:rPr lang="en-ZA" dirty="0"/>
              <a:t>Problem statement</a:t>
            </a:r>
          </a:p>
          <a:p>
            <a:pPr>
              <a:buFont typeface="Wingdings" panose="05000000000000000000" pitchFamily="2" charset="2"/>
              <a:buChar char="Ø"/>
            </a:pPr>
            <a:r>
              <a:rPr lang="en-ZA" dirty="0"/>
              <a:t>Study aim</a:t>
            </a:r>
          </a:p>
          <a:p>
            <a:pPr>
              <a:buFont typeface="Wingdings" panose="05000000000000000000" pitchFamily="2" charset="2"/>
              <a:buChar char="Ø"/>
            </a:pPr>
            <a:r>
              <a:rPr lang="en-ZA" dirty="0"/>
              <a:t>Research objectives and questions</a:t>
            </a:r>
          </a:p>
          <a:p>
            <a:pPr>
              <a:buFont typeface="Wingdings" panose="05000000000000000000" pitchFamily="2" charset="2"/>
              <a:buChar char="Ø"/>
            </a:pPr>
            <a:r>
              <a:rPr lang="en-ZA" dirty="0"/>
              <a:t>Literature review</a:t>
            </a:r>
          </a:p>
          <a:p>
            <a:pPr>
              <a:buFont typeface="Wingdings" panose="05000000000000000000" pitchFamily="2" charset="2"/>
              <a:buChar char="Ø"/>
            </a:pPr>
            <a:r>
              <a:rPr lang="en-ZA" dirty="0"/>
              <a:t>Research methodology</a:t>
            </a:r>
          </a:p>
          <a:p>
            <a:pPr>
              <a:buFont typeface="Wingdings" panose="05000000000000000000" pitchFamily="2" charset="2"/>
              <a:buChar char="Ø"/>
            </a:pPr>
            <a:r>
              <a:rPr lang="en-ZA" dirty="0"/>
              <a:t>Findings and discussions</a:t>
            </a:r>
          </a:p>
          <a:p>
            <a:pPr>
              <a:buFont typeface="Wingdings" panose="05000000000000000000" pitchFamily="2" charset="2"/>
              <a:buChar char="Ø"/>
            </a:pPr>
            <a:r>
              <a:rPr lang="en-ZA" dirty="0"/>
              <a:t>Conclusion</a:t>
            </a:r>
          </a:p>
          <a:p>
            <a:pPr>
              <a:buFont typeface="Wingdings" panose="05000000000000000000" pitchFamily="2" charset="2"/>
              <a:buChar char="Ø"/>
            </a:pPr>
            <a:r>
              <a:rPr lang="en-ZA" dirty="0"/>
              <a:t>Recommendations </a:t>
            </a:r>
          </a:p>
          <a:p>
            <a:pPr>
              <a:buFont typeface="Wingdings" panose="05000000000000000000" pitchFamily="2" charset="2"/>
              <a:buChar char="Ø"/>
            </a:pPr>
            <a:endParaRPr lang="en-ZA" dirty="0"/>
          </a:p>
        </p:txBody>
      </p:sp>
    </p:spTree>
    <p:extLst>
      <p:ext uri="{BB962C8B-B14F-4D97-AF65-F5344CB8AC3E}">
        <p14:creationId xmlns:p14="http://schemas.microsoft.com/office/powerpoint/2010/main" val="330474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ABA26-3717-46A2-A6F4-E95493A8871B}"/>
              </a:ext>
            </a:extLst>
          </p:cNvPr>
          <p:cNvSpPr>
            <a:spLocks noGrp="1"/>
          </p:cNvSpPr>
          <p:nvPr>
            <p:ph type="title"/>
          </p:nvPr>
        </p:nvSpPr>
        <p:spPr/>
        <p:txBody>
          <a:bodyPr/>
          <a:lstStyle/>
          <a:p>
            <a:r>
              <a:rPr lang="en-ZA" dirty="0"/>
              <a:t>Findings and discussions </a:t>
            </a:r>
          </a:p>
        </p:txBody>
      </p:sp>
      <p:sp>
        <p:nvSpPr>
          <p:cNvPr id="3" name="Text Placeholder 2">
            <a:extLst>
              <a:ext uri="{FF2B5EF4-FFF2-40B4-BE49-F238E27FC236}">
                <a16:creationId xmlns:a16="http://schemas.microsoft.com/office/drawing/2014/main" id="{60C17FC0-C142-4E46-B0EC-9F68A19EFBCD}"/>
              </a:ext>
            </a:extLst>
          </p:cNvPr>
          <p:cNvSpPr>
            <a:spLocks noGrp="1"/>
          </p:cNvSpPr>
          <p:nvPr>
            <p:ph type="body" idx="1"/>
          </p:nvPr>
        </p:nvSpPr>
        <p:spPr>
          <a:xfrm>
            <a:off x="814728" y="1721224"/>
            <a:ext cx="5189857" cy="1385047"/>
          </a:xfrm>
        </p:spPr>
        <p:txBody>
          <a:bodyPr/>
          <a:lstStyle/>
          <a:p>
            <a:r>
              <a:rPr lang="en-ZA" dirty="0"/>
              <a:t>Majority of the respondents say that AI tools have significantly enhanced their comprehension reading</a:t>
            </a:r>
          </a:p>
        </p:txBody>
      </p:sp>
      <p:sp>
        <p:nvSpPr>
          <p:cNvPr id="5" name="Text Placeholder 4">
            <a:extLst>
              <a:ext uri="{FF2B5EF4-FFF2-40B4-BE49-F238E27FC236}">
                <a16:creationId xmlns:a16="http://schemas.microsoft.com/office/drawing/2014/main" id="{C26B4FD6-BBD5-4BEF-94FE-BCA20B0D3EF8}"/>
              </a:ext>
            </a:extLst>
          </p:cNvPr>
          <p:cNvSpPr>
            <a:spLocks noGrp="1"/>
          </p:cNvSpPr>
          <p:nvPr>
            <p:ph type="body" sz="quarter" idx="3"/>
          </p:nvPr>
        </p:nvSpPr>
        <p:spPr>
          <a:xfrm>
            <a:off x="6187415" y="2003613"/>
            <a:ext cx="5194583" cy="995082"/>
          </a:xfrm>
        </p:spPr>
        <p:txBody>
          <a:bodyPr/>
          <a:lstStyle/>
          <a:p>
            <a:r>
              <a:rPr lang="en-ZA" dirty="0"/>
              <a:t>What benefits have you experienced since you used AI tools for comprehension reading </a:t>
            </a:r>
          </a:p>
        </p:txBody>
      </p:sp>
      <p:graphicFrame>
        <p:nvGraphicFramePr>
          <p:cNvPr id="14" name="Content Placeholder 13">
            <a:extLst>
              <a:ext uri="{FF2B5EF4-FFF2-40B4-BE49-F238E27FC236}">
                <a16:creationId xmlns:a16="http://schemas.microsoft.com/office/drawing/2014/main" id="{B1636159-CA32-4DD5-8FB6-E67DB0917708}"/>
              </a:ext>
            </a:extLst>
          </p:cNvPr>
          <p:cNvGraphicFramePr>
            <a:graphicFrameLocks noGrp="1"/>
          </p:cNvGraphicFramePr>
          <p:nvPr>
            <p:ph sz="quarter" idx="4"/>
            <p:extLst>
              <p:ext uri="{D42A27DB-BD31-4B8C-83A1-F6EECF244321}">
                <p14:modId xmlns:p14="http://schemas.microsoft.com/office/powerpoint/2010/main" val="3293220754"/>
              </p:ext>
            </p:extLst>
          </p:nvPr>
        </p:nvGraphicFramePr>
        <p:xfrm>
          <a:off x="6650326" y="3146612"/>
          <a:ext cx="5438580" cy="3621353"/>
        </p:xfrm>
        <a:graphic>
          <a:graphicData uri="http://schemas.openxmlformats.org/drawingml/2006/table">
            <a:tbl>
              <a:tblPr firstRow="1" firstCol="1" bandRow="1">
                <a:tableStyleId>{5C22544A-7EE6-4342-B048-85BDC9FD1C3A}</a:tableStyleId>
              </a:tblPr>
              <a:tblGrid>
                <a:gridCol w="1812659">
                  <a:extLst>
                    <a:ext uri="{9D8B030D-6E8A-4147-A177-3AD203B41FA5}">
                      <a16:colId xmlns:a16="http://schemas.microsoft.com/office/drawing/2014/main" val="1851815117"/>
                    </a:ext>
                  </a:extLst>
                </a:gridCol>
                <a:gridCol w="1812659">
                  <a:extLst>
                    <a:ext uri="{9D8B030D-6E8A-4147-A177-3AD203B41FA5}">
                      <a16:colId xmlns:a16="http://schemas.microsoft.com/office/drawing/2014/main" val="935453510"/>
                    </a:ext>
                  </a:extLst>
                </a:gridCol>
                <a:gridCol w="1813262">
                  <a:extLst>
                    <a:ext uri="{9D8B030D-6E8A-4147-A177-3AD203B41FA5}">
                      <a16:colId xmlns:a16="http://schemas.microsoft.com/office/drawing/2014/main" val="1827488963"/>
                    </a:ext>
                  </a:extLst>
                </a:gridCol>
              </a:tblGrid>
              <a:tr h="721852">
                <a:tc>
                  <a:txBody>
                    <a:bodyPr/>
                    <a:lstStyle/>
                    <a:p>
                      <a:pPr algn="just">
                        <a:lnSpc>
                          <a:spcPct val="150000"/>
                        </a:lnSpc>
                        <a:spcAft>
                          <a:spcPts val="0"/>
                        </a:spcAft>
                      </a:pPr>
                      <a:r>
                        <a:rPr lang="en-ZA" sz="1200">
                          <a:effectLst/>
                        </a:rPr>
                        <a:t>Benefits of using AI for reading comprehension</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tc>
                  <a:txBody>
                    <a:bodyPr/>
                    <a:lstStyle/>
                    <a:p>
                      <a:pPr algn="just">
                        <a:lnSpc>
                          <a:spcPct val="150000"/>
                        </a:lnSpc>
                        <a:spcAft>
                          <a:spcPts val="0"/>
                        </a:spcAft>
                      </a:pPr>
                      <a:r>
                        <a:rPr lang="en-ZA" sz="1200">
                          <a:effectLst/>
                        </a:rPr>
                        <a:t>Number of respondents</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tc>
                  <a:txBody>
                    <a:bodyPr/>
                    <a:lstStyle/>
                    <a:p>
                      <a:pPr algn="just">
                        <a:lnSpc>
                          <a:spcPct val="150000"/>
                        </a:lnSpc>
                        <a:spcAft>
                          <a:spcPts val="0"/>
                        </a:spcAft>
                      </a:pPr>
                      <a:r>
                        <a:rPr lang="en-ZA" sz="1200">
                          <a:effectLst/>
                        </a:rPr>
                        <a:t>Percentage </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extLst>
                  <a:ext uri="{0D108BD9-81ED-4DB2-BD59-A6C34878D82A}">
                    <a16:rowId xmlns:a16="http://schemas.microsoft.com/office/drawing/2014/main" val="2461375600"/>
                  </a:ext>
                </a:extLst>
              </a:tr>
              <a:tr h="701922">
                <a:tc>
                  <a:txBody>
                    <a:bodyPr/>
                    <a:lstStyle/>
                    <a:p>
                      <a:pPr algn="just">
                        <a:lnSpc>
                          <a:spcPct val="150000"/>
                        </a:lnSpc>
                        <a:spcAft>
                          <a:spcPts val="0"/>
                        </a:spcAft>
                      </a:pPr>
                      <a:r>
                        <a:rPr lang="en-ZA" sz="1200">
                          <a:effectLst/>
                        </a:rPr>
                        <a:t>Faster understanding of texts </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tc>
                  <a:txBody>
                    <a:bodyPr/>
                    <a:lstStyle/>
                    <a:p>
                      <a:pPr algn="just">
                        <a:lnSpc>
                          <a:spcPct val="150000"/>
                        </a:lnSpc>
                        <a:spcAft>
                          <a:spcPts val="0"/>
                        </a:spcAft>
                      </a:pPr>
                      <a:r>
                        <a:rPr lang="en-ZA" sz="1200">
                          <a:effectLst/>
                        </a:rPr>
                        <a:t>10</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tc>
                  <a:txBody>
                    <a:bodyPr/>
                    <a:lstStyle/>
                    <a:p>
                      <a:pPr algn="just">
                        <a:lnSpc>
                          <a:spcPct val="150000"/>
                        </a:lnSpc>
                        <a:spcAft>
                          <a:spcPts val="0"/>
                        </a:spcAft>
                      </a:pPr>
                      <a:r>
                        <a:rPr lang="en-ZA" sz="1200">
                          <a:effectLst/>
                        </a:rPr>
                        <a:t>50%</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extLst>
                  <a:ext uri="{0D108BD9-81ED-4DB2-BD59-A6C34878D82A}">
                    <a16:rowId xmlns:a16="http://schemas.microsoft.com/office/drawing/2014/main" val="826325481"/>
                  </a:ext>
                </a:extLst>
              </a:tr>
              <a:tr h="341274">
                <a:tc>
                  <a:txBody>
                    <a:bodyPr/>
                    <a:lstStyle/>
                    <a:p>
                      <a:pPr algn="just">
                        <a:lnSpc>
                          <a:spcPct val="150000"/>
                        </a:lnSpc>
                        <a:spcAft>
                          <a:spcPts val="0"/>
                        </a:spcAft>
                      </a:pPr>
                      <a:r>
                        <a:rPr lang="en-ZA" sz="1200">
                          <a:effectLst/>
                        </a:rPr>
                        <a:t>Improved vocabulary</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tc>
                  <a:txBody>
                    <a:bodyPr/>
                    <a:lstStyle/>
                    <a:p>
                      <a:pPr algn="just">
                        <a:lnSpc>
                          <a:spcPct val="150000"/>
                        </a:lnSpc>
                        <a:spcAft>
                          <a:spcPts val="0"/>
                        </a:spcAft>
                      </a:pPr>
                      <a:r>
                        <a:rPr lang="en-ZA" sz="1200">
                          <a:effectLst/>
                        </a:rPr>
                        <a:t>13</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tc>
                  <a:txBody>
                    <a:bodyPr/>
                    <a:lstStyle/>
                    <a:p>
                      <a:pPr algn="just">
                        <a:lnSpc>
                          <a:spcPct val="150000"/>
                        </a:lnSpc>
                        <a:spcAft>
                          <a:spcPts val="0"/>
                        </a:spcAft>
                      </a:pPr>
                      <a:r>
                        <a:rPr lang="en-ZA" sz="1200">
                          <a:effectLst/>
                        </a:rPr>
                        <a:t>65%</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extLst>
                  <a:ext uri="{0D108BD9-81ED-4DB2-BD59-A6C34878D82A}">
                    <a16:rowId xmlns:a16="http://schemas.microsoft.com/office/drawing/2014/main" val="578803883"/>
                  </a:ext>
                </a:extLst>
              </a:tr>
              <a:tr h="721852">
                <a:tc>
                  <a:txBody>
                    <a:bodyPr/>
                    <a:lstStyle/>
                    <a:p>
                      <a:pPr algn="just">
                        <a:lnSpc>
                          <a:spcPct val="150000"/>
                        </a:lnSpc>
                        <a:spcAft>
                          <a:spcPts val="0"/>
                        </a:spcAft>
                      </a:pPr>
                      <a:r>
                        <a:rPr lang="en-ZA" sz="1200">
                          <a:effectLst/>
                        </a:rPr>
                        <a:t>Increased confidence in reading</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tc>
                  <a:txBody>
                    <a:bodyPr/>
                    <a:lstStyle/>
                    <a:p>
                      <a:pPr algn="just">
                        <a:lnSpc>
                          <a:spcPct val="150000"/>
                        </a:lnSpc>
                        <a:spcAft>
                          <a:spcPts val="0"/>
                        </a:spcAft>
                      </a:pPr>
                      <a:r>
                        <a:rPr lang="en-ZA" sz="1200" dirty="0">
                          <a:effectLst/>
                        </a:rPr>
                        <a:t>7</a:t>
                      </a:r>
                      <a:endParaRPr lang="en-Z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tc>
                  <a:txBody>
                    <a:bodyPr/>
                    <a:lstStyle/>
                    <a:p>
                      <a:pPr algn="just">
                        <a:lnSpc>
                          <a:spcPct val="150000"/>
                        </a:lnSpc>
                        <a:spcAft>
                          <a:spcPts val="0"/>
                        </a:spcAft>
                      </a:pPr>
                      <a:r>
                        <a:rPr lang="en-ZA" sz="1200">
                          <a:effectLst/>
                        </a:rPr>
                        <a:t>35%</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extLst>
                  <a:ext uri="{0D108BD9-81ED-4DB2-BD59-A6C34878D82A}">
                    <a16:rowId xmlns:a16="http://schemas.microsoft.com/office/drawing/2014/main" val="2694120002"/>
                  </a:ext>
                </a:extLst>
              </a:tr>
              <a:tr h="721852">
                <a:tc>
                  <a:txBody>
                    <a:bodyPr/>
                    <a:lstStyle/>
                    <a:p>
                      <a:pPr algn="just">
                        <a:lnSpc>
                          <a:spcPct val="150000"/>
                        </a:lnSpc>
                        <a:spcAft>
                          <a:spcPts val="0"/>
                        </a:spcAft>
                      </a:pPr>
                      <a:r>
                        <a:rPr lang="en-ZA" sz="1200">
                          <a:effectLst/>
                        </a:rPr>
                        <a:t>Better summarisation of content</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tc>
                  <a:txBody>
                    <a:bodyPr/>
                    <a:lstStyle/>
                    <a:p>
                      <a:pPr algn="just">
                        <a:lnSpc>
                          <a:spcPct val="150000"/>
                        </a:lnSpc>
                        <a:spcAft>
                          <a:spcPts val="0"/>
                        </a:spcAft>
                      </a:pPr>
                      <a:r>
                        <a:rPr lang="en-ZA" sz="1200">
                          <a:effectLst/>
                        </a:rPr>
                        <a:t>8</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tc>
                  <a:txBody>
                    <a:bodyPr/>
                    <a:lstStyle/>
                    <a:p>
                      <a:pPr algn="just">
                        <a:lnSpc>
                          <a:spcPct val="150000"/>
                        </a:lnSpc>
                        <a:spcAft>
                          <a:spcPts val="0"/>
                        </a:spcAft>
                      </a:pPr>
                      <a:r>
                        <a:rPr lang="en-ZA" sz="1200">
                          <a:effectLst/>
                        </a:rPr>
                        <a:t>40%</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extLst>
                  <a:ext uri="{0D108BD9-81ED-4DB2-BD59-A6C34878D82A}">
                    <a16:rowId xmlns:a16="http://schemas.microsoft.com/office/drawing/2014/main" val="1558432852"/>
                  </a:ext>
                </a:extLst>
              </a:tr>
              <a:tr h="341274">
                <a:tc>
                  <a:txBody>
                    <a:bodyPr/>
                    <a:lstStyle/>
                    <a:p>
                      <a:pPr algn="just">
                        <a:lnSpc>
                          <a:spcPct val="150000"/>
                        </a:lnSpc>
                        <a:spcAft>
                          <a:spcPts val="0"/>
                        </a:spcAft>
                      </a:pPr>
                      <a:r>
                        <a:rPr lang="en-ZA" sz="1200">
                          <a:effectLst/>
                        </a:rPr>
                        <a:t>None </a:t>
                      </a:r>
                      <a:endParaRPr lang="en-ZA" sz="120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tc>
                  <a:txBody>
                    <a:bodyPr/>
                    <a:lstStyle/>
                    <a:p>
                      <a:pPr algn="just">
                        <a:lnSpc>
                          <a:spcPct val="150000"/>
                        </a:lnSpc>
                        <a:spcAft>
                          <a:spcPts val="0"/>
                        </a:spcAft>
                      </a:pPr>
                      <a:r>
                        <a:rPr lang="en-ZA" sz="1200" dirty="0">
                          <a:effectLst/>
                        </a:rPr>
                        <a:t>2</a:t>
                      </a:r>
                      <a:endParaRPr lang="en-Z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tc>
                  <a:txBody>
                    <a:bodyPr/>
                    <a:lstStyle/>
                    <a:p>
                      <a:pPr algn="just">
                        <a:lnSpc>
                          <a:spcPct val="150000"/>
                        </a:lnSpc>
                        <a:spcAft>
                          <a:spcPts val="0"/>
                        </a:spcAft>
                      </a:pPr>
                      <a:r>
                        <a:rPr lang="en-ZA" sz="1200" dirty="0">
                          <a:effectLst/>
                        </a:rPr>
                        <a:t>10%</a:t>
                      </a:r>
                      <a:endParaRPr lang="en-Z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147" marR="51147" marT="0" marB="0"/>
                </a:tc>
                <a:extLst>
                  <a:ext uri="{0D108BD9-81ED-4DB2-BD59-A6C34878D82A}">
                    <a16:rowId xmlns:a16="http://schemas.microsoft.com/office/drawing/2014/main" val="4218792189"/>
                  </a:ext>
                </a:extLst>
              </a:tr>
            </a:tbl>
          </a:graphicData>
        </a:graphic>
      </p:graphicFrame>
      <p:graphicFrame>
        <p:nvGraphicFramePr>
          <p:cNvPr id="7" name="Content Placeholder 6">
            <a:extLst>
              <a:ext uri="{FF2B5EF4-FFF2-40B4-BE49-F238E27FC236}">
                <a16:creationId xmlns:a16="http://schemas.microsoft.com/office/drawing/2014/main" id="{74389AD4-FFE7-4BE8-A19B-067B8DA19138}"/>
              </a:ext>
            </a:extLst>
          </p:cNvPr>
          <p:cNvGraphicFramePr>
            <a:graphicFrameLocks noGrp="1"/>
          </p:cNvGraphicFramePr>
          <p:nvPr>
            <p:ph sz="half" idx="2"/>
            <p:extLst>
              <p:ext uri="{D42A27DB-BD31-4B8C-83A1-F6EECF244321}">
                <p14:modId xmlns:p14="http://schemas.microsoft.com/office/powerpoint/2010/main" val="4045640883"/>
              </p:ext>
            </p:extLst>
          </p:nvPr>
        </p:nvGraphicFramePr>
        <p:xfrm>
          <a:off x="814388" y="3254187"/>
          <a:ext cx="5189537" cy="33617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51001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232D253-F363-4480-BAEC-C8B5334F831F}"/>
              </a:ext>
            </a:extLst>
          </p:cNvPr>
          <p:cNvSpPr>
            <a:spLocks noGrp="1"/>
          </p:cNvSpPr>
          <p:nvPr>
            <p:ph type="title"/>
          </p:nvPr>
        </p:nvSpPr>
        <p:spPr/>
        <p:txBody>
          <a:bodyPr/>
          <a:lstStyle/>
          <a:p>
            <a:r>
              <a:rPr lang="en-ZA" sz="2800" dirty="0"/>
              <a:t>To establish challenges of using AI tools for comprehension reading among the youth</a:t>
            </a:r>
          </a:p>
        </p:txBody>
      </p:sp>
      <p:pic>
        <p:nvPicPr>
          <p:cNvPr id="9" name="Content Placeholder 8">
            <a:extLst>
              <a:ext uri="{FF2B5EF4-FFF2-40B4-BE49-F238E27FC236}">
                <a16:creationId xmlns:a16="http://schemas.microsoft.com/office/drawing/2014/main" id="{75BA8E44-B945-49E4-894B-BFD8815324F6}"/>
              </a:ext>
            </a:extLst>
          </p:cNvPr>
          <p:cNvPicPr>
            <a:picLocks noGrp="1" noChangeAspect="1"/>
          </p:cNvPicPr>
          <p:nvPr>
            <p:ph idx="1"/>
          </p:nvPr>
        </p:nvPicPr>
        <p:blipFill>
          <a:blip r:embed="rId2"/>
          <a:stretch>
            <a:fillRect/>
          </a:stretch>
        </p:blipFill>
        <p:spPr>
          <a:xfrm>
            <a:off x="1290919" y="2097741"/>
            <a:ext cx="9816352" cy="4652683"/>
          </a:xfrm>
          <a:prstGeom prst="rect">
            <a:avLst/>
          </a:prstGeom>
        </p:spPr>
      </p:pic>
    </p:spTree>
    <p:extLst>
      <p:ext uri="{BB962C8B-B14F-4D97-AF65-F5344CB8AC3E}">
        <p14:creationId xmlns:p14="http://schemas.microsoft.com/office/powerpoint/2010/main" val="35498220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5E701-F18D-47D9-AD79-8AEFF7DAFAA1}"/>
              </a:ext>
            </a:extLst>
          </p:cNvPr>
          <p:cNvSpPr>
            <a:spLocks noGrp="1"/>
          </p:cNvSpPr>
          <p:nvPr>
            <p:ph type="title"/>
          </p:nvPr>
        </p:nvSpPr>
        <p:spPr/>
        <p:txBody>
          <a:bodyPr/>
          <a:lstStyle/>
          <a:p>
            <a:r>
              <a:rPr lang="en-ZA" dirty="0"/>
              <a:t>Findings and discussions </a:t>
            </a:r>
          </a:p>
        </p:txBody>
      </p:sp>
      <p:sp>
        <p:nvSpPr>
          <p:cNvPr id="3" name="Text Placeholder 2">
            <a:extLst>
              <a:ext uri="{FF2B5EF4-FFF2-40B4-BE49-F238E27FC236}">
                <a16:creationId xmlns:a16="http://schemas.microsoft.com/office/drawing/2014/main" id="{103D76B8-1191-48A7-93CA-9AB66BFFA91F}"/>
              </a:ext>
            </a:extLst>
          </p:cNvPr>
          <p:cNvSpPr>
            <a:spLocks noGrp="1"/>
          </p:cNvSpPr>
          <p:nvPr>
            <p:ph type="body" idx="1"/>
          </p:nvPr>
        </p:nvSpPr>
        <p:spPr>
          <a:xfrm>
            <a:off x="814728" y="2174875"/>
            <a:ext cx="5189857" cy="837266"/>
          </a:xfrm>
        </p:spPr>
        <p:txBody>
          <a:bodyPr/>
          <a:lstStyle/>
          <a:p>
            <a:r>
              <a:rPr lang="en-ZA" dirty="0"/>
              <a:t>Have you experienced any challenges when using AI tools for comprehension reading?</a:t>
            </a:r>
          </a:p>
        </p:txBody>
      </p:sp>
      <p:sp>
        <p:nvSpPr>
          <p:cNvPr id="5" name="Text Placeholder 4">
            <a:extLst>
              <a:ext uri="{FF2B5EF4-FFF2-40B4-BE49-F238E27FC236}">
                <a16:creationId xmlns:a16="http://schemas.microsoft.com/office/drawing/2014/main" id="{50B39B0D-9EB7-451C-A863-1137B4ABC701}"/>
              </a:ext>
            </a:extLst>
          </p:cNvPr>
          <p:cNvSpPr>
            <a:spLocks noGrp="1"/>
          </p:cNvSpPr>
          <p:nvPr>
            <p:ph type="body" sz="quarter" idx="3"/>
          </p:nvPr>
        </p:nvSpPr>
        <p:spPr>
          <a:xfrm>
            <a:off x="6187415" y="2174874"/>
            <a:ext cx="5194583" cy="1052419"/>
          </a:xfrm>
        </p:spPr>
        <p:txBody>
          <a:bodyPr/>
          <a:lstStyle/>
          <a:p>
            <a:pPr algn="just"/>
            <a:r>
              <a:rPr lang="en-ZA" sz="1600" dirty="0"/>
              <a:t>Even though 90% respondents said they have not encountered any </a:t>
            </a:r>
            <a:r>
              <a:rPr lang="en-ZA" sz="1600" dirty="0" err="1"/>
              <a:t>problens</a:t>
            </a:r>
            <a:r>
              <a:rPr lang="en-ZA" sz="1600" dirty="0"/>
              <a:t> when using AI tools they however did select quite a number of challenges that were listed for them. </a:t>
            </a:r>
          </a:p>
        </p:txBody>
      </p:sp>
      <p:graphicFrame>
        <p:nvGraphicFramePr>
          <p:cNvPr id="8" name="Content Placeholder 7">
            <a:extLst>
              <a:ext uri="{FF2B5EF4-FFF2-40B4-BE49-F238E27FC236}">
                <a16:creationId xmlns:a16="http://schemas.microsoft.com/office/drawing/2014/main" id="{29EE444A-36BD-4440-9E71-920626888A26}"/>
              </a:ext>
            </a:extLst>
          </p:cNvPr>
          <p:cNvGraphicFramePr>
            <a:graphicFrameLocks noGrp="1"/>
          </p:cNvGraphicFramePr>
          <p:nvPr>
            <p:ph sz="quarter" idx="4"/>
            <p:extLst>
              <p:ext uri="{D42A27DB-BD31-4B8C-83A1-F6EECF244321}">
                <p14:modId xmlns:p14="http://schemas.microsoft.com/office/powerpoint/2010/main" val="3550512177"/>
              </p:ext>
            </p:extLst>
          </p:nvPr>
        </p:nvGraphicFramePr>
        <p:xfrm>
          <a:off x="6188075" y="3326999"/>
          <a:ext cx="5194299" cy="3507016"/>
        </p:xfrm>
        <a:graphic>
          <a:graphicData uri="http://schemas.openxmlformats.org/drawingml/2006/table">
            <a:tbl>
              <a:tblPr firstRow="1" firstCol="1" bandRow="1">
                <a:tableStyleId>{5C22544A-7EE6-4342-B048-85BDC9FD1C3A}</a:tableStyleId>
              </a:tblPr>
              <a:tblGrid>
                <a:gridCol w="1731433">
                  <a:extLst>
                    <a:ext uri="{9D8B030D-6E8A-4147-A177-3AD203B41FA5}">
                      <a16:colId xmlns:a16="http://schemas.microsoft.com/office/drawing/2014/main" val="961898270"/>
                    </a:ext>
                  </a:extLst>
                </a:gridCol>
                <a:gridCol w="1731433">
                  <a:extLst>
                    <a:ext uri="{9D8B030D-6E8A-4147-A177-3AD203B41FA5}">
                      <a16:colId xmlns:a16="http://schemas.microsoft.com/office/drawing/2014/main" val="343433909"/>
                    </a:ext>
                  </a:extLst>
                </a:gridCol>
                <a:gridCol w="1731433">
                  <a:extLst>
                    <a:ext uri="{9D8B030D-6E8A-4147-A177-3AD203B41FA5}">
                      <a16:colId xmlns:a16="http://schemas.microsoft.com/office/drawing/2014/main" val="989879252"/>
                    </a:ext>
                  </a:extLst>
                </a:gridCol>
              </a:tblGrid>
              <a:tr h="378191">
                <a:tc>
                  <a:txBody>
                    <a:bodyPr/>
                    <a:lstStyle/>
                    <a:p>
                      <a:pPr algn="just">
                        <a:lnSpc>
                          <a:spcPct val="150000"/>
                        </a:lnSpc>
                        <a:spcAft>
                          <a:spcPts val="0"/>
                        </a:spcAft>
                      </a:pPr>
                      <a:r>
                        <a:rPr lang="en-ZA" sz="1100" kern="100">
                          <a:effectLst/>
                        </a:rPr>
                        <a:t>Challenges</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100" kern="100">
                          <a:effectLst/>
                        </a:rPr>
                        <a:t>Frequency </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100" kern="100">
                          <a:effectLst/>
                        </a:rPr>
                        <a:t>Percentage </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extLst>
                  <a:ext uri="{0D108BD9-81ED-4DB2-BD59-A6C34878D82A}">
                    <a16:rowId xmlns:a16="http://schemas.microsoft.com/office/drawing/2014/main" val="4089163550"/>
                  </a:ext>
                </a:extLst>
              </a:tr>
              <a:tr h="662401">
                <a:tc>
                  <a:txBody>
                    <a:bodyPr/>
                    <a:lstStyle/>
                    <a:p>
                      <a:pPr algn="just">
                        <a:lnSpc>
                          <a:spcPct val="150000"/>
                        </a:lnSpc>
                        <a:spcAft>
                          <a:spcPts val="0"/>
                        </a:spcAft>
                      </a:pPr>
                      <a:r>
                        <a:rPr lang="en-ZA" sz="1050" kern="100">
                          <a:effectLst/>
                        </a:rPr>
                        <a:t>Inaccurate or misleading response</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050" kern="100">
                          <a:effectLst/>
                        </a:rPr>
                        <a:t>9</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050" kern="100">
                          <a:effectLst/>
                        </a:rPr>
                        <a:t>22%</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extLst>
                  <a:ext uri="{0D108BD9-81ED-4DB2-BD59-A6C34878D82A}">
                    <a16:rowId xmlns:a16="http://schemas.microsoft.com/office/drawing/2014/main" val="1634582597"/>
                  </a:ext>
                </a:extLst>
              </a:tr>
              <a:tr h="662401">
                <a:tc>
                  <a:txBody>
                    <a:bodyPr/>
                    <a:lstStyle/>
                    <a:p>
                      <a:pPr algn="just">
                        <a:lnSpc>
                          <a:spcPct val="150000"/>
                        </a:lnSpc>
                        <a:spcAft>
                          <a:spcPts val="0"/>
                        </a:spcAft>
                      </a:pPr>
                      <a:r>
                        <a:rPr lang="en-ZA" sz="1050" kern="100">
                          <a:effectLst/>
                        </a:rPr>
                        <a:t>Difficulty understanding AI-generated explanation</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050" kern="100">
                          <a:effectLst/>
                        </a:rPr>
                        <a:t>6</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050" kern="100">
                          <a:effectLst/>
                        </a:rPr>
                        <a:t>15%</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extLst>
                  <a:ext uri="{0D108BD9-81ED-4DB2-BD59-A6C34878D82A}">
                    <a16:rowId xmlns:a16="http://schemas.microsoft.com/office/drawing/2014/main" val="381491141"/>
                  </a:ext>
                </a:extLst>
              </a:tr>
              <a:tr h="312335">
                <a:tc>
                  <a:txBody>
                    <a:bodyPr/>
                    <a:lstStyle/>
                    <a:p>
                      <a:pPr algn="just">
                        <a:lnSpc>
                          <a:spcPct val="150000"/>
                        </a:lnSpc>
                        <a:spcAft>
                          <a:spcPts val="0"/>
                        </a:spcAft>
                      </a:pPr>
                      <a:r>
                        <a:rPr lang="en-ZA" sz="1050" kern="100">
                          <a:effectLst/>
                        </a:rPr>
                        <a:t>Limited internet access</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050" kern="100">
                          <a:effectLst/>
                        </a:rPr>
                        <a:t>5</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050" kern="100">
                          <a:effectLst/>
                        </a:rPr>
                        <a:t>12%</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extLst>
                  <a:ext uri="{0D108BD9-81ED-4DB2-BD59-A6C34878D82A}">
                    <a16:rowId xmlns:a16="http://schemas.microsoft.com/office/drawing/2014/main" val="1508811589"/>
                  </a:ext>
                </a:extLst>
              </a:tr>
              <a:tr h="662401">
                <a:tc>
                  <a:txBody>
                    <a:bodyPr/>
                    <a:lstStyle/>
                    <a:p>
                      <a:pPr algn="just">
                        <a:lnSpc>
                          <a:spcPct val="150000"/>
                        </a:lnSpc>
                        <a:spcAft>
                          <a:spcPts val="0"/>
                        </a:spcAft>
                      </a:pPr>
                      <a:r>
                        <a:rPr lang="en-ZA" sz="1050" kern="100">
                          <a:effectLst/>
                        </a:rPr>
                        <a:t>Lack of knowledge on how to use AI tools effectively</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050" kern="100">
                          <a:effectLst/>
                        </a:rPr>
                        <a:t>2</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050" kern="100">
                          <a:effectLst/>
                        </a:rPr>
                        <a:t>5%</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extLst>
                  <a:ext uri="{0D108BD9-81ED-4DB2-BD59-A6C34878D82A}">
                    <a16:rowId xmlns:a16="http://schemas.microsoft.com/office/drawing/2014/main" val="2398783529"/>
                  </a:ext>
                </a:extLst>
              </a:tr>
              <a:tr h="312335">
                <a:tc>
                  <a:txBody>
                    <a:bodyPr/>
                    <a:lstStyle/>
                    <a:p>
                      <a:pPr algn="just">
                        <a:lnSpc>
                          <a:spcPct val="150000"/>
                        </a:lnSpc>
                        <a:spcAft>
                          <a:spcPts val="0"/>
                        </a:spcAft>
                      </a:pPr>
                      <a:r>
                        <a:rPr lang="en-ZA" sz="1050" kern="100">
                          <a:effectLst/>
                        </a:rPr>
                        <a:t>Poor internet connectivity </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050" kern="100">
                          <a:effectLst/>
                        </a:rPr>
                        <a:t>9</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050" kern="100">
                          <a:effectLst/>
                        </a:rPr>
                        <a:t>22%</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extLst>
                  <a:ext uri="{0D108BD9-81ED-4DB2-BD59-A6C34878D82A}">
                    <a16:rowId xmlns:a16="http://schemas.microsoft.com/office/drawing/2014/main" val="3060498528"/>
                  </a:ext>
                </a:extLst>
              </a:tr>
              <a:tr h="312335">
                <a:tc>
                  <a:txBody>
                    <a:bodyPr/>
                    <a:lstStyle/>
                    <a:p>
                      <a:pPr algn="just">
                        <a:lnSpc>
                          <a:spcPct val="150000"/>
                        </a:lnSpc>
                        <a:spcAft>
                          <a:spcPts val="0"/>
                        </a:spcAft>
                      </a:pPr>
                      <a:r>
                        <a:rPr lang="en-ZA" sz="1050" kern="100">
                          <a:effectLst/>
                        </a:rPr>
                        <a:t>Lack of relevant content</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050" kern="100">
                          <a:effectLst/>
                        </a:rPr>
                        <a:t>10</a:t>
                      </a:r>
                      <a:endParaRPr lang="en-ZA"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tc>
                  <a:txBody>
                    <a:bodyPr/>
                    <a:lstStyle/>
                    <a:p>
                      <a:pPr algn="just">
                        <a:lnSpc>
                          <a:spcPct val="150000"/>
                        </a:lnSpc>
                        <a:spcAft>
                          <a:spcPts val="0"/>
                        </a:spcAft>
                      </a:pPr>
                      <a:r>
                        <a:rPr lang="en-ZA" sz="1050" kern="100" dirty="0">
                          <a:effectLst/>
                        </a:rPr>
                        <a:t>24%</a:t>
                      </a:r>
                      <a:endParaRPr lang="en-ZA"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2228" marR="62228" marT="0" marB="0"/>
                </a:tc>
                <a:extLst>
                  <a:ext uri="{0D108BD9-81ED-4DB2-BD59-A6C34878D82A}">
                    <a16:rowId xmlns:a16="http://schemas.microsoft.com/office/drawing/2014/main" val="1507127053"/>
                  </a:ext>
                </a:extLst>
              </a:tr>
            </a:tbl>
          </a:graphicData>
        </a:graphic>
      </p:graphicFrame>
      <p:graphicFrame>
        <p:nvGraphicFramePr>
          <p:cNvPr id="7" name="Content Placeholder 6">
            <a:extLst>
              <a:ext uri="{FF2B5EF4-FFF2-40B4-BE49-F238E27FC236}">
                <a16:creationId xmlns:a16="http://schemas.microsoft.com/office/drawing/2014/main" id="{D0A1A2DD-B145-48A8-8083-A3709F2DD302}"/>
              </a:ext>
            </a:extLst>
          </p:cNvPr>
          <p:cNvGraphicFramePr>
            <a:graphicFrameLocks noGrp="1"/>
          </p:cNvGraphicFramePr>
          <p:nvPr>
            <p:ph sz="half" idx="2"/>
            <p:extLst>
              <p:ext uri="{D42A27DB-BD31-4B8C-83A1-F6EECF244321}">
                <p14:modId xmlns:p14="http://schemas.microsoft.com/office/powerpoint/2010/main" val="2687039122"/>
              </p:ext>
            </p:extLst>
          </p:nvPr>
        </p:nvGraphicFramePr>
        <p:xfrm>
          <a:off x="814388" y="3160059"/>
          <a:ext cx="5189537" cy="3428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679418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AA1D26D-3C1F-4CAE-8F04-E80E2985E2A8}"/>
              </a:ext>
            </a:extLst>
          </p:cNvPr>
          <p:cNvSpPr>
            <a:spLocks noGrp="1"/>
          </p:cNvSpPr>
          <p:nvPr>
            <p:ph type="title"/>
          </p:nvPr>
        </p:nvSpPr>
        <p:spPr/>
        <p:txBody>
          <a:bodyPr/>
          <a:lstStyle/>
          <a:p>
            <a:r>
              <a:rPr lang="en-ZA" dirty="0"/>
              <a:t>Conclusions </a:t>
            </a:r>
          </a:p>
        </p:txBody>
      </p:sp>
      <p:sp>
        <p:nvSpPr>
          <p:cNvPr id="8" name="Content Placeholder 7">
            <a:extLst>
              <a:ext uri="{FF2B5EF4-FFF2-40B4-BE49-F238E27FC236}">
                <a16:creationId xmlns:a16="http://schemas.microsoft.com/office/drawing/2014/main" id="{6EC52B2F-B4BF-4635-8497-BF15CB21E9EA}"/>
              </a:ext>
            </a:extLst>
          </p:cNvPr>
          <p:cNvSpPr>
            <a:spLocks noGrp="1"/>
          </p:cNvSpPr>
          <p:nvPr>
            <p:ph idx="1"/>
          </p:nvPr>
        </p:nvSpPr>
        <p:spPr>
          <a:xfrm>
            <a:off x="818712" y="2222287"/>
            <a:ext cx="10554574" cy="4339878"/>
          </a:xfrm>
          <a:noFill/>
          <a:ln>
            <a:solidFill>
              <a:schemeClr val="accent1"/>
            </a:solidFill>
          </a:ln>
        </p:spPr>
        <p:txBody>
          <a:bodyPr/>
          <a:lstStyle/>
          <a:p>
            <a:pPr marL="0" indent="0">
              <a:buNone/>
            </a:pPr>
            <a:r>
              <a:rPr lang="en-ZA" dirty="0"/>
              <a:t>1. </a:t>
            </a:r>
            <a:r>
              <a:rPr lang="en-ZA" b="1" dirty="0"/>
              <a:t>To determine the awareness of AI tools for comprehension reading among the youth</a:t>
            </a:r>
          </a:p>
          <a:p>
            <a:pPr>
              <a:buFont typeface="Wingdings" panose="05000000000000000000" pitchFamily="2" charset="2"/>
              <a:buChar char="Ø"/>
            </a:pPr>
            <a:r>
              <a:rPr lang="en-ZA" dirty="0"/>
              <a:t>The study revealed a very high level of awareness of AI tools for comprehension reading. </a:t>
            </a:r>
          </a:p>
          <a:p>
            <a:pPr>
              <a:buFont typeface="Wingdings" panose="05000000000000000000" pitchFamily="2" charset="2"/>
              <a:buChar char="Ø"/>
            </a:pPr>
            <a:r>
              <a:rPr lang="en-ZA" dirty="0"/>
              <a:t>These findings are similar to the findings by Safar (2024)  that there is indeed a high level of awareness of using AI tools in schools where all the results about the level of awareness we high, the respondents were very aware about AI tools.</a:t>
            </a:r>
          </a:p>
          <a:p>
            <a:pPr marL="0" indent="0">
              <a:buNone/>
            </a:pPr>
            <a:r>
              <a:rPr lang="en-ZA" dirty="0"/>
              <a:t>2.</a:t>
            </a:r>
            <a:r>
              <a:rPr lang="en-ZA" b="1" dirty="0"/>
              <a:t> To assess the pattern of use of AI tools for comprehension reading among the youth</a:t>
            </a:r>
          </a:p>
          <a:p>
            <a:pPr>
              <a:buFont typeface="Wingdings" panose="05000000000000000000" pitchFamily="2" charset="2"/>
              <a:buChar char="Ø"/>
            </a:pPr>
            <a:r>
              <a:rPr lang="en-ZA" dirty="0"/>
              <a:t>The study revealed that the pattern of use of AI tools for reading among the youth is irregular and often task specific. </a:t>
            </a:r>
          </a:p>
          <a:p>
            <a:pPr>
              <a:buFont typeface="Wingdings" panose="05000000000000000000" pitchFamily="2" charset="2"/>
              <a:buChar char="Ø"/>
            </a:pPr>
            <a:r>
              <a:rPr lang="en-ZA" dirty="0"/>
              <a:t>. According to </a:t>
            </a:r>
            <a:r>
              <a:rPr lang="en-ZA" dirty="0" err="1"/>
              <a:t>Olifant</a:t>
            </a:r>
            <a:r>
              <a:rPr lang="en-ZA" dirty="0"/>
              <a:t> et al. (2020), this sporadic usage reflects a broader issue of digital literacy and a lack of structured exposure to AI tools within the education system.</a:t>
            </a:r>
          </a:p>
        </p:txBody>
      </p:sp>
    </p:spTree>
    <p:extLst>
      <p:ext uri="{BB962C8B-B14F-4D97-AF65-F5344CB8AC3E}">
        <p14:creationId xmlns:p14="http://schemas.microsoft.com/office/powerpoint/2010/main" val="2408868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29DBC-5F95-46FF-AE70-7A4679F8A1F9}"/>
              </a:ext>
            </a:extLst>
          </p:cNvPr>
          <p:cNvSpPr>
            <a:spLocks noGrp="1"/>
          </p:cNvSpPr>
          <p:nvPr>
            <p:ph type="title"/>
          </p:nvPr>
        </p:nvSpPr>
        <p:spPr/>
        <p:txBody>
          <a:bodyPr/>
          <a:lstStyle/>
          <a:p>
            <a:r>
              <a:rPr lang="en-ZA" dirty="0"/>
              <a:t>Conclusions </a:t>
            </a:r>
          </a:p>
        </p:txBody>
      </p:sp>
      <p:sp>
        <p:nvSpPr>
          <p:cNvPr id="3" name="Content Placeholder 2">
            <a:extLst>
              <a:ext uri="{FF2B5EF4-FFF2-40B4-BE49-F238E27FC236}">
                <a16:creationId xmlns:a16="http://schemas.microsoft.com/office/drawing/2014/main" id="{22BA7F23-3A6C-4EC6-8576-25FDA1D232EF}"/>
              </a:ext>
            </a:extLst>
          </p:cNvPr>
          <p:cNvSpPr>
            <a:spLocks noGrp="1"/>
          </p:cNvSpPr>
          <p:nvPr>
            <p:ph idx="1"/>
          </p:nvPr>
        </p:nvSpPr>
        <p:spPr>
          <a:xfrm>
            <a:off x="818712" y="2222287"/>
            <a:ext cx="10554574" cy="4635713"/>
          </a:xfrm>
        </p:spPr>
        <p:txBody>
          <a:bodyPr/>
          <a:lstStyle/>
          <a:p>
            <a:pPr marL="0" indent="0">
              <a:buNone/>
            </a:pPr>
            <a:r>
              <a:rPr lang="en-ZA" dirty="0"/>
              <a:t>3. </a:t>
            </a:r>
            <a:r>
              <a:rPr lang="en-ZA" b="1" dirty="0"/>
              <a:t>To ascertain the effectiveness of using AI tools for comprehension reading</a:t>
            </a:r>
          </a:p>
          <a:p>
            <a:pPr>
              <a:buFont typeface="Wingdings" panose="05000000000000000000" pitchFamily="2" charset="2"/>
              <a:buChar char="Ø"/>
            </a:pPr>
            <a:r>
              <a:rPr lang="en-ZA" dirty="0"/>
              <a:t>The study found that AI tools play a significant role in enhancing comprehension reading among the youth in KwaZulu-Natal townships. </a:t>
            </a:r>
          </a:p>
          <a:p>
            <a:pPr>
              <a:buFont typeface="Wingdings" panose="05000000000000000000" pitchFamily="2" charset="2"/>
              <a:buChar char="Ø"/>
            </a:pPr>
            <a:r>
              <a:rPr lang="en-ZA" dirty="0"/>
              <a:t>However, the level of effectiveness varied depending on the level of digital literacy and access to devices and internet connectivity. </a:t>
            </a:r>
          </a:p>
          <a:p>
            <a:pPr>
              <a:buFont typeface="Wingdings" panose="05000000000000000000" pitchFamily="2" charset="2"/>
              <a:buChar char="Ø"/>
            </a:pPr>
            <a:r>
              <a:rPr lang="en-ZA" dirty="0"/>
              <a:t>These findings align with Ademola (2024), who observed that AI tools can improve cognitive engagement when properly integrated into learning environments. </a:t>
            </a:r>
          </a:p>
          <a:p>
            <a:pPr marL="0" indent="0">
              <a:buNone/>
            </a:pPr>
            <a:r>
              <a:rPr lang="en-ZA" dirty="0"/>
              <a:t>4. </a:t>
            </a:r>
            <a:r>
              <a:rPr lang="en-ZA" b="1" dirty="0"/>
              <a:t>To establish challenges of using AI tools for comprehension reading among the youth</a:t>
            </a:r>
          </a:p>
          <a:p>
            <a:pPr>
              <a:buFont typeface="Wingdings" panose="05000000000000000000" pitchFamily="2" charset="2"/>
              <a:buChar char="Ø"/>
            </a:pPr>
            <a:r>
              <a:rPr lang="en-ZA" dirty="0"/>
              <a:t>The study revealed that the top 3 challenges that respondents encounter when using AI tools for comprehension reading are: poor internet connectivity; lack of relevant content; and inaccurate or misleading content. </a:t>
            </a:r>
          </a:p>
          <a:p>
            <a:pPr>
              <a:buFont typeface="Wingdings" panose="05000000000000000000" pitchFamily="2" charset="2"/>
              <a:buChar char="Ø"/>
            </a:pPr>
            <a:r>
              <a:rPr lang="en-ZA" dirty="0"/>
              <a:t>. </a:t>
            </a:r>
            <a:r>
              <a:rPr lang="en-ZA" dirty="0" err="1"/>
              <a:t>Nugroho</a:t>
            </a:r>
            <a:r>
              <a:rPr lang="en-ZA" dirty="0"/>
              <a:t> and </a:t>
            </a:r>
            <a:r>
              <a:rPr lang="en-ZA" dirty="0" err="1"/>
              <a:t>Trisusana</a:t>
            </a:r>
            <a:r>
              <a:rPr lang="en-ZA" dirty="0"/>
              <a:t> (2025) </a:t>
            </a:r>
            <a:r>
              <a:rPr lang="en-ZA" dirty="0" err="1"/>
              <a:t>stidy</a:t>
            </a:r>
            <a:r>
              <a:rPr lang="en-ZA" dirty="0"/>
              <a:t> also yield similar results where students also stated that </a:t>
            </a:r>
            <a:r>
              <a:rPr lang="en-ZA" dirty="0" err="1"/>
              <a:t>innacurate</a:t>
            </a:r>
            <a:r>
              <a:rPr lang="en-ZA" dirty="0"/>
              <a:t> content is also a challenge when they use AI tools.  </a:t>
            </a:r>
          </a:p>
          <a:p>
            <a:pPr>
              <a:buFont typeface="Wingdings" panose="05000000000000000000" pitchFamily="2" charset="2"/>
              <a:buChar char="Ø"/>
            </a:pPr>
            <a:endParaRPr lang="en-ZA" dirty="0"/>
          </a:p>
        </p:txBody>
      </p:sp>
    </p:spTree>
    <p:extLst>
      <p:ext uri="{BB962C8B-B14F-4D97-AF65-F5344CB8AC3E}">
        <p14:creationId xmlns:p14="http://schemas.microsoft.com/office/powerpoint/2010/main" val="11997071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CE65F-6C57-48E6-B854-44BE549221B1}"/>
              </a:ext>
            </a:extLst>
          </p:cNvPr>
          <p:cNvSpPr>
            <a:spLocks noGrp="1"/>
          </p:cNvSpPr>
          <p:nvPr>
            <p:ph type="title"/>
          </p:nvPr>
        </p:nvSpPr>
        <p:spPr/>
        <p:txBody>
          <a:bodyPr/>
          <a:lstStyle/>
          <a:p>
            <a:r>
              <a:rPr lang="en-ZA" dirty="0"/>
              <a:t>Recommendations </a:t>
            </a:r>
          </a:p>
        </p:txBody>
      </p:sp>
      <p:graphicFrame>
        <p:nvGraphicFramePr>
          <p:cNvPr id="4" name="Content Placeholder 3">
            <a:extLst>
              <a:ext uri="{FF2B5EF4-FFF2-40B4-BE49-F238E27FC236}">
                <a16:creationId xmlns:a16="http://schemas.microsoft.com/office/drawing/2014/main" id="{FE7A7257-59C1-4ACE-9D5D-FFFA51C3EB9C}"/>
              </a:ext>
            </a:extLst>
          </p:cNvPr>
          <p:cNvGraphicFramePr>
            <a:graphicFrameLocks noGrp="1"/>
          </p:cNvGraphicFramePr>
          <p:nvPr>
            <p:ph idx="1"/>
            <p:extLst>
              <p:ext uri="{D42A27DB-BD31-4B8C-83A1-F6EECF244321}">
                <p14:modId xmlns:p14="http://schemas.microsoft.com/office/powerpoint/2010/main" val="988598268"/>
              </p:ext>
            </p:extLst>
          </p:nvPr>
        </p:nvGraphicFramePr>
        <p:xfrm>
          <a:off x="818712" y="2222287"/>
          <a:ext cx="10554574" cy="36365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702550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14777-5D06-4AE0-AA78-4B64B59C9C4F}"/>
              </a:ext>
            </a:extLst>
          </p:cNvPr>
          <p:cNvSpPr>
            <a:spLocks noGrp="1"/>
          </p:cNvSpPr>
          <p:nvPr>
            <p:ph type="title"/>
          </p:nvPr>
        </p:nvSpPr>
        <p:spPr/>
        <p:txBody>
          <a:bodyPr/>
          <a:lstStyle/>
          <a:p>
            <a:r>
              <a:rPr lang="en-ZA" dirty="0"/>
              <a:t>References </a:t>
            </a:r>
          </a:p>
        </p:txBody>
      </p:sp>
      <p:sp>
        <p:nvSpPr>
          <p:cNvPr id="3" name="Content Placeholder 2">
            <a:extLst>
              <a:ext uri="{FF2B5EF4-FFF2-40B4-BE49-F238E27FC236}">
                <a16:creationId xmlns:a16="http://schemas.microsoft.com/office/drawing/2014/main" id="{0B6B6107-A67D-48FC-BD4E-C609C1BFD0C7}"/>
              </a:ext>
            </a:extLst>
          </p:cNvPr>
          <p:cNvSpPr>
            <a:spLocks noGrp="1"/>
          </p:cNvSpPr>
          <p:nvPr>
            <p:ph idx="1"/>
          </p:nvPr>
        </p:nvSpPr>
        <p:spPr>
          <a:xfrm>
            <a:off x="1035423" y="2447365"/>
            <a:ext cx="10838329" cy="3913094"/>
          </a:xfrm>
        </p:spPr>
        <p:txBody>
          <a:bodyPr>
            <a:normAutofit fontScale="85000" lnSpcReduction="10000"/>
          </a:bodyPr>
          <a:lstStyle/>
          <a:p>
            <a:r>
              <a:rPr lang="en-US"/>
              <a:t>Carter, J., Pillay, P., Podpadec, T., Gina, J., Khumalo, N., Knight, B., Matthews, P., Mthethwa, L. </a:t>
            </a:r>
            <a:r>
              <a:rPr lang="en-US" dirty="0"/>
              <a:t>and Vickers‐Hulse, K., 2024. ‘It's like a compass which I use to find direction’: Findings and learning from an evaluation of an App designed to support the teaching of reading comprehension in rural and township schools in South Africa. </a:t>
            </a:r>
            <a:r>
              <a:rPr lang="en-ZA" i="1"/>
              <a:t>Literacy</a:t>
            </a:r>
            <a:r>
              <a:rPr lang="en-ZA"/>
              <a:t>, </a:t>
            </a:r>
            <a:r>
              <a:rPr lang="en-ZA" i="1"/>
              <a:t>58</a:t>
            </a:r>
            <a:r>
              <a:rPr lang="en-ZA"/>
              <a:t>(2), pp.178-189.</a:t>
            </a:r>
          </a:p>
          <a:p>
            <a:r>
              <a:rPr lang="en-US"/>
              <a:t>Malik, A. </a:t>
            </a:r>
            <a:r>
              <a:rPr lang="en-US" dirty="0"/>
              <a:t>and Ravishankar, J., 2024, December. Assessing the impact of AI enhanced education on student development. In </a:t>
            </a:r>
            <a:r>
              <a:rPr lang="en-ZA" i="1"/>
              <a:t>Proceedings of the 35th Annual Conference of the Australasian Association for Engineering Education (AAEE 2024)</a:t>
            </a:r>
            <a:r>
              <a:rPr lang="en-ZA"/>
              <a:t> (pp. </a:t>
            </a:r>
            <a:r>
              <a:rPr lang="en-ZA" dirty="0"/>
              <a:t>93-101). Christchurch, New Zealand: Engineers Australia.</a:t>
            </a:r>
          </a:p>
          <a:p>
            <a:r>
              <a:rPr lang="en-ZA" dirty="0"/>
              <a:t>Oh, J.H., Basma, B., Bertone, A. and </a:t>
            </a:r>
            <a:r>
              <a:rPr lang="en-ZA" dirty="0" err="1"/>
              <a:t>Luk</a:t>
            </a:r>
            <a:r>
              <a:rPr lang="en-ZA" dirty="0"/>
              <a:t>, G., 2023. Assessments of English Reading and Language Comprehension in Bilingual Children: A Systematic Review 2010 to 2021. </a:t>
            </a:r>
            <a:r>
              <a:rPr lang="en-ZA" i="1" dirty="0"/>
              <a:t>Canadian Journal of School Psychology</a:t>
            </a:r>
            <a:r>
              <a:rPr lang="en-ZA" dirty="0"/>
              <a:t>, </a:t>
            </a:r>
            <a:r>
              <a:rPr lang="en-ZA" i="1" dirty="0"/>
              <a:t>38</a:t>
            </a:r>
            <a:r>
              <a:rPr lang="en-ZA" dirty="0"/>
              <a:t>(4), pp.373-392.</a:t>
            </a:r>
          </a:p>
          <a:p>
            <a:r>
              <a:rPr lang="en-US"/>
              <a:t>Patel, S. </a:t>
            </a:r>
            <a:r>
              <a:rPr lang="en-US" dirty="0"/>
              <a:t>and </a:t>
            </a:r>
            <a:r>
              <a:rPr lang="en-US" dirty="0" err="1"/>
              <a:t>Ragolane</a:t>
            </a:r>
            <a:r>
              <a:rPr lang="en-US" dirty="0"/>
              <a:t>, M., 2024. The implementation of artificial intelligence in South African higher education institutions: Opportunities and challenges. </a:t>
            </a:r>
            <a:r>
              <a:rPr lang="en-ZA" i="1"/>
              <a:t>Technium Education and Humanities</a:t>
            </a:r>
            <a:r>
              <a:rPr lang="en-ZA"/>
              <a:t>, </a:t>
            </a:r>
            <a:r>
              <a:rPr lang="en-ZA" i="1"/>
              <a:t>9</a:t>
            </a:r>
            <a:r>
              <a:rPr lang="en-ZA"/>
              <a:t>, pp.51-65.</a:t>
            </a:r>
          </a:p>
          <a:p>
            <a:r>
              <a:rPr lang="en-ZA" dirty="0" err="1"/>
              <a:t>Spaull</a:t>
            </a:r>
            <a:r>
              <a:rPr lang="en-ZA" dirty="0"/>
              <a:t>, N., &amp; Mkhize, D. (2024). Digital divides: Educational technology and inequality in South African schools. </a:t>
            </a:r>
            <a:r>
              <a:rPr lang="en-ZA" i="1" dirty="0"/>
              <a:t>International Journal of Educational Development</a:t>
            </a:r>
            <a:r>
              <a:rPr lang="en-ZA" dirty="0"/>
              <a:t>, 98, 102703.</a:t>
            </a:r>
          </a:p>
          <a:p>
            <a:endParaRPr lang="en-ZA" dirty="0"/>
          </a:p>
          <a:p>
            <a:endParaRPr lang="en-ZA" dirty="0"/>
          </a:p>
        </p:txBody>
      </p:sp>
    </p:spTree>
    <p:extLst>
      <p:ext uri="{BB962C8B-B14F-4D97-AF65-F5344CB8AC3E}">
        <p14:creationId xmlns:p14="http://schemas.microsoft.com/office/powerpoint/2010/main" val="21715332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76282-8BB7-42FC-ACD5-D5D2FB9E020B}"/>
              </a:ext>
            </a:extLst>
          </p:cNvPr>
          <p:cNvSpPr>
            <a:spLocks noGrp="1"/>
          </p:cNvSpPr>
          <p:nvPr>
            <p:ph type="title"/>
          </p:nvPr>
        </p:nvSpPr>
        <p:spPr>
          <a:xfrm>
            <a:off x="810000" y="447187"/>
            <a:ext cx="10525871" cy="1018541"/>
          </a:xfrm>
        </p:spPr>
        <p:txBody>
          <a:bodyPr/>
          <a:lstStyle/>
          <a:p>
            <a:r>
              <a:rPr lang="en-ZA" dirty="0"/>
              <a:t>The end!!!</a:t>
            </a:r>
          </a:p>
        </p:txBody>
      </p:sp>
      <p:pic>
        <p:nvPicPr>
          <p:cNvPr id="8" name="Content Placeholder 7">
            <a:extLst>
              <a:ext uri="{FF2B5EF4-FFF2-40B4-BE49-F238E27FC236}">
                <a16:creationId xmlns:a16="http://schemas.microsoft.com/office/drawing/2014/main" id="{396E1B05-47E1-49D3-9FDB-CD265253F588}"/>
              </a:ext>
            </a:extLst>
          </p:cNvPr>
          <p:cNvPicPr>
            <a:picLocks noGrp="1" noChangeAspect="1"/>
          </p:cNvPicPr>
          <p:nvPr>
            <p:ph idx="1"/>
          </p:nvPr>
        </p:nvPicPr>
        <p:blipFill>
          <a:blip r:embed="rId2"/>
          <a:stretch>
            <a:fillRect/>
          </a:stretch>
        </p:blipFill>
        <p:spPr>
          <a:xfrm>
            <a:off x="40341" y="1976718"/>
            <a:ext cx="12048566" cy="4881282"/>
          </a:xfrm>
          <a:prstGeom prst="rect">
            <a:avLst/>
          </a:prstGeom>
        </p:spPr>
      </p:pic>
    </p:spTree>
    <p:extLst>
      <p:ext uri="{BB962C8B-B14F-4D97-AF65-F5344CB8AC3E}">
        <p14:creationId xmlns:p14="http://schemas.microsoft.com/office/powerpoint/2010/main" val="3031580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5462E-C364-4826-862E-16E2011C9EEF}"/>
              </a:ext>
            </a:extLst>
          </p:cNvPr>
          <p:cNvSpPr>
            <a:spLocks noGrp="1"/>
          </p:cNvSpPr>
          <p:nvPr>
            <p:ph type="title"/>
          </p:nvPr>
        </p:nvSpPr>
        <p:spPr/>
        <p:txBody>
          <a:bodyPr/>
          <a:lstStyle/>
          <a:p>
            <a:r>
              <a:rPr lang="en-ZA" dirty="0"/>
              <a:t>INTRODUCTION AND BACKGROUND</a:t>
            </a:r>
          </a:p>
        </p:txBody>
      </p:sp>
      <p:sp>
        <p:nvSpPr>
          <p:cNvPr id="3" name="Content Placeholder 2">
            <a:extLst>
              <a:ext uri="{FF2B5EF4-FFF2-40B4-BE49-F238E27FC236}">
                <a16:creationId xmlns:a16="http://schemas.microsoft.com/office/drawing/2014/main" id="{67A8AF29-ADC0-4A50-B5C9-467CF0186A51}"/>
              </a:ext>
            </a:extLst>
          </p:cNvPr>
          <p:cNvSpPr>
            <a:spLocks noGrp="1"/>
          </p:cNvSpPr>
          <p:nvPr>
            <p:ph idx="1"/>
          </p:nvPr>
        </p:nvSpPr>
        <p:spPr/>
        <p:txBody>
          <a:bodyPr>
            <a:normAutofit/>
          </a:bodyPr>
          <a:lstStyle/>
          <a:p>
            <a:r>
              <a:rPr lang="en-ZA" dirty="0"/>
              <a:t>According to Snow.(2021),reading comprehension is a foundational academic skill that enables learners to understand, interpret, and apply meaning.</a:t>
            </a:r>
          </a:p>
          <a:p>
            <a:r>
              <a:rPr lang="en-ZA" dirty="0"/>
              <a:t>According to Duke et al (2021), understanding, interpreting, and analysing written material is known as reading comprehension.</a:t>
            </a:r>
          </a:p>
          <a:p>
            <a:r>
              <a:rPr lang="en-ZA" dirty="0"/>
              <a:t>According to </a:t>
            </a:r>
            <a:r>
              <a:rPr lang="en-ZA" dirty="0" err="1"/>
              <a:t>Luckin</a:t>
            </a:r>
            <a:r>
              <a:rPr lang="en-ZA" dirty="0"/>
              <a:t> et al. (2016), artificial intelligence (AI) refers to computer systems capable of doing activities that typically require human intelligence, such as speech recognition, visual perception, and decision-making.</a:t>
            </a:r>
          </a:p>
          <a:p>
            <a:r>
              <a:rPr lang="en-ZA" dirty="0"/>
              <a:t>Collaborations with global technology companies, such as Microsoft and Google, have facilitated the incorporation of AI tools into classrooms, offering personalized learning experiences and resources for subjects like mathematics and science. </a:t>
            </a:r>
          </a:p>
        </p:txBody>
      </p:sp>
    </p:spTree>
    <p:extLst>
      <p:ext uri="{BB962C8B-B14F-4D97-AF65-F5344CB8AC3E}">
        <p14:creationId xmlns:p14="http://schemas.microsoft.com/office/powerpoint/2010/main" val="3171463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CB3DD-9DFF-4ABF-8E55-EBD2534BE4C3}"/>
              </a:ext>
            </a:extLst>
          </p:cNvPr>
          <p:cNvSpPr>
            <a:spLocks noGrp="1"/>
          </p:cNvSpPr>
          <p:nvPr>
            <p:ph type="title"/>
          </p:nvPr>
        </p:nvSpPr>
        <p:spPr/>
        <p:txBody>
          <a:bodyPr/>
          <a:lstStyle/>
          <a:p>
            <a:r>
              <a:rPr lang="en-ZA" dirty="0"/>
              <a:t>Contextual setting </a:t>
            </a:r>
          </a:p>
        </p:txBody>
      </p:sp>
      <p:sp>
        <p:nvSpPr>
          <p:cNvPr id="3" name="Content Placeholder 2">
            <a:extLst>
              <a:ext uri="{FF2B5EF4-FFF2-40B4-BE49-F238E27FC236}">
                <a16:creationId xmlns:a16="http://schemas.microsoft.com/office/drawing/2014/main" id="{36BD11BC-3F9D-4EC6-BE6B-BF81F25BF018}"/>
              </a:ext>
            </a:extLst>
          </p:cNvPr>
          <p:cNvSpPr>
            <a:spLocks noGrp="1"/>
          </p:cNvSpPr>
          <p:nvPr>
            <p:ph idx="1"/>
          </p:nvPr>
        </p:nvSpPr>
        <p:spPr/>
        <p:txBody>
          <a:bodyPr/>
          <a:lstStyle/>
          <a:p>
            <a:r>
              <a:rPr lang="en-ZA" dirty="0"/>
              <a:t>This study will pin its focus on the youth.</a:t>
            </a:r>
          </a:p>
          <a:p>
            <a:r>
              <a:rPr lang="en-ZA" dirty="0"/>
              <a:t>The geographical setting will be two townships in KwaZulu-Natal.</a:t>
            </a:r>
          </a:p>
          <a:p>
            <a:r>
              <a:rPr lang="en-ZA" dirty="0"/>
              <a:t>Township A population being 5,837 people making 63% population to be youth Census,(2022)</a:t>
            </a:r>
          </a:p>
          <a:p>
            <a:r>
              <a:rPr lang="en-ZA" dirty="0"/>
              <a:t>Township B population being 30,922 people making 63.6% population as youth, Census,(2022)</a:t>
            </a:r>
          </a:p>
          <a:p>
            <a:r>
              <a:rPr lang="en-ZA" dirty="0"/>
              <a:t>This study will explore the use of AI tools in comprehension reading among the youth.</a:t>
            </a:r>
          </a:p>
          <a:p>
            <a:endParaRPr lang="en-ZA" dirty="0"/>
          </a:p>
        </p:txBody>
      </p:sp>
    </p:spTree>
    <p:extLst>
      <p:ext uri="{BB962C8B-B14F-4D97-AF65-F5344CB8AC3E}">
        <p14:creationId xmlns:p14="http://schemas.microsoft.com/office/powerpoint/2010/main" val="6166659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7CB6F-B9A6-410C-ACB9-1201A67109A5}"/>
              </a:ext>
            </a:extLst>
          </p:cNvPr>
          <p:cNvSpPr>
            <a:spLocks noGrp="1"/>
          </p:cNvSpPr>
          <p:nvPr>
            <p:ph type="title"/>
          </p:nvPr>
        </p:nvSpPr>
        <p:spPr/>
        <p:txBody>
          <a:bodyPr/>
          <a:lstStyle/>
          <a:p>
            <a:r>
              <a:rPr lang="en-ZA" dirty="0"/>
              <a:t>PROBLEM STATEMENT </a:t>
            </a:r>
          </a:p>
        </p:txBody>
      </p:sp>
      <p:graphicFrame>
        <p:nvGraphicFramePr>
          <p:cNvPr id="4" name="Content Placeholder 3">
            <a:extLst>
              <a:ext uri="{FF2B5EF4-FFF2-40B4-BE49-F238E27FC236}">
                <a16:creationId xmlns:a16="http://schemas.microsoft.com/office/drawing/2014/main" id="{AC981447-A02A-4471-9CA7-C69B5678AE0B}"/>
              </a:ext>
            </a:extLst>
          </p:cNvPr>
          <p:cNvGraphicFramePr>
            <a:graphicFrameLocks noGrp="1"/>
          </p:cNvGraphicFramePr>
          <p:nvPr>
            <p:ph idx="1"/>
            <p:extLst>
              <p:ext uri="{D42A27DB-BD31-4B8C-83A1-F6EECF244321}">
                <p14:modId xmlns:p14="http://schemas.microsoft.com/office/powerpoint/2010/main" val="1932783806"/>
              </p:ext>
            </p:extLst>
          </p:nvPr>
        </p:nvGraphicFramePr>
        <p:xfrm>
          <a:off x="818712" y="2222287"/>
          <a:ext cx="10554574" cy="36365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83587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20BEB-DC0A-4FB5-A3B9-1F128779BD21}"/>
              </a:ext>
            </a:extLst>
          </p:cNvPr>
          <p:cNvSpPr>
            <a:spLocks noGrp="1"/>
          </p:cNvSpPr>
          <p:nvPr>
            <p:ph type="title"/>
          </p:nvPr>
        </p:nvSpPr>
        <p:spPr/>
        <p:txBody>
          <a:bodyPr/>
          <a:lstStyle/>
          <a:p>
            <a:r>
              <a:rPr lang="en-ZA" dirty="0"/>
              <a:t>STUDY AIM</a:t>
            </a:r>
          </a:p>
        </p:txBody>
      </p:sp>
      <p:sp>
        <p:nvSpPr>
          <p:cNvPr id="3" name="Content Placeholder 2">
            <a:extLst>
              <a:ext uri="{FF2B5EF4-FFF2-40B4-BE49-F238E27FC236}">
                <a16:creationId xmlns:a16="http://schemas.microsoft.com/office/drawing/2014/main" id="{80ED8C04-0A81-4B2C-A864-D432BE6BE56F}"/>
              </a:ext>
            </a:extLst>
          </p:cNvPr>
          <p:cNvSpPr>
            <a:spLocks noGrp="1"/>
          </p:cNvSpPr>
          <p:nvPr>
            <p:ph idx="1"/>
          </p:nvPr>
        </p:nvSpPr>
        <p:spPr/>
        <p:txBody>
          <a:bodyPr/>
          <a:lstStyle/>
          <a:p>
            <a:pPr marL="0" indent="0">
              <a:buNone/>
            </a:pPr>
            <a:r>
              <a:rPr lang="en-ZA" sz="2800" dirty="0"/>
              <a:t>This study aims to explore the impact of AI comprehension among the youth in town selected townships in KwaZulu Natal</a:t>
            </a:r>
          </a:p>
          <a:p>
            <a:endParaRPr lang="en-ZA" dirty="0"/>
          </a:p>
        </p:txBody>
      </p:sp>
    </p:spTree>
    <p:extLst>
      <p:ext uri="{BB962C8B-B14F-4D97-AF65-F5344CB8AC3E}">
        <p14:creationId xmlns:p14="http://schemas.microsoft.com/office/powerpoint/2010/main" val="2464600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A24B02-FD2F-43FE-8224-E129788F1DA5}"/>
              </a:ext>
            </a:extLst>
          </p:cNvPr>
          <p:cNvSpPr>
            <a:spLocks noGrp="1"/>
          </p:cNvSpPr>
          <p:nvPr>
            <p:ph type="title"/>
          </p:nvPr>
        </p:nvSpPr>
        <p:spPr/>
        <p:txBody>
          <a:bodyPr/>
          <a:lstStyle/>
          <a:p>
            <a:r>
              <a:rPr lang="en-ZA" dirty="0"/>
              <a:t>RESEARCH OBJECTIVES AND QUESTIONS</a:t>
            </a:r>
          </a:p>
        </p:txBody>
      </p:sp>
      <p:sp>
        <p:nvSpPr>
          <p:cNvPr id="6" name="Text Placeholder 5">
            <a:extLst>
              <a:ext uri="{FF2B5EF4-FFF2-40B4-BE49-F238E27FC236}">
                <a16:creationId xmlns:a16="http://schemas.microsoft.com/office/drawing/2014/main" id="{3527435D-833B-47B8-80B4-C50F996D9338}"/>
              </a:ext>
            </a:extLst>
          </p:cNvPr>
          <p:cNvSpPr>
            <a:spLocks noGrp="1"/>
          </p:cNvSpPr>
          <p:nvPr>
            <p:ph type="body" idx="1"/>
          </p:nvPr>
        </p:nvSpPr>
        <p:spPr/>
        <p:txBody>
          <a:bodyPr/>
          <a:lstStyle/>
          <a:p>
            <a:r>
              <a:rPr lang="en-ZA" b="1" dirty="0"/>
              <a:t>RESEARCH OBJECTIVES </a:t>
            </a:r>
          </a:p>
        </p:txBody>
      </p:sp>
      <p:sp>
        <p:nvSpPr>
          <p:cNvPr id="7" name="Content Placeholder 6">
            <a:extLst>
              <a:ext uri="{FF2B5EF4-FFF2-40B4-BE49-F238E27FC236}">
                <a16:creationId xmlns:a16="http://schemas.microsoft.com/office/drawing/2014/main" id="{D60F3C65-2733-4D1A-A2D4-84378871CF2D}"/>
              </a:ext>
            </a:extLst>
          </p:cNvPr>
          <p:cNvSpPr>
            <a:spLocks noGrp="1"/>
          </p:cNvSpPr>
          <p:nvPr>
            <p:ph sz="half" idx="2"/>
          </p:nvPr>
        </p:nvSpPr>
        <p:spPr>
          <a:xfrm>
            <a:off x="814729" y="2751138"/>
            <a:ext cx="5189856" cy="4106862"/>
          </a:xfrm>
        </p:spPr>
        <p:txBody>
          <a:bodyPr>
            <a:normAutofit lnSpcReduction="10000"/>
          </a:bodyPr>
          <a:lstStyle/>
          <a:p>
            <a:r>
              <a:rPr lang="en-ZA" dirty="0"/>
              <a:t>1.To determine the level of awareness of AI tools for comprehension reading among the youth.</a:t>
            </a:r>
          </a:p>
          <a:p>
            <a:r>
              <a:rPr lang="en-ZA" dirty="0"/>
              <a:t>2.To assess the pattern of use of AI tools for reading among the youth in Township A and Township B</a:t>
            </a:r>
          </a:p>
          <a:p>
            <a:r>
              <a:rPr lang="en-ZA" dirty="0"/>
              <a:t>3.To ascertain the effectiveness of using AI tools for comprehension reading among the youth.</a:t>
            </a:r>
          </a:p>
          <a:p>
            <a:r>
              <a:rPr lang="en-ZA" dirty="0"/>
              <a:t>4.To establish challenges of AI tools for comprehension reading among the youth</a:t>
            </a:r>
          </a:p>
          <a:p>
            <a:pPr marL="0" indent="0">
              <a:buNone/>
            </a:pPr>
            <a:endParaRPr lang="en-ZA" dirty="0"/>
          </a:p>
        </p:txBody>
      </p:sp>
      <p:sp>
        <p:nvSpPr>
          <p:cNvPr id="8" name="Text Placeholder 7">
            <a:extLst>
              <a:ext uri="{FF2B5EF4-FFF2-40B4-BE49-F238E27FC236}">
                <a16:creationId xmlns:a16="http://schemas.microsoft.com/office/drawing/2014/main" id="{9B4D052A-8A34-4734-AD27-5DBB201DABCD}"/>
              </a:ext>
            </a:extLst>
          </p:cNvPr>
          <p:cNvSpPr>
            <a:spLocks noGrp="1"/>
          </p:cNvSpPr>
          <p:nvPr>
            <p:ph type="body" sz="quarter" idx="3"/>
          </p:nvPr>
        </p:nvSpPr>
        <p:spPr/>
        <p:txBody>
          <a:bodyPr/>
          <a:lstStyle/>
          <a:p>
            <a:r>
              <a:rPr lang="en-ZA" b="1" dirty="0"/>
              <a:t>RESEARCH QUESTIONS </a:t>
            </a:r>
          </a:p>
        </p:txBody>
      </p:sp>
      <p:sp>
        <p:nvSpPr>
          <p:cNvPr id="9" name="Content Placeholder 8">
            <a:extLst>
              <a:ext uri="{FF2B5EF4-FFF2-40B4-BE49-F238E27FC236}">
                <a16:creationId xmlns:a16="http://schemas.microsoft.com/office/drawing/2014/main" id="{32012F5C-5019-49CC-ABB9-8CEE198D33A8}"/>
              </a:ext>
            </a:extLst>
          </p:cNvPr>
          <p:cNvSpPr>
            <a:spLocks noGrp="1"/>
          </p:cNvSpPr>
          <p:nvPr>
            <p:ph sz="quarter" idx="4"/>
          </p:nvPr>
        </p:nvSpPr>
        <p:spPr/>
        <p:txBody>
          <a:bodyPr>
            <a:normAutofit lnSpcReduction="10000"/>
          </a:bodyPr>
          <a:lstStyle/>
          <a:p>
            <a:pPr lvl="0"/>
            <a:r>
              <a:rPr lang="en-ZA" dirty="0"/>
              <a:t>1.What is the level of awareness about AI tools for comprehension reading among the youth?</a:t>
            </a:r>
          </a:p>
          <a:p>
            <a:pPr lvl="0"/>
            <a:r>
              <a:rPr lang="en-ZA" dirty="0"/>
              <a:t>2.What is the pattern of use of AI tools among the youth in Township A and Township B?</a:t>
            </a:r>
          </a:p>
          <a:p>
            <a:pPr lvl="0"/>
            <a:r>
              <a:rPr lang="en-ZA" dirty="0"/>
              <a:t>3.What is the effectiveness of using AI tools for compression reading?</a:t>
            </a:r>
          </a:p>
          <a:p>
            <a:pPr lvl="0"/>
            <a:r>
              <a:rPr lang="en-ZA" dirty="0"/>
              <a:t>4.What are the challenges for using AI tools for reading comprehension?</a:t>
            </a:r>
          </a:p>
          <a:p>
            <a:endParaRPr lang="en-ZA" dirty="0"/>
          </a:p>
        </p:txBody>
      </p:sp>
    </p:spTree>
    <p:extLst>
      <p:ext uri="{BB962C8B-B14F-4D97-AF65-F5344CB8AC3E}">
        <p14:creationId xmlns:p14="http://schemas.microsoft.com/office/powerpoint/2010/main" val="750128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0B22C-2A5E-49C9-B46A-0692B81E11C1}"/>
              </a:ext>
            </a:extLst>
          </p:cNvPr>
          <p:cNvSpPr>
            <a:spLocks noGrp="1"/>
          </p:cNvSpPr>
          <p:nvPr>
            <p:ph type="title"/>
          </p:nvPr>
        </p:nvSpPr>
        <p:spPr/>
        <p:txBody>
          <a:bodyPr/>
          <a:lstStyle/>
          <a:p>
            <a:r>
              <a:rPr lang="en-ZA" sz="2800" dirty="0"/>
              <a:t>Literature review: To determine the awareness of AI tools for comprehension reading among the youth</a:t>
            </a:r>
          </a:p>
        </p:txBody>
      </p:sp>
      <p:sp>
        <p:nvSpPr>
          <p:cNvPr id="3" name="Content Placeholder 2">
            <a:extLst>
              <a:ext uri="{FF2B5EF4-FFF2-40B4-BE49-F238E27FC236}">
                <a16:creationId xmlns:a16="http://schemas.microsoft.com/office/drawing/2014/main" id="{AEB60EB1-67E0-4A70-9030-D7D1F51CD0ED}"/>
              </a:ext>
            </a:extLst>
          </p:cNvPr>
          <p:cNvSpPr>
            <a:spLocks noGrp="1"/>
          </p:cNvSpPr>
          <p:nvPr>
            <p:ph idx="1"/>
          </p:nvPr>
        </p:nvSpPr>
        <p:spPr>
          <a:xfrm>
            <a:off x="1087653" y="2410546"/>
            <a:ext cx="10554574" cy="3636511"/>
          </a:xfrm>
        </p:spPr>
        <p:txBody>
          <a:bodyPr>
            <a:normAutofit lnSpcReduction="10000"/>
          </a:bodyPr>
          <a:lstStyle/>
          <a:p>
            <a:r>
              <a:rPr lang="en-ZA" dirty="0"/>
              <a:t>Artificial intelligence is now integrated into numerous fields in sectors in the world, it has now been integrated into education, not only in higher education institutions but also from lower levels like primary and high school level. Malika,(2024)</a:t>
            </a:r>
          </a:p>
          <a:p>
            <a:r>
              <a:rPr lang="en-ZA" dirty="0"/>
              <a:t>The integration of artificial intelligence into various aspects of education has become increasingly prominent worldwide. (</a:t>
            </a:r>
            <a:r>
              <a:rPr lang="en-ZA" dirty="0" err="1"/>
              <a:t>Idika</a:t>
            </a:r>
            <a:r>
              <a:rPr lang="en-ZA" dirty="0"/>
              <a:t>, 2024).</a:t>
            </a:r>
          </a:p>
          <a:p>
            <a:r>
              <a:rPr lang="en-ZA" dirty="0"/>
              <a:t>According to </a:t>
            </a:r>
            <a:r>
              <a:rPr lang="en-ZA" dirty="0" err="1"/>
              <a:t>Fritria</a:t>
            </a:r>
            <a:r>
              <a:rPr lang="en-ZA" dirty="0"/>
              <a:t> (2021) some examples of applying AI to support learning: virtual mental; voice assistance; presentation translator; global courses; automatic assessment; intelligence touring system; and smart content to share and find programmable digital book and material content more easily and quickly. </a:t>
            </a:r>
          </a:p>
          <a:p>
            <a:r>
              <a:rPr lang="en-ZA" dirty="0"/>
              <a:t>There seems to be a lot of awareness about AI tools being integrated in education, artificial intelligence is already incorporated into the educational sector. Patel and </a:t>
            </a:r>
            <a:r>
              <a:rPr lang="en-ZA" dirty="0" err="1"/>
              <a:t>Ragolane</a:t>
            </a:r>
            <a:r>
              <a:rPr lang="en-ZA" dirty="0"/>
              <a:t>,(2024)</a:t>
            </a:r>
          </a:p>
        </p:txBody>
      </p:sp>
    </p:spTree>
    <p:extLst>
      <p:ext uri="{BB962C8B-B14F-4D97-AF65-F5344CB8AC3E}">
        <p14:creationId xmlns:p14="http://schemas.microsoft.com/office/powerpoint/2010/main" val="2204339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ED8A1-386E-4427-9830-FB34BB2DD955}"/>
              </a:ext>
            </a:extLst>
          </p:cNvPr>
          <p:cNvSpPr>
            <a:spLocks noGrp="1"/>
          </p:cNvSpPr>
          <p:nvPr>
            <p:ph type="title"/>
          </p:nvPr>
        </p:nvSpPr>
        <p:spPr>
          <a:xfrm>
            <a:off x="810000" y="228601"/>
            <a:ext cx="10571998" cy="1189038"/>
          </a:xfrm>
        </p:spPr>
        <p:txBody>
          <a:bodyPr/>
          <a:lstStyle/>
          <a:p>
            <a:r>
              <a:rPr lang="en-ZA" sz="2400" dirty="0"/>
              <a:t>Literature review: To assess the pattern of use of AI tools for reading comprehension among the youth in Township A and Township B</a:t>
            </a:r>
            <a:br>
              <a:rPr lang="en-ZA" sz="2400" dirty="0"/>
            </a:br>
            <a:endParaRPr lang="en-ZA" sz="2400" dirty="0"/>
          </a:p>
        </p:txBody>
      </p:sp>
      <p:sp>
        <p:nvSpPr>
          <p:cNvPr id="3" name="Content Placeholder 2">
            <a:extLst>
              <a:ext uri="{FF2B5EF4-FFF2-40B4-BE49-F238E27FC236}">
                <a16:creationId xmlns:a16="http://schemas.microsoft.com/office/drawing/2014/main" id="{924C960A-34C9-49E2-A495-67C287D53BED}"/>
              </a:ext>
            </a:extLst>
          </p:cNvPr>
          <p:cNvSpPr>
            <a:spLocks noGrp="1"/>
          </p:cNvSpPr>
          <p:nvPr>
            <p:ph idx="1"/>
          </p:nvPr>
        </p:nvSpPr>
        <p:spPr/>
        <p:txBody>
          <a:bodyPr/>
          <a:lstStyle/>
          <a:p>
            <a:r>
              <a:rPr lang="en-ZA" dirty="0"/>
              <a:t> The advent of AI-powered large language models such as </a:t>
            </a:r>
            <a:r>
              <a:rPr lang="en-ZA" dirty="0" err="1"/>
              <a:t>ChatGPT</a:t>
            </a:r>
            <a:r>
              <a:rPr lang="en-ZA" dirty="0"/>
              <a:t> will significantly enhance the way FEL is taught and learnt stated (Koraishi,2023). </a:t>
            </a:r>
          </a:p>
          <a:p>
            <a:r>
              <a:rPr lang="en-ZA" dirty="0"/>
              <a:t>AI in education includes a wide range of applications, such as virtual reality simulations, adaptive learning platforms, and intelligent tutoring systems. Carter et al,(2024)</a:t>
            </a:r>
          </a:p>
          <a:p>
            <a:endParaRPr lang="en-ZA" dirty="0"/>
          </a:p>
        </p:txBody>
      </p:sp>
    </p:spTree>
    <p:extLst>
      <p:ext uri="{BB962C8B-B14F-4D97-AF65-F5344CB8AC3E}">
        <p14:creationId xmlns:p14="http://schemas.microsoft.com/office/powerpoint/2010/main" val="61873622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docProps/app.xml><?xml version="1.0" encoding="utf-8"?>
<Properties xmlns="http://schemas.openxmlformats.org/officeDocument/2006/extended-properties" xmlns:vt="http://schemas.openxmlformats.org/officeDocument/2006/docPropsVTypes">
  <Template>TM03457503[[fn=Quotable]]</Template>
  <TotalTime>6146</TotalTime>
  <Words>2085</Words>
  <Application>Microsoft Office PowerPoint</Application>
  <PresentationFormat>Widescreen</PresentationFormat>
  <Paragraphs>242</Paragraphs>
  <Slides>27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Calibri</vt:lpstr>
      <vt:lpstr>Century Gothic</vt:lpstr>
      <vt:lpstr>Times New Roman</vt:lpstr>
      <vt:lpstr>Wingdings</vt:lpstr>
      <vt:lpstr>Wingdings 2</vt:lpstr>
      <vt:lpstr>Quotable</vt:lpstr>
      <vt:lpstr>Exploring the impact of AI in comprehension reading among youth in two selected townships in KwaZulu-Natal </vt:lpstr>
      <vt:lpstr>OUTLINE OF THE PRESENTATION</vt:lpstr>
      <vt:lpstr>INTRODUCTION AND BACKGROUND</vt:lpstr>
      <vt:lpstr>Contextual setting </vt:lpstr>
      <vt:lpstr>PROBLEM STATEMENT </vt:lpstr>
      <vt:lpstr>STUDY AIM</vt:lpstr>
      <vt:lpstr>RESEARCH OBJECTIVES AND QUESTIONS</vt:lpstr>
      <vt:lpstr>Literature review: To determine the awareness of AI tools for comprehension reading among the youth</vt:lpstr>
      <vt:lpstr>Literature review: To assess the pattern of use of AI tools for reading comprehension among the youth in Township A and Township B </vt:lpstr>
      <vt:lpstr>Literature review: The effectiveness of using AI tools for comprehension </vt:lpstr>
      <vt:lpstr>Literature review: To establish challenges of AI tools for comprehension reading among the Youth</vt:lpstr>
      <vt:lpstr>RESEARCH METHODOLOGY </vt:lpstr>
      <vt:lpstr>To determine the awareness of AI tools for comprehension reading among the youth </vt:lpstr>
      <vt:lpstr>                   Findings and Discussions</vt:lpstr>
      <vt:lpstr>Findings and discussions </vt:lpstr>
      <vt:lpstr>To assess the pattern of use of AI tools for comprehension reading among the youth</vt:lpstr>
      <vt:lpstr>Findings and discussions</vt:lpstr>
      <vt:lpstr> findings and discussions </vt:lpstr>
      <vt:lpstr>To ascertain the effectiveness of using AI tools for comprehension reading </vt:lpstr>
      <vt:lpstr>Findings and discussions </vt:lpstr>
      <vt:lpstr>To establish challenges of using AI tools for comprehension reading among the youth</vt:lpstr>
      <vt:lpstr>Findings and discussions </vt:lpstr>
      <vt:lpstr>Conclusions </vt:lpstr>
      <vt:lpstr>Conclusions </vt:lpstr>
      <vt:lpstr>Recommendations </vt:lpstr>
      <vt:lpstr>References </vt:lpstr>
      <vt:lpstr>The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HALALA BAHLAKANIPHILE BIYELA</dc:creator>
  <cp:lastModifiedBy>halala biyela</cp:lastModifiedBy>
  <cp:revision>33</cp:revision>
  <dcterms:created xsi:type="dcterms:W3CDTF">2025-05-17T14:42:12Z</dcterms:created>
  <dcterms:modified xsi:type="dcterms:W3CDTF">2025-05-22T09:05:49Z</dcterms:modified>
</cp:coreProperties>
</file>